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71" r:id="rId2"/>
    <p:sldId id="272" r:id="rId3"/>
    <p:sldId id="258" r:id="rId4"/>
    <p:sldId id="257" r:id="rId5"/>
    <p:sldId id="259" r:id="rId6"/>
    <p:sldId id="260" r:id="rId7"/>
    <p:sldId id="273" r:id="rId8"/>
    <p:sldId id="282" r:id="rId9"/>
    <p:sldId id="262" r:id="rId10"/>
    <p:sldId id="278" r:id="rId11"/>
    <p:sldId id="280" r:id="rId12"/>
    <p:sldId id="279" r:id="rId13"/>
    <p:sldId id="281" r:id="rId14"/>
    <p:sldId id="302" r:id="rId15"/>
    <p:sldId id="283" r:id="rId16"/>
    <p:sldId id="284"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270" r:id="rId3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2" d="100"/>
          <a:sy n="72" d="100"/>
        </p:scale>
        <p:origin x="8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83F83-B451-4CE0-8DEE-338B04F66298}" type="datetimeFigureOut">
              <a:rPr lang="vi-VN" smtClean="0"/>
              <a:t>21/09/2021</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vi-VN"/>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8C423-B8F5-41B5-AAA4-C698FE887873}" type="slidenum">
              <a:rPr lang="vi-VN" smtClean="0"/>
              <a:t>‹#›</a:t>
            </a:fld>
            <a:endParaRPr lang="vi-VN"/>
          </a:p>
        </p:txBody>
      </p:sp>
    </p:spTree>
    <p:extLst>
      <p:ext uri="{BB962C8B-B14F-4D97-AF65-F5344CB8AC3E}">
        <p14:creationId xmlns:p14="http://schemas.microsoft.com/office/powerpoint/2010/main" val="1069199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hỗ dành sẵn cho Hình ảnh của Bản chiế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Chỗ dành sẵn cho Ghi ch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p>
        </p:txBody>
      </p:sp>
      <p:sp>
        <p:nvSpPr>
          <p:cNvPr id="5124" name="Chỗ dành sẵn cho Số hiệu Bản chiế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154180-719B-4443-8F80-EFA01E7504F0}" type="slidenum">
              <a:rPr lang="en-US" altLang="en-US" smtClean="0"/>
              <a:pPr/>
              <a:t>2</a:t>
            </a:fld>
            <a:endParaRPr lang="en-US" altLang="en-US" smtClean="0"/>
          </a:p>
        </p:txBody>
      </p:sp>
    </p:spTree>
    <p:extLst>
      <p:ext uri="{BB962C8B-B14F-4D97-AF65-F5344CB8AC3E}">
        <p14:creationId xmlns:p14="http://schemas.microsoft.com/office/powerpoint/2010/main" val="1747380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hỗ dành sẵn cho Hình ảnh của Bản chiế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Chỗ dành sẵn cho Ghi ch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p>
        </p:txBody>
      </p:sp>
      <p:sp>
        <p:nvSpPr>
          <p:cNvPr id="32772" name="Chỗ dành sẵn cho Số hiệu Bản chiế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BAA917-7A85-496A-8A81-194D91AB9A64}" type="slidenum">
              <a:rPr lang="en-US" altLang="en-US" smtClean="0"/>
              <a:pPr/>
              <a:t>29</a:t>
            </a:fld>
            <a:endParaRPr lang="en-US" altLang="en-US" smtClean="0"/>
          </a:p>
        </p:txBody>
      </p:sp>
    </p:spTree>
    <p:extLst>
      <p:ext uri="{BB962C8B-B14F-4D97-AF65-F5344CB8AC3E}">
        <p14:creationId xmlns:p14="http://schemas.microsoft.com/office/powerpoint/2010/main" val="155683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hỗ dành sẵn cho Hình ảnh của Bản chiế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Chỗ dành sẵn cho Ghi ch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p>
        </p:txBody>
      </p:sp>
      <p:sp>
        <p:nvSpPr>
          <p:cNvPr id="35844" name="Chỗ dành sẵn cho Số hiệu Bản chiế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BAFA12-9824-44E6-A9CB-D4462B7ABABC}" type="slidenum">
              <a:rPr lang="en-US" altLang="en-US" smtClean="0"/>
              <a:pPr/>
              <a:t>31</a:t>
            </a:fld>
            <a:endParaRPr lang="en-US" altLang="en-US" smtClean="0"/>
          </a:p>
        </p:txBody>
      </p:sp>
    </p:spTree>
    <p:extLst>
      <p:ext uri="{BB962C8B-B14F-4D97-AF65-F5344CB8AC3E}">
        <p14:creationId xmlns:p14="http://schemas.microsoft.com/office/powerpoint/2010/main" val="170393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hỗ dành sẵn cho Hình ảnh của Bản chiế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Chỗ dành sẵn cho Ghi ch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smtClean="0"/>
          </a:p>
        </p:txBody>
      </p:sp>
      <p:sp>
        <p:nvSpPr>
          <p:cNvPr id="37892" name="Chỗ dành sẵn cho Số hiệu Bản chiế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909E54-C4E0-41FE-97B8-934C8F2BECC6}" type="slidenum">
              <a:rPr lang="en-US" altLang="en-US" smtClean="0"/>
              <a:pPr/>
              <a:t>32</a:t>
            </a:fld>
            <a:endParaRPr lang="en-US" altLang="en-US" smtClean="0"/>
          </a:p>
        </p:txBody>
      </p:sp>
    </p:spTree>
    <p:extLst>
      <p:ext uri="{BB962C8B-B14F-4D97-AF65-F5344CB8AC3E}">
        <p14:creationId xmlns:p14="http://schemas.microsoft.com/office/powerpoint/2010/main" val="1295172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p:nvPr>
        </p:nvSpPr>
        <p:spPr>
          <a:xfrm>
            <a:off x="1524000" y="1122363"/>
            <a:ext cx="9144000" cy="2387600"/>
          </a:xfrm>
        </p:spPr>
        <p:txBody>
          <a:bodyPr anchor="b"/>
          <a:lstStyle>
            <a:lvl1pPr algn="ctr">
              <a:defRPr sz="6000"/>
            </a:lvl1pPr>
          </a:lstStyle>
          <a:p>
            <a:r>
              <a:rPr lang="vi-VN" smtClean="0"/>
              <a:t>Bấm để sửa kiểu tiêu đề Bản cái</a:t>
            </a:r>
            <a:endParaRPr lang="vi-VN"/>
          </a:p>
        </p:txBody>
      </p:sp>
      <p:sp>
        <p:nvSpPr>
          <p:cNvPr id="3" name="Tiêu đề phụ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smtClean="0"/>
              <a:t>Bấm &amp; sửa kiểu phụ đề của Bản chính</a:t>
            </a:r>
            <a:endParaRPr lang="vi-VN"/>
          </a:p>
        </p:txBody>
      </p:sp>
      <p:sp>
        <p:nvSpPr>
          <p:cNvPr id="4" name="Chỗ dành sẵn cho Ngày tháng 3"/>
          <p:cNvSpPr>
            <a:spLocks noGrp="1"/>
          </p:cNvSpPr>
          <p:nvPr>
            <p:ph type="dt" sz="half" idx="10"/>
          </p:nvPr>
        </p:nvSpPr>
        <p:spPr/>
        <p:txBody>
          <a:bodyPr/>
          <a:lstStyle/>
          <a:p>
            <a:fld id="{C83BABCB-EA64-4B85-9FAD-3751A5C7CD85}" type="datetimeFigureOut">
              <a:rPr lang="vi-VN" smtClean="0"/>
              <a:t>21/09/2021</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8876E1C9-5707-4D5C-9AFE-8C939662F667}" type="slidenum">
              <a:rPr lang="vi-VN" smtClean="0"/>
              <a:t>‹#›</a:t>
            </a:fld>
            <a:endParaRPr lang="vi-VN"/>
          </a:p>
        </p:txBody>
      </p:sp>
    </p:spTree>
    <p:extLst>
      <p:ext uri="{BB962C8B-B14F-4D97-AF65-F5344CB8AC3E}">
        <p14:creationId xmlns:p14="http://schemas.microsoft.com/office/powerpoint/2010/main" val="151331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ề và Văn bản Dọc">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smtClean="0"/>
              <a:t>Bấm để sửa kiểu tiêu đề Bản cái</a:t>
            </a:r>
            <a:endParaRPr lang="vi-VN"/>
          </a:p>
        </p:txBody>
      </p:sp>
      <p:sp>
        <p:nvSpPr>
          <p:cNvPr id="3" name="Chỗ dành sẵn cho Văn bản Dọc 2"/>
          <p:cNvSpPr>
            <a:spLocks noGrp="1"/>
          </p:cNvSpPr>
          <p:nvPr>
            <p:ph type="body" orient="vert" idx="1"/>
          </p:nvPr>
        </p:nvSpPr>
        <p:spPr/>
        <p:txBody>
          <a:bodyPr vert="eaVert"/>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vi-VN"/>
          </a:p>
        </p:txBody>
      </p:sp>
      <p:sp>
        <p:nvSpPr>
          <p:cNvPr id="4" name="Chỗ dành sẵn cho Ngày tháng 3"/>
          <p:cNvSpPr>
            <a:spLocks noGrp="1"/>
          </p:cNvSpPr>
          <p:nvPr>
            <p:ph type="dt" sz="half" idx="10"/>
          </p:nvPr>
        </p:nvSpPr>
        <p:spPr/>
        <p:txBody>
          <a:bodyPr/>
          <a:lstStyle/>
          <a:p>
            <a:fld id="{C83BABCB-EA64-4B85-9FAD-3751A5C7CD85}" type="datetimeFigureOut">
              <a:rPr lang="vi-VN" smtClean="0"/>
              <a:t>21/09/2021</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8876E1C9-5707-4D5C-9AFE-8C939662F667}" type="slidenum">
              <a:rPr lang="vi-VN" smtClean="0"/>
              <a:t>‹#›</a:t>
            </a:fld>
            <a:endParaRPr lang="vi-VN"/>
          </a:p>
        </p:txBody>
      </p:sp>
    </p:spTree>
    <p:extLst>
      <p:ext uri="{BB962C8B-B14F-4D97-AF65-F5344CB8AC3E}">
        <p14:creationId xmlns:p14="http://schemas.microsoft.com/office/powerpoint/2010/main" val="3365101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ề Dọc và Văn bản">
    <p:spTree>
      <p:nvGrpSpPr>
        <p:cNvPr id="1" name=""/>
        <p:cNvGrpSpPr/>
        <p:nvPr/>
      </p:nvGrpSpPr>
      <p:grpSpPr>
        <a:xfrm>
          <a:off x="0" y="0"/>
          <a:ext cx="0" cy="0"/>
          <a:chOff x="0" y="0"/>
          <a:chExt cx="0" cy="0"/>
        </a:xfrm>
      </p:grpSpPr>
      <p:sp>
        <p:nvSpPr>
          <p:cNvPr id="2" name="Tiêu đề Dọc 1"/>
          <p:cNvSpPr>
            <a:spLocks noGrp="1"/>
          </p:cNvSpPr>
          <p:nvPr>
            <p:ph type="title" orient="vert"/>
          </p:nvPr>
        </p:nvSpPr>
        <p:spPr>
          <a:xfrm>
            <a:off x="8724900" y="365125"/>
            <a:ext cx="2628900" cy="5811838"/>
          </a:xfrm>
        </p:spPr>
        <p:txBody>
          <a:bodyPr vert="eaVert"/>
          <a:lstStyle/>
          <a:p>
            <a:r>
              <a:rPr lang="vi-VN" smtClean="0"/>
              <a:t>Bấm để sửa kiểu tiêu đề Bản cái</a:t>
            </a:r>
            <a:endParaRPr lang="vi-VN"/>
          </a:p>
        </p:txBody>
      </p:sp>
      <p:sp>
        <p:nvSpPr>
          <p:cNvPr id="3" name="Chỗ dành sẵn cho Văn bản Dọc 2"/>
          <p:cNvSpPr>
            <a:spLocks noGrp="1"/>
          </p:cNvSpPr>
          <p:nvPr>
            <p:ph type="body" orient="vert" idx="1"/>
          </p:nvPr>
        </p:nvSpPr>
        <p:spPr>
          <a:xfrm>
            <a:off x="838200" y="365125"/>
            <a:ext cx="7734300" cy="5811838"/>
          </a:xfrm>
        </p:spPr>
        <p:txBody>
          <a:bodyPr vert="eaVert"/>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vi-VN"/>
          </a:p>
        </p:txBody>
      </p:sp>
      <p:sp>
        <p:nvSpPr>
          <p:cNvPr id="4" name="Chỗ dành sẵn cho Ngày tháng 3"/>
          <p:cNvSpPr>
            <a:spLocks noGrp="1"/>
          </p:cNvSpPr>
          <p:nvPr>
            <p:ph type="dt" sz="half" idx="10"/>
          </p:nvPr>
        </p:nvSpPr>
        <p:spPr/>
        <p:txBody>
          <a:bodyPr/>
          <a:lstStyle/>
          <a:p>
            <a:fld id="{C83BABCB-EA64-4B85-9FAD-3751A5C7CD85}" type="datetimeFigureOut">
              <a:rPr lang="vi-VN" smtClean="0"/>
              <a:t>21/09/2021</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8876E1C9-5707-4D5C-9AFE-8C939662F667}" type="slidenum">
              <a:rPr lang="vi-VN" smtClean="0"/>
              <a:t>‹#›</a:t>
            </a:fld>
            <a:endParaRPr lang="vi-VN"/>
          </a:p>
        </p:txBody>
      </p:sp>
    </p:spTree>
    <p:extLst>
      <p:ext uri="{BB962C8B-B14F-4D97-AF65-F5344CB8AC3E}">
        <p14:creationId xmlns:p14="http://schemas.microsoft.com/office/powerpoint/2010/main" val="818230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smtClean="0"/>
              <a:t>Bấm để sửa kiểu tiêu đề Bản cái</a:t>
            </a:r>
            <a:endParaRPr lang="vi-VN"/>
          </a:p>
        </p:txBody>
      </p:sp>
      <p:sp>
        <p:nvSpPr>
          <p:cNvPr id="3" name="Chỗ dành sẵn cho Nội dung 2"/>
          <p:cNvSpPr>
            <a:spLocks noGrp="1"/>
          </p:cNvSpPr>
          <p:nvPr>
            <p:ph idx="1"/>
          </p:nvPr>
        </p:nvSpPr>
        <p:spPr/>
        <p:txBody>
          <a:body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vi-VN"/>
          </a:p>
        </p:txBody>
      </p:sp>
      <p:sp>
        <p:nvSpPr>
          <p:cNvPr id="4" name="Chỗ dành sẵn cho Ngày tháng 3"/>
          <p:cNvSpPr>
            <a:spLocks noGrp="1"/>
          </p:cNvSpPr>
          <p:nvPr>
            <p:ph type="dt" sz="half" idx="10"/>
          </p:nvPr>
        </p:nvSpPr>
        <p:spPr/>
        <p:txBody>
          <a:bodyPr/>
          <a:lstStyle/>
          <a:p>
            <a:fld id="{C83BABCB-EA64-4B85-9FAD-3751A5C7CD85}" type="datetimeFigureOut">
              <a:rPr lang="vi-VN" smtClean="0"/>
              <a:t>21/09/2021</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8876E1C9-5707-4D5C-9AFE-8C939662F667}" type="slidenum">
              <a:rPr lang="vi-VN" smtClean="0"/>
              <a:t>‹#›</a:t>
            </a:fld>
            <a:endParaRPr lang="vi-VN"/>
          </a:p>
        </p:txBody>
      </p:sp>
    </p:spTree>
    <p:extLst>
      <p:ext uri="{BB962C8B-B14F-4D97-AF65-F5344CB8AC3E}">
        <p14:creationId xmlns:p14="http://schemas.microsoft.com/office/powerpoint/2010/main" val="387113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p:nvPr>
        </p:nvSpPr>
        <p:spPr>
          <a:xfrm>
            <a:off x="831850" y="1709738"/>
            <a:ext cx="10515600" cy="2852737"/>
          </a:xfrm>
        </p:spPr>
        <p:txBody>
          <a:bodyPr anchor="b"/>
          <a:lstStyle>
            <a:lvl1pPr>
              <a:defRPr sz="6000"/>
            </a:lvl1pPr>
          </a:lstStyle>
          <a:p>
            <a:r>
              <a:rPr lang="vi-VN" smtClean="0"/>
              <a:t>Bấm để sửa kiểu tiêu đề Bản cái</a:t>
            </a:r>
            <a:endParaRPr lang="vi-VN"/>
          </a:p>
        </p:txBody>
      </p:sp>
      <p:sp>
        <p:nvSpPr>
          <p:cNvPr id="3" name="Chỗ dành sẵn cho Văn bản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smtClean="0"/>
              <a:t>Bấm để sửa kiểu văn bản Bản cái</a:t>
            </a:r>
          </a:p>
        </p:txBody>
      </p:sp>
      <p:sp>
        <p:nvSpPr>
          <p:cNvPr id="4" name="Chỗ dành sẵn cho Ngày tháng 3"/>
          <p:cNvSpPr>
            <a:spLocks noGrp="1"/>
          </p:cNvSpPr>
          <p:nvPr>
            <p:ph type="dt" sz="half" idx="10"/>
          </p:nvPr>
        </p:nvSpPr>
        <p:spPr/>
        <p:txBody>
          <a:bodyPr/>
          <a:lstStyle/>
          <a:p>
            <a:fld id="{C83BABCB-EA64-4B85-9FAD-3751A5C7CD85}" type="datetimeFigureOut">
              <a:rPr lang="vi-VN" smtClean="0"/>
              <a:t>21/09/2021</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hiệu Bản chiếu 5"/>
          <p:cNvSpPr>
            <a:spLocks noGrp="1"/>
          </p:cNvSpPr>
          <p:nvPr>
            <p:ph type="sldNum" sz="quarter" idx="12"/>
          </p:nvPr>
        </p:nvSpPr>
        <p:spPr/>
        <p:txBody>
          <a:bodyPr/>
          <a:lstStyle/>
          <a:p>
            <a:fld id="{8876E1C9-5707-4D5C-9AFE-8C939662F667}" type="slidenum">
              <a:rPr lang="vi-VN" smtClean="0"/>
              <a:t>‹#›</a:t>
            </a:fld>
            <a:endParaRPr lang="vi-VN"/>
          </a:p>
        </p:txBody>
      </p:sp>
    </p:spTree>
    <p:extLst>
      <p:ext uri="{BB962C8B-B14F-4D97-AF65-F5344CB8AC3E}">
        <p14:creationId xmlns:p14="http://schemas.microsoft.com/office/powerpoint/2010/main" val="252424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smtClean="0"/>
              <a:t>Bấm để sửa kiểu tiêu đề Bản cái</a:t>
            </a:r>
            <a:endParaRPr lang="vi-VN"/>
          </a:p>
        </p:txBody>
      </p:sp>
      <p:sp>
        <p:nvSpPr>
          <p:cNvPr id="3" name="Chỗ dành sẵn cho Nội dung 2"/>
          <p:cNvSpPr>
            <a:spLocks noGrp="1"/>
          </p:cNvSpPr>
          <p:nvPr>
            <p:ph sz="half" idx="1"/>
          </p:nvPr>
        </p:nvSpPr>
        <p:spPr>
          <a:xfrm>
            <a:off x="838200" y="1825625"/>
            <a:ext cx="5181600" cy="4351338"/>
          </a:xfrm>
        </p:spPr>
        <p:txBody>
          <a:body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vi-VN"/>
          </a:p>
        </p:txBody>
      </p:sp>
      <p:sp>
        <p:nvSpPr>
          <p:cNvPr id="4" name="Chỗ dành sẵn cho Nội dung 3"/>
          <p:cNvSpPr>
            <a:spLocks noGrp="1"/>
          </p:cNvSpPr>
          <p:nvPr>
            <p:ph sz="half" idx="2"/>
          </p:nvPr>
        </p:nvSpPr>
        <p:spPr>
          <a:xfrm>
            <a:off x="6172200" y="1825625"/>
            <a:ext cx="5181600" cy="4351338"/>
          </a:xfrm>
        </p:spPr>
        <p:txBody>
          <a:body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vi-VN"/>
          </a:p>
        </p:txBody>
      </p:sp>
      <p:sp>
        <p:nvSpPr>
          <p:cNvPr id="5" name="Chỗ dành sẵn cho Ngày tháng 4"/>
          <p:cNvSpPr>
            <a:spLocks noGrp="1"/>
          </p:cNvSpPr>
          <p:nvPr>
            <p:ph type="dt" sz="half" idx="10"/>
          </p:nvPr>
        </p:nvSpPr>
        <p:spPr/>
        <p:txBody>
          <a:bodyPr/>
          <a:lstStyle/>
          <a:p>
            <a:fld id="{C83BABCB-EA64-4B85-9FAD-3751A5C7CD85}" type="datetimeFigureOut">
              <a:rPr lang="vi-VN" smtClean="0"/>
              <a:t>21/09/2021</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8876E1C9-5707-4D5C-9AFE-8C939662F667}" type="slidenum">
              <a:rPr lang="vi-VN" smtClean="0"/>
              <a:t>‹#›</a:t>
            </a:fld>
            <a:endParaRPr lang="vi-VN"/>
          </a:p>
        </p:txBody>
      </p:sp>
    </p:spTree>
    <p:extLst>
      <p:ext uri="{BB962C8B-B14F-4D97-AF65-F5344CB8AC3E}">
        <p14:creationId xmlns:p14="http://schemas.microsoft.com/office/powerpoint/2010/main" val="268142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365125"/>
            <a:ext cx="10515600" cy="1325563"/>
          </a:xfrm>
        </p:spPr>
        <p:txBody>
          <a:bodyPr/>
          <a:lstStyle/>
          <a:p>
            <a:r>
              <a:rPr lang="vi-VN" smtClean="0"/>
              <a:t>Bấm để sửa kiểu tiêu đề Bản cái</a:t>
            </a:r>
            <a:endParaRPr lang="vi-VN"/>
          </a:p>
        </p:txBody>
      </p:sp>
      <p:sp>
        <p:nvSpPr>
          <p:cNvPr id="3" name="Chỗ dành sẵn cho Văn bản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để sửa kiểu văn bản Bản cái</a:t>
            </a:r>
          </a:p>
        </p:txBody>
      </p:sp>
      <p:sp>
        <p:nvSpPr>
          <p:cNvPr id="4" name="Chỗ dành sẵn cho Nội dung 3"/>
          <p:cNvSpPr>
            <a:spLocks noGrp="1"/>
          </p:cNvSpPr>
          <p:nvPr>
            <p:ph sz="half" idx="2"/>
          </p:nvPr>
        </p:nvSpPr>
        <p:spPr>
          <a:xfrm>
            <a:off x="839788" y="2505075"/>
            <a:ext cx="5157787" cy="3684588"/>
          </a:xfrm>
        </p:spPr>
        <p:txBody>
          <a:body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vi-VN"/>
          </a:p>
        </p:txBody>
      </p:sp>
      <p:sp>
        <p:nvSpPr>
          <p:cNvPr id="5" name="Chỗ dành sẵn cho Văn bản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để sửa kiểu văn bản Bản cái</a:t>
            </a:r>
          </a:p>
        </p:txBody>
      </p:sp>
      <p:sp>
        <p:nvSpPr>
          <p:cNvPr id="6" name="Chỗ dành sẵn cho Nội dung 5"/>
          <p:cNvSpPr>
            <a:spLocks noGrp="1"/>
          </p:cNvSpPr>
          <p:nvPr>
            <p:ph sz="quarter" idx="4"/>
          </p:nvPr>
        </p:nvSpPr>
        <p:spPr>
          <a:xfrm>
            <a:off x="6172200" y="2505075"/>
            <a:ext cx="5183188" cy="3684588"/>
          </a:xfrm>
        </p:spPr>
        <p:txBody>
          <a:body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vi-VN"/>
          </a:p>
        </p:txBody>
      </p:sp>
      <p:sp>
        <p:nvSpPr>
          <p:cNvPr id="7" name="Chỗ dành sẵn cho Ngày tháng 6"/>
          <p:cNvSpPr>
            <a:spLocks noGrp="1"/>
          </p:cNvSpPr>
          <p:nvPr>
            <p:ph type="dt" sz="half" idx="10"/>
          </p:nvPr>
        </p:nvSpPr>
        <p:spPr/>
        <p:txBody>
          <a:bodyPr/>
          <a:lstStyle/>
          <a:p>
            <a:fld id="{C83BABCB-EA64-4B85-9FAD-3751A5C7CD85}" type="datetimeFigureOut">
              <a:rPr lang="vi-VN" smtClean="0"/>
              <a:t>21/09/2021</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hiệu Bản chiếu 8"/>
          <p:cNvSpPr>
            <a:spLocks noGrp="1"/>
          </p:cNvSpPr>
          <p:nvPr>
            <p:ph type="sldNum" sz="quarter" idx="12"/>
          </p:nvPr>
        </p:nvSpPr>
        <p:spPr/>
        <p:txBody>
          <a:bodyPr/>
          <a:lstStyle/>
          <a:p>
            <a:fld id="{8876E1C9-5707-4D5C-9AFE-8C939662F667}" type="slidenum">
              <a:rPr lang="vi-VN" smtClean="0"/>
              <a:t>‹#›</a:t>
            </a:fld>
            <a:endParaRPr lang="vi-VN"/>
          </a:p>
        </p:txBody>
      </p:sp>
    </p:spTree>
    <p:extLst>
      <p:ext uri="{BB962C8B-B14F-4D97-AF65-F5344CB8AC3E}">
        <p14:creationId xmlns:p14="http://schemas.microsoft.com/office/powerpoint/2010/main" val="13730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vi-VN" smtClean="0"/>
              <a:t>Bấm để sửa kiểu tiêu đề Bản cái</a:t>
            </a:r>
            <a:endParaRPr lang="vi-VN"/>
          </a:p>
        </p:txBody>
      </p:sp>
      <p:sp>
        <p:nvSpPr>
          <p:cNvPr id="3" name="Chỗ dành sẵn cho Ngày tháng 2"/>
          <p:cNvSpPr>
            <a:spLocks noGrp="1"/>
          </p:cNvSpPr>
          <p:nvPr>
            <p:ph type="dt" sz="half" idx="10"/>
          </p:nvPr>
        </p:nvSpPr>
        <p:spPr/>
        <p:txBody>
          <a:bodyPr/>
          <a:lstStyle/>
          <a:p>
            <a:fld id="{C83BABCB-EA64-4B85-9FAD-3751A5C7CD85}" type="datetimeFigureOut">
              <a:rPr lang="vi-VN" smtClean="0"/>
              <a:t>21/09/2021</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hiệu Bản chiếu 4"/>
          <p:cNvSpPr>
            <a:spLocks noGrp="1"/>
          </p:cNvSpPr>
          <p:nvPr>
            <p:ph type="sldNum" sz="quarter" idx="12"/>
          </p:nvPr>
        </p:nvSpPr>
        <p:spPr/>
        <p:txBody>
          <a:bodyPr/>
          <a:lstStyle/>
          <a:p>
            <a:fld id="{8876E1C9-5707-4D5C-9AFE-8C939662F667}" type="slidenum">
              <a:rPr lang="vi-VN" smtClean="0"/>
              <a:t>‹#›</a:t>
            </a:fld>
            <a:endParaRPr lang="vi-VN"/>
          </a:p>
        </p:txBody>
      </p:sp>
    </p:spTree>
    <p:extLst>
      <p:ext uri="{BB962C8B-B14F-4D97-AF65-F5344CB8AC3E}">
        <p14:creationId xmlns:p14="http://schemas.microsoft.com/office/powerpoint/2010/main" val="268356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a:lstStyle/>
          <a:p>
            <a:fld id="{C83BABCB-EA64-4B85-9FAD-3751A5C7CD85}" type="datetimeFigureOut">
              <a:rPr lang="vi-VN" smtClean="0"/>
              <a:t>21/09/2021</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hiệu Bản chiếu 3"/>
          <p:cNvSpPr>
            <a:spLocks noGrp="1"/>
          </p:cNvSpPr>
          <p:nvPr>
            <p:ph type="sldNum" sz="quarter" idx="12"/>
          </p:nvPr>
        </p:nvSpPr>
        <p:spPr/>
        <p:txBody>
          <a:bodyPr/>
          <a:lstStyle/>
          <a:p>
            <a:fld id="{8876E1C9-5707-4D5C-9AFE-8C939662F667}" type="slidenum">
              <a:rPr lang="vi-VN" smtClean="0"/>
              <a:t>‹#›</a:t>
            </a:fld>
            <a:endParaRPr lang="vi-VN"/>
          </a:p>
        </p:txBody>
      </p:sp>
    </p:spTree>
    <p:extLst>
      <p:ext uri="{BB962C8B-B14F-4D97-AF65-F5344CB8AC3E}">
        <p14:creationId xmlns:p14="http://schemas.microsoft.com/office/powerpoint/2010/main" val="2392303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457200"/>
            <a:ext cx="3932237" cy="1600200"/>
          </a:xfrm>
        </p:spPr>
        <p:txBody>
          <a:bodyPr anchor="b"/>
          <a:lstStyle>
            <a:lvl1pPr>
              <a:defRPr sz="3200"/>
            </a:lvl1pPr>
          </a:lstStyle>
          <a:p>
            <a:r>
              <a:rPr lang="vi-VN" smtClean="0"/>
              <a:t>Bấm để sửa kiểu tiêu đề Bản cái</a:t>
            </a:r>
            <a:endParaRPr lang="vi-VN"/>
          </a:p>
        </p:txBody>
      </p:sp>
      <p:sp>
        <p:nvSpPr>
          <p:cNvPr id="3" name="Chỗ dành sẵn cho Nội dung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vi-VN"/>
          </a:p>
        </p:txBody>
      </p:sp>
      <p:sp>
        <p:nvSpPr>
          <p:cNvPr id="4" name="Chỗ dành sẵn cho Văn bản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smtClean="0"/>
              <a:t>Bấm để sửa kiểu văn bản Bản cái</a:t>
            </a:r>
          </a:p>
        </p:txBody>
      </p:sp>
      <p:sp>
        <p:nvSpPr>
          <p:cNvPr id="5" name="Chỗ dành sẵn cho Ngày tháng 4"/>
          <p:cNvSpPr>
            <a:spLocks noGrp="1"/>
          </p:cNvSpPr>
          <p:nvPr>
            <p:ph type="dt" sz="half" idx="10"/>
          </p:nvPr>
        </p:nvSpPr>
        <p:spPr/>
        <p:txBody>
          <a:bodyPr/>
          <a:lstStyle/>
          <a:p>
            <a:fld id="{C83BABCB-EA64-4B85-9FAD-3751A5C7CD85}" type="datetimeFigureOut">
              <a:rPr lang="vi-VN" smtClean="0"/>
              <a:t>21/09/2021</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8876E1C9-5707-4D5C-9AFE-8C939662F667}" type="slidenum">
              <a:rPr lang="vi-VN" smtClean="0"/>
              <a:t>‹#›</a:t>
            </a:fld>
            <a:endParaRPr lang="vi-VN"/>
          </a:p>
        </p:txBody>
      </p:sp>
    </p:spTree>
    <p:extLst>
      <p:ext uri="{BB962C8B-B14F-4D97-AF65-F5344CB8AC3E}">
        <p14:creationId xmlns:p14="http://schemas.microsoft.com/office/powerpoint/2010/main" val="3688562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p:nvPr>
        </p:nvSpPr>
        <p:spPr>
          <a:xfrm>
            <a:off x="839788" y="457200"/>
            <a:ext cx="3932237" cy="1600200"/>
          </a:xfrm>
        </p:spPr>
        <p:txBody>
          <a:bodyPr anchor="b"/>
          <a:lstStyle>
            <a:lvl1pPr>
              <a:defRPr sz="3200"/>
            </a:lvl1pPr>
          </a:lstStyle>
          <a:p>
            <a:r>
              <a:rPr lang="vi-VN" smtClean="0"/>
              <a:t>Bấm để sửa kiểu tiêu đề Bản cái</a:t>
            </a:r>
            <a:endParaRPr lang="vi-VN"/>
          </a:p>
        </p:txBody>
      </p:sp>
      <p:sp>
        <p:nvSpPr>
          <p:cNvPr id="3" name="Chỗ dành sẵn cho Hình ảnh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smtClean="0"/>
              <a:t>Bấm để sửa kiểu văn bản Bản cái</a:t>
            </a:r>
          </a:p>
        </p:txBody>
      </p:sp>
      <p:sp>
        <p:nvSpPr>
          <p:cNvPr id="5" name="Chỗ dành sẵn cho Ngày tháng 4"/>
          <p:cNvSpPr>
            <a:spLocks noGrp="1"/>
          </p:cNvSpPr>
          <p:nvPr>
            <p:ph type="dt" sz="half" idx="10"/>
          </p:nvPr>
        </p:nvSpPr>
        <p:spPr/>
        <p:txBody>
          <a:bodyPr/>
          <a:lstStyle/>
          <a:p>
            <a:fld id="{C83BABCB-EA64-4B85-9FAD-3751A5C7CD85}" type="datetimeFigureOut">
              <a:rPr lang="vi-VN" smtClean="0"/>
              <a:t>21/09/2021</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hiệu Bản chiếu 6"/>
          <p:cNvSpPr>
            <a:spLocks noGrp="1"/>
          </p:cNvSpPr>
          <p:nvPr>
            <p:ph type="sldNum" sz="quarter" idx="12"/>
          </p:nvPr>
        </p:nvSpPr>
        <p:spPr/>
        <p:txBody>
          <a:bodyPr/>
          <a:lstStyle/>
          <a:p>
            <a:fld id="{8876E1C9-5707-4D5C-9AFE-8C939662F667}" type="slidenum">
              <a:rPr lang="vi-VN" smtClean="0"/>
              <a:t>‹#›</a:t>
            </a:fld>
            <a:endParaRPr lang="vi-VN"/>
          </a:p>
        </p:txBody>
      </p:sp>
    </p:spTree>
    <p:extLst>
      <p:ext uri="{BB962C8B-B14F-4D97-AF65-F5344CB8AC3E}">
        <p14:creationId xmlns:p14="http://schemas.microsoft.com/office/powerpoint/2010/main" val="95438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smtClean="0"/>
              <a:t>Bấm để sửa kiểu tiêu đề Bản cái</a:t>
            </a:r>
            <a:endParaRPr lang="vi-VN"/>
          </a:p>
        </p:txBody>
      </p:sp>
      <p:sp>
        <p:nvSpPr>
          <p:cNvPr id="3" name="Chỗ dành sẵn cho Văn bản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vi-VN"/>
          </a:p>
        </p:txBody>
      </p:sp>
      <p:sp>
        <p:nvSpPr>
          <p:cNvPr id="4" name="Chỗ dành sẵn cho Ngày tháng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3BABCB-EA64-4B85-9FAD-3751A5C7CD85}" type="datetimeFigureOut">
              <a:rPr lang="vi-VN" smtClean="0"/>
              <a:t>21/09/2021</a:t>
            </a:fld>
            <a:endParaRPr lang="vi-VN"/>
          </a:p>
        </p:txBody>
      </p:sp>
      <p:sp>
        <p:nvSpPr>
          <p:cNvPr id="5" name="Chỗ dành sẵn cho Chân trang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6E1C9-5707-4D5C-9AFE-8C939662F667}" type="slidenum">
              <a:rPr lang="vi-VN" smtClean="0"/>
              <a:t>‹#›</a:t>
            </a:fld>
            <a:endParaRPr lang="vi-VN"/>
          </a:p>
        </p:txBody>
      </p:sp>
    </p:spTree>
    <p:extLst>
      <p:ext uri="{BB962C8B-B14F-4D97-AF65-F5344CB8AC3E}">
        <p14:creationId xmlns:p14="http://schemas.microsoft.com/office/powerpoint/2010/main" val="795360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gi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7.wmf"/></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5" Type="http://schemas.openxmlformats.org/officeDocument/2006/relationships/image" Target="../media/image8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 Id="rId14" Type="http://schemas.openxmlformats.org/officeDocument/2006/relationships/image" Target="../media/image88.png"/></Relationships>
</file>

<file path=ppt/slides/_rels/slide32.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image" Target="../media/image90.png"/><Relationship Id="rId7" Type="http://schemas.openxmlformats.org/officeDocument/2006/relationships/image" Target="../media/image94.png"/><Relationship Id="rId12" Type="http://schemas.openxmlformats.org/officeDocument/2006/relationships/image" Target="../media/image9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s>
</file>

<file path=ppt/slides/_rels/slide33.xml.rels><?xml version="1.0" encoding="UTF-8" standalone="yes"?>
<Relationships xmlns="http://schemas.openxmlformats.org/package/2006/relationships"><Relationship Id="rId2" Type="http://schemas.openxmlformats.org/officeDocument/2006/relationships/image" Target="../media/image10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gif"/><Relationship Id="rId2" Type="http://schemas.openxmlformats.org/officeDocument/2006/relationships/image" Target="../media/image10.gif"/><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Đường nối Thẳng 6"/>
          <p:cNvCxnSpPr/>
          <p:nvPr/>
        </p:nvCxnSpPr>
        <p:spPr>
          <a:xfrm>
            <a:off x="3760788" y="2384426"/>
            <a:ext cx="0" cy="4397375"/>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 Box 5"/>
          <p:cNvSpPr txBox="1">
            <a:spLocks noChangeArrowheads="1"/>
          </p:cNvSpPr>
          <p:nvPr/>
        </p:nvSpPr>
        <p:spPr bwMode="auto">
          <a:xfrm>
            <a:off x="1695450" y="2994026"/>
            <a:ext cx="1773238"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b="1" dirty="0">
                <a:solidFill>
                  <a:srgbClr val="000066"/>
                </a:solidFill>
                <a:latin typeface="Times New Roman" panose="02020603050405020304" pitchFamily="18" charset="0"/>
                <a:cs typeface="Times New Roman" panose="02020603050405020304" pitchFamily="18" charset="0"/>
              </a:rPr>
              <a:t>U = 20V</a:t>
            </a:r>
            <a:endParaRPr lang="el-GR" altLang="vi-VN" sz="2400" b="1" dirty="0">
              <a:solidFill>
                <a:srgbClr val="000066"/>
              </a:solidFill>
              <a:latin typeface="Times New Roman" panose="02020603050405020304" pitchFamily="18" charset="0"/>
              <a:cs typeface="Times New Roman" panose="02020603050405020304" pitchFamily="18" charset="0"/>
            </a:endParaRPr>
          </a:p>
          <a:p>
            <a:pPr>
              <a:spcBef>
                <a:spcPct val="50000"/>
              </a:spcBef>
              <a:buFontTx/>
              <a:buNone/>
            </a:pPr>
            <a:r>
              <a:rPr lang="en-US" altLang="vi-VN" sz="2400" b="1" dirty="0">
                <a:solidFill>
                  <a:srgbClr val="000066"/>
                </a:solidFill>
                <a:latin typeface="Times New Roman" panose="02020603050405020304" pitchFamily="18" charset="0"/>
                <a:cs typeface="Times New Roman" panose="02020603050405020304" pitchFamily="18" charset="0"/>
              </a:rPr>
              <a:t>I = 0,5A</a:t>
            </a:r>
          </a:p>
          <a:p>
            <a:pPr>
              <a:spcBef>
                <a:spcPct val="50000"/>
              </a:spcBef>
              <a:buFontTx/>
              <a:buNone/>
            </a:pPr>
            <a:r>
              <a:rPr lang="en-US" altLang="vi-VN" sz="2400" b="1" dirty="0">
                <a:solidFill>
                  <a:srgbClr val="000066"/>
                </a:solidFill>
                <a:latin typeface="Times New Roman" panose="02020603050405020304" pitchFamily="18" charset="0"/>
                <a:cs typeface="Times New Roman" panose="02020603050405020304" pitchFamily="18" charset="0"/>
              </a:rPr>
              <a:t>a/ R = ?</a:t>
            </a:r>
          </a:p>
          <a:p>
            <a:pPr>
              <a:spcBef>
                <a:spcPct val="50000"/>
              </a:spcBef>
              <a:buFontTx/>
              <a:buNone/>
            </a:pPr>
            <a:r>
              <a:rPr lang="en-US" altLang="vi-VN" sz="2400" b="1" dirty="0">
                <a:solidFill>
                  <a:srgbClr val="000066"/>
                </a:solidFill>
                <a:latin typeface="Times New Roman" panose="02020603050405020304" pitchFamily="18" charset="0"/>
                <a:cs typeface="Times New Roman" panose="02020603050405020304" pitchFamily="18" charset="0"/>
              </a:rPr>
              <a:t>b/ U’ =U+5</a:t>
            </a:r>
          </a:p>
          <a:p>
            <a:pPr>
              <a:spcBef>
                <a:spcPct val="50000"/>
              </a:spcBef>
              <a:buFontTx/>
              <a:buNone/>
            </a:pPr>
            <a:r>
              <a:rPr lang="en-US" altLang="vi-VN" sz="2400" b="1" dirty="0">
                <a:solidFill>
                  <a:srgbClr val="000066"/>
                </a:solidFill>
                <a:latin typeface="Times New Roman" panose="02020603050405020304" pitchFamily="18" charset="0"/>
                <a:cs typeface="Times New Roman" panose="02020603050405020304" pitchFamily="18" charset="0"/>
              </a:rPr>
              <a:t>    I’=?</a:t>
            </a:r>
          </a:p>
        </p:txBody>
      </p:sp>
      <p:sp>
        <p:nvSpPr>
          <p:cNvPr id="10" name="Hộp_Văn_Bản 11"/>
          <p:cNvSpPr txBox="1">
            <a:spLocks noChangeArrowheads="1"/>
          </p:cNvSpPr>
          <p:nvPr/>
        </p:nvSpPr>
        <p:spPr bwMode="auto">
          <a:xfrm>
            <a:off x="3984626" y="2763839"/>
            <a:ext cx="63738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vi-VN" sz="2400" b="1" noProof="1">
                <a:solidFill>
                  <a:srgbClr val="000099"/>
                </a:solidFill>
                <a:latin typeface="Times New Roman" panose="02020603050405020304" pitchFamily="18" charset="0"/>
                <a:cs typeface="Times New Roman" panose="02020603050405020304" pitchFamily="18" charset="0"/>
              </a:rPr>
              <a:t>a/ Điện trở  của dây dẫn là</a:t>
            </a:r>
            <a:r>
              <a:rPr lang="vi-VN" altLang="vi-VN" sz="2400" b="1" dirty="0">
                <a:solidFill>
                  <a:srgbClr val="000099"/>
                </a:solidFill>
                <a:latin typeface="Times New Roman" panose="02020603050405020304" pitchFamily="18" charset="0"/>
                <a:cs typeface="Times New Roman" panose="02020603050405020304" pitchFamily="18" charset="0"/>
              </a:rPr>
              <a:t>:</a:t>
            </a:r>
          </a:p>
        </p:txBody>
      </p:sp>
      <p:sp>
        <p:nvSpPr>
          <p:cNvPr id="11" name="Hộp_Văn_Bản 12"/>
          <p:cNvSpPr txBox="1">
            <a:spLocks noChangeArrowheads="1"/>
          </p:cNvSpPr>
          <p:nvPr/>
        </p:nvSpPr>
        <p:spPr bwMode="auto">
          <a:xfrm>
            <a:off x="5965825" y="3236914"/>
            <a:ext cx="14303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800" b="1">
                <a:solidFill>
                  <a:schemeClr val="accent2"/>
                </a:solidFill>
                <a:latin typeface="Times New Roman" panose="02020603050405020304" pitchFamily="18" charset="0"/>
                <a:cs typeface="Times New Roman" panose="02020603050405020304" pitchFamily="18" charset="0"/>
              </a:rPr>
              <a:t>= 40(</a:t>
            </a:r>
            <a:r>
              <a:rPr lang="el-GR" altLang="vi-VN" sz="2800" b="1">
                <a:solidFill>
                  <a:schemeClr val="accent2"/>
                </a:solidFill>
                <a:latin typeface="Times New Roman" panose="02020603050405020304" pitchFamily="18" charset="0"/>
                <a:cs typeface="Times New Roman" panose="02020603050405020304" pitchFamily="18" charset="0"/>
              </a:rPr>
              <a:t>Ω</a:t>
            </a:r>
            <a:r>
              <a:rPr lang="en-US" altLang="vi-VN" sz="2400" b="1">
                <a:solidFill>
                  <a:schemeClr val="accent2"/>
                </a:solidFill>
                <a:latin typeface="Times New Roman" panose="02020603050405020304" pitchFamily="18" charset="0"/>
                <a:cs typeface="Times New Roman" panose="02020603050405020304" pitchFamily="18" charset="0"/>
              </a:rPr>
              <a:t>)</a:t>
            </a:r>
          </a:p>
        </p:txBody>
      </p:sp>
      <p:sp>
        <p:nvSpPr>
          <p:cNvPr id="3078" name="Hộp_Văn_Bản 13"/>
          <p:cNvSpPr txBox="1">
            <a:spLocks noChangeArrowheads="1"/>
          </p:cNvSpPr>
          <p:nvPr/>
        </p:nvSpPr>
        <p:spPr bwMode="auto">
          <a:xfrm>
            <a:off x="1760538" y="2525713"/>
            <a:ext cx="1236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400" b="1" u="sng" dirty="0" err="1">
                <a:solidFill>
                  <a:srgbClr val="006600"/>
                </a:solidFill>
                <a:latin typeface="Times New Roman" panose="02020603050405020304" pitchFamily="18" charset="0"/>
                <a:cs typeface="Times New Roman" panose="02020603050405020304" pitchFamily="18" charset="0"/>
              </a:rPr>
              <a:t>Tóm</a:t>
            </a:r>
            <a:r>
              <a:rPr lang="en-US" altLang="vi-VN" sz="2400" b="1" u="sng" dirty="0">
                <a:solidFill>
                  <a:srgbClr val="006600"/>
                </a:solidFill>
                <a:latin typeface="Times New Roman" panose="02020603050405020304" pitchFamily="18" charset="0"/>
                <a:cs typeface="Times New Roman" panose="02020603050405020304" pitchFamily="18" charset="0"/>
              </a:rPr>
              <a:t> </a:t>
            </a:r>
            <a:r>
              <a:rPr lang="en-US" altLang="vi-VN" sz="2400" b="1" u="sng" dirty="0" err="1">
                <a:solidFill>
                  <a:srgbClr val="006600"/>
                </a:solidFill>
                <a:latin typeface="Times New Roman" panose="02020603050405020304" pitchFamily="18" charset="0"/>
                <a:cs typeface="Times New Roman" panose="02020603050405020304" pitchFamily="18" charset="0"/>
              </a:rPr>
              <a:t>tắt</a:t>
            </a:r>
            <a:endParaRPr lang="vi-VN" altLang="vi-VN" sz="2400" b="1" u="sng" dirty="0">
              <a:solidFill>
                <a:srgbClr val="006600"/>
              </a:solidFill>
              <a:latin typeface="Times New Roman" panose="02020603050405020304" pitchFamily="18" charset="0"/>
              <a:cs typeface="Times New Roman" panose="02020603050405020304" pitchFamily="18" charset="0"/>
            </a:endParaRPr>
          </a:p>
        </p:txBody>
      </p:sp>
      <p:sp>
        <p:nvSpPr>
          <p:cNvPr id="3079" name="Hộp_Văn_Bản 14"/>
          <p:cNvSpPr txBox="1">
            <a:spLocks noChangeArrowheads="1"/>
          </p:cNvSpPr>
          <p:nvPr/>
        </p:nvSpPr>
        <p:spPr bwMode="auto">
          <a:xfrm>
            <a:off x="5499101" y="2460626"/>
            <a:ext cx="765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400" b="1" u="sng">
                <a:solidFill>
                  <a:srgbClr val="006600"/>
                </a:solidFill>
                <a:latin typeface="Times New Roman" panose="02020603050405020304" pitchFamily="18" charset="0"/>
                <a:cs typeface="Times New Roman" panose="02020603050405020304" pitchFamily="18" charset="0"/>
              </a:rPr>
              <a:t>Giải</a:t>
            </a:r>
            <a:endParaRPr lang="vi-VN" altLang="vi-VN" sz="2400" b="1" u="sng">
              <a:solidFill>
                <a:srgbClr val="006600"/>
              </a:solidFill>
              <a:latin typeface="Times New Roman" panose="02020603050405020304" pitchFamily="18" charset="0"/>
              <a:cs typeface="Times New Roman" panose="02020603050405020304" pitchFamily="18" charset="0"/>
            </a:endParaRPr>
          </a:p>
        </p:txBody>
      </p:sp>
      <p:sp>
        <p:nvSpPr>
          <p:cNvPr id="16" name="Hộp_Văn_Bản 11"/>
          <p:cNvSpPr txBox="1">
            <a:spLocks noChangeArrowheads="1"/>
          </p:cNvSpPr>
          <p:nvPr/>
        </p:nvSpPr>
        <p:spPr bwMode="auto">
          <a:xfrm>
            <a:off x="3998913" y="3952876"/>
            <a:ext cx="6373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vi-VN" sz="2400" b="1" noProof="1">
                <a:solidFill>
                  <a:srgbClr val="000099"/>
                </a:solidFill>
                <a:latin typeface="Times New Roman" panose="02020603050405020304" pitchFamily="18" charset="0"/>
                <a:cs typeface="Times New Roman" panose="02020603050405020304" pitchFamily="18" charset="0"/>
              </a:rPr>
              <a:t>b/ HĐT giữa hai dầu dây khi tăng thêm là</a:t>
            </a:r>
            <a:r>
              <a:rPr lang="vi-VN" altLang="vi-VN" sz="2400" b="1">
                <a:solidFill>
                  <a:srgbClr val="000099"/>
                </a:solidFill>
                <a:latin typeface="Times New Roman" panose="02020603050405020304" pitchFamily="18" charset="0"/>
                <a:cs typeface="Times New Roman" panose="02020603050405020304" pitchFamily="18" charset="0"/>
              </a:rPr>
              <a:t>:</a:t>
            </a:r>
          </a:p>
        </p:txBody>
      </p:sp>
      <p:sp>
        <p:nvSpPr>
          <p:cNvPr id="4" name="Hình chữ nhật 3"/>
          <p:cNvSpPr>
            <a:spLocks noChangeArrowheads="1"/>
          </p:cNvSpPr>
          <p:nvPr/>
        </p:nvSpPr>
        <p:spPr bwMode="auto">
          <a:xfrm>
            <a:off x="4745039" y="4524376"/>
            <a:ext cx="3171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400" b="1">
                <a:solidFill>
                  <a:srgbClr val="000066"/>
                </a:solidFill>
                <a:latin typeface="Times New Roman" panose="02020603050405020304" pitchFamily="18" charset="0"/>
                <a:cs typeface="Times New Roman" panose="02020603050405020304" pitchFamily="18" charset="0"/>
              </a:rPr>
              <a:t>U’ =U+5=20 +5 =25(V)</a:t>
            </a:r>
          </a:p>
        </p:txBody>
      </p:sp>
      <p:sp>
        <p:nvSpPr>
          <p:cNvPr id="18" name="Hộp_Văn_Bản 11"/>
          <p:cNvSpPr txBox="1">
            <a:spLocks noChangeArrowheads="1"/>
          </p:cNvSpPr>
          <p:nvPr/>
        </p:nvSpPr>
        <p:spPr bwMode="auto">
          <a:xfrm>
            <a:off x="4044950" y="5016501"/>
            <a:ext cx="659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vi-VN" sz="2400" b="1" noProof="1">
                <a:solidFill>
                  <a:srgbClr val="000099"/>
                </a:solidFill>
                <a:latin typeface="Times New Roman" panose="02020603050405020304" pitchFamily="18" charset="0"/>
                <a:cs typeface="Times New Roman" panose="02020603050405020304" pitchFamily="18" charset="0"/>
              </a:rPr>
              <a:t>CĐDĐ chạy qua dây dẫn khi đó là</a:t>
            </a:r>
            <a:r>
              <a:rPr lang="vi-VN" altLang="vi-VN" sz="2400" b="1">
                <a:solidFill>
                  <a:srgbClr val="000099"/>
                </a:solidFill>
                <a:latin typeface="Times New Roman" panose="02020603050405020304" pitchFamily="18" charset="0"/>
                <a:cs typeface="Times New Roman" panose="02020603050405020304" pitchFamily="18" charset="0"/>
              </a:rPr>
              <a:t>:</a:t>
            </a:r>
          </a:p>
        </p:txBody>
      </p:sp>
      <p:sp>
        <p:nvSpPr>
          <p:cNvPr id="19" name="Hộp_Văn_Bản 12"/>
          <p:cNvSpPr txBox="1">
            <a:spLocks noChangeArrowheads="1"/>
          </p:cNvSpPr>
          <p:nvPr/>
        </p:nvSpPr>
        <p:spPr bwMode="auto">
          <a:xfrm>
            <a:off x="5789614" y="5478464"/>
            <a:ext cx="31067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800" b="1">
                <a:solidFill>
                  <a:schemeClr val="accent2"/>
                </a:solidFill>
                <a:latin typeface="Times New Roman" panose="02020603050405020304" pitchFamily="18" charset="0"/>
                <a:cs typeface="Times New Roman" panose="02020603050405020304" pitchFamily="18" charset="0"/>
              </a:rPr>
              <a:t>= 1,25(A</a:t>
            </a:r>
            <a:r>
              <a:rPr lang="en-US" altLang="vi-VN" sz="2400" b="1">
                <a:solidFill>
                  <a:schemeClr val="accent2"/>
                </a:solidFill>
                <a:latin typeface="Times New Roman" panose="02020603050405020304" pitchFamily="18" charset="0"/>
                <a:cs typeface="Times New Roman" panose="02020603050405020304" pitchFamily="18" charset="0"/>
              </a:rPr>
              <a:t>)</a:t>
            </a:r>
          </a:p>
        </p:txBody>
      </p:sp>
      <p:sp>
        <p:nvSpPr>
          <p:cNvPr id="3084" name="WordArt 36"/>
          <p:cNvSpPr>
            <a:spLocks noChangeArrowheads="1" noChangeShapeType="1" noTextEdit="1"/>
          </p:cNvSpPr>
          <p:nvPr/>
        </p:nvSpPr>
        <p:spPr bwMode="auto">
          <a:xfrm>
            <a:off x="4419600" y="0"/>
            <a:ext cx="38481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KIỂM TRA BÀI CŨ</a:t>
            </a:r>
          </a:p>
        </p:txBody>
      </p:sp>
      <p:sp>
        <p:nvSpPr>
          <p:cNvPr id="3085" name="Rectangle 38"/>
          <p:cNvSpPr>
            <a:spLocks noChangeArrowheads="1"/>
          </p:cNvSpPr>
          <p:nvPr/>
        </p:nvSpPr>
        <p:spPr bwMode="auto">
          <a:xfrm>
            <a:off x="1498600" y="487363"/>
            <a:ext cx="9144000" cy="2044700"/>
          </a:xfrm>
          <a:prstGeom prst="rect">
            <a:avLst/>
          </a:prstGeom>
          <a:solidFill>
            <a:srgbClr val="FAE1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b="1" u="sng" dirty="0" err="1">
                <a:latin typeface="Times New Roman" panose="02020603050405020304" pitchFamily="18" charset="0"/>
                <a:cs typeface="Times New Roman" panose="02020603050405020304" pitchFamily="18" charset="0"/>
              </a:rPr>
              <a:t>Bài</a:t>
            </a:r>
            <a:r>
              <a:rPr lang="en-US" altLang="en-US" sz="2400" b="1" u="sng" dirty="0">
                <a:latin typeface="Times New Roman" panose="02020603050405020304" pitchFamily="18" charset="0"/>
                <a:cs typeface="Times New Roman" panose="02020603050405020304" pitchFamily="18" charset="0"/>
              </a:rPr>
              <a:t> 1</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đặt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hai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đầu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dây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dẫn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thế</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20V </a:t>
            </a:r>
            <a:r>
              <a:rPr lang="en-US" altLang="en-US" sz="2400" b="1" dirty="0" err="1">
                <a:latin typeface="Times New Roman" panose="02020603050405020304" pitchFamily="18" charset="0"/>
                <a:cs typeface="Times New Roman" panose="02020603050405020304" pitchFamily="18" charset="0"/>
              </a:rPr>
              <a:t>thì</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cường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độ</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dòng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chạy</a:t>
            </a:r>
            <a:r>
              <a:rPr lang="en-US" altLang="en-US" sz="2400" b="1" dirty="0">
                <a:latin typeface="Times New Roman" panose="02020603050405020304" pitchFamily="18" charset="0"/>
                <a:cs typeface="Times New Roman" panose="02020603050405020304" pitchFamily="18" charset="0"/>
              </a:rPr>
              <a:t> qua </a:t>
            </a:r>
            <a:r>
              <a:rPr lang="en-US" altLang="en-US" sz="2400" b="1" dirty="0" err="1">
                <a:latin typeface="Times New Roman" panose="02020603050405020304" pitchFamily="18" charset="0"/>
                <a:cs typeface="Times New Roman" panose="02020603050405020304" pitchFamily="18" charset="0"/>
              </a:rPr>
              <a:t>nó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0,5 A.</a:t>
            </a:r>
          </a:p>
          <a:p>
            <a:pPr algn="just" eaLnBrk="1" hangingPunct="1">
              <a:spcBef>
                <a:spcPct val="0"/>
              </a:spcBef>
              <a:buFontTx/>
              <a:buNone/>
            </a:pPr>
            <a:r>
              <a:rPr lang="en-US" altLang="en-US" sz="2400" b="1" dirty="0">
                <a:latin typeface="Times New Roman" panose="02020603050405020304" pitchFamily="18" charset="0"/>
                <a:cs typeface="Times New Roman" panose="02020603050405020304" pitchFamily="18" charset="0"/>
              </a:rPr>
              <a:t>a/ </a:t>
            </a:r>
            <a:r>
              <a:rPr lang="en-US" altLang="en-US" sz="2400" b="1" dirty="0" err="1">
                <a:latin typeface="Times New Roman" panose="02020603050405020304" pitchFamily="18" charset="0"/>
                <a:cs typeface="Times New Roman" panose="02020603050405020304" pitchFamily="18" charset="0"/>
              </a:rPr>
              <a:t>Tính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trở</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dây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dẫn</a:t>
            </a:r>
            <a:r>
              <a:rPr lang="en-US" altLang="en-US" sz="24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400" b="1" dirty="0">
                <a:latin typeface="Times New Roman" panose="02020603050405020304" pitchFamily="18" charset="0"/>
                <a:cs typeface="Times New Roman" panose="02020603050405020304" pitchFamily="18" charset="0"/>
              </a:rPr>
              <a:t>b/ </a:t>
            </a:r>
            <a:r>
              <a:rPr lang="en-US" altLang="en-US" sz="2400" b="1" dirty="0" err="1">
                <a:latin typeface="Times New Roman" panose="02020603050405020304" pitchFamily="18" charset="0"/>
                <a:cs typeface="Times New Roman" panose="02020603050405020304" pitchFamily="18" charset="0"/>
              </a:rPr>
              <a:t>Nếu</a:t>
            </a:r>
            <a:r>
              <a:rPr lang="en-US" altLang="en-US" sz="2400" b="1" dirty="0">
                <a:latin typeface="Times New Roman" panose="02020603050405020304" pitchFamily="18" charset="0"/>
                <a:cs typeface="Times New Roman" panose="02020603050405020304" pitchFamily="18" charset="0"/>
              </a:rPr>
              <a:t> HĐT </a:t>
            </a:r>
            <a:r>
              <a:rPr lang="en-US" altLang="en-US" sz="2400" b="1" dirty="0" err="1">
                <a:latin typeface="Times New Roman" panose="02020603050405020304" pitchFamily="18" charset="0"/>
                <a:cs typeface="Times New Roman" panose="02020603050405020304" pitchFamily="18" charset="0"/>
              </a:rPr>
              <a:t>tăng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thêm</a:t>
            </a:r>
            <a:r>
              <a:rPr lang="en-US" altLang="en-US" sz="2400" b="1" dirty="0">
                <a:latin typeface="Times New Roman" panose="02020603050405020304" pitchFamily="18" charset="0"/>
                <a:cs typeface="Times New Roman" panose="02020603050405020304" pitchFamily="18" charset="0"/>
              </a:rPr>
              <a:t> 5V </a:t>
            </a:r>
            <a:r>
              <a:rPr lang="en-US" altLang="en-US" sz="2400" b="1" dirty="0" err="1">
                <a:latin typeface="Times New Roman" panose="02020603050405020304" pitchFamily="18" charset="0"/>
                <a:cs typeface="Times New Roman" panose="02020603050405020304" pitchFamily="18" charset="0"/>
              </a:rPr>
              <a:t>thì</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lúc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đó</a:t>
            </a:r>
            <a:r>
              <a:rPr lang="en-US" altLang="en-US" sz="2400" b="1" dirty="0">
                <a:latin typeface="Times New Roman" panose="02020603050405020304" pitchFamily="18" charset="0"/>
                <a:cs typeface="Times New Roman" panose="02020603050405020304" pitchFamily="18" charset="0"/>
              </a:rPr>
              <a:t> CĐDĐ </a:t>
            </a:r>
            <a:r>
              <a:rPr lang="en-US" altLang="en-US" sz="2400" b="1" dirty="0" err="1">
                <a:latin typeface="Times New Roman" panose="02020603050405020304" pitchFamily="18" charset="0"/>
                <a:cs typeface="Times New Roman" panose="02020603050405020304" pitchFamily="18" charset="0"/>
              </a:rPr>
              <a:t>chạy</a:t>
            </a:r>
            <a:r>
              <a:rPr lang="en-US" altLang="en-US" sz="2400" b="1" dirty="0">
                <a:latin typeface="Times New Roman" panose="02020603050405020304" pitchFamily="18" charset="0"/>
                <a:cs typeface="Times New Roman" panose="02020603050405020304" pitchFamily="18" charset="0"/>
              </a:rPr>
              <a:t> qua </a:t>
            </a:r>
            <a:r>
              <a:rPr lang="en-US" altLang="en-US" sz="2400" b="1" dirty="0" err="1">
                <a:latin typeface="Times New Roman" panose="02020603050405020304" pitchFamily="18" charset="0"/>
                <a:cs typeface="Times New Roman" panose="02020603050405020304" pitchFamily="18" charset="0"/>
              </a:rPr>
              <a:t>dây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dẫn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bao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nhiêu</a:t>
            </a:r>
            <a:r>
              <a:rPr lang="en-US" altLang="en-US" sz="2400" b="1" dirty="0">
                <a:latin typeface="Times New Roman" panose="02020603050405020304" pitchFamily="18" charset="0"/>
                <a:cs typeface="Times New Roman" panose="02020603050405020304" pitchFamily="18" charset="0"/>
              </a:rPr>
              <a:t>?</a:t>
            </a:r>
          </a:p>
        </p:txBody>
      </p:sp>
      <p:sp>
        <p:nvSpPr>
          <p:cNvPr id="24" name="Hộp_Văn_Bản 12"/>
          <p:cNvSpPr txBox="1">
            <a:spLocks noRot="1" noChangeAspect="1" noMove="1" noResize="1" noEditPoints="1" noAdjustHandles="1" noChangeArrowheads="1" noChangeShapeType="1" noTextEdit="1"/>
          </p:cNvSpPr>
          <p:nvPr/>
        </p:nvSpPr>
        <p:spPr bwMode="auto">
          <a:xfrm>
            <a:off x="4233209" y="3177499"/>
            <a:ext cx="1024592" cy="710579"/>
          </a:xfrm>
          <a:prstGeom prst="rect">
            <a:avLst/>
          </a:prstGeom>
          <a:blipFill rotWithShape="0">
            <a:blip r:embed="rId2"/>
            <a:stretch>
              <a:fillRect l="-11834" b="-1111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28" name="Hộp_Văn_Bản 12"/>
          <p:cNvSpPr txBox="1">
            <a:spLocks noRot="1" noChangeAspect="1" noMove="1" noResize="1" noEditPoints="1" noAdjustHandles="1" noChangeArrowheads="1" noChangeShapeType="1" noTextEdit="1"/>
          </p:cNvSpPr>
          <p:nvPr/>
        </p:nvSpPr>
        <p:spPr bwMode="auto">
          <a:xfrm>
            <a:off x="5058103" y="3161642"/>
            <a:ext cx="1024592" cy="747962"/>
          </a:xfrm>
          <a:prstGeom prst="rect">
            <a:avLst/>
          </a:prstGeom>
          <a:blipFill rotWithShape="0">
            <a:blip r:embed="rId3"/>
            <a:stretch>
              <a:fillRect l="-12500" b="-655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29" name="Hộp_Văn_Bản 12"/>
          <p:cNvSpPr txBox="1">
            <a:spLocks noRot="1" noChangeAspect="1" noMove="1" noResize="1" noEditPoints="1" noAdjustHandles="1" noChangeArrowheads="1" noChangeShapeType="1" noTextEdit="1"/>
          </p:cNvSpPr>
          <p:nvPr/>
        </p:nvSpPr>
        <p:spPr bwMode="auto">
          <a:xfrm>
            <a:off x="4124411" y="5410511"/>
            <a:ext cx="1024592" cy="710579"/>
          </a:xfrm>
          <a:prstGeom prst="rect">
            <a:avLst/>
          </a:prstGeom>
          <a:blipFill rotWithShape="0">
            <a:blip r:embed="rId4"/>
            <a:stretch>
              <a:fillRect l="-12500" b="-1206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30" name="Hộp_Văn_Bản 12"/>
          <p:cNvSpPr txBox="1">
            <a:spLocks noRot="1" noChangeAspect="1" noMove="1" noResize="1" noEditPoints="1" noAdjustHandles="1" noChangeArrowheads="1" noChangeShapeType="1" noTextEdit="1"/>
          </p:cNvSpPr>
          <p:nvPr/>
        </p:nvSpPr>
        <p:spPr bwMode="auto">
          <a:xfrm>
            <a:off x="5020269" y="5373128"/>
            <a:ext cx="1024592" cy="718979"/>
          </a:xfrm>
          <a:prstGeom prst="rect">
            <a:avLst/>
          </a:prstGeom>
          <a:blipFill rotWithShape="0">
            <a:blip r:embed="rId5"/>
            <a:stretch>
              <a:fillRect l="-12500" b="-1101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Tree>
    <p:extLst>
      <p:ext uri="{BB962C8B-B14F-4D97-AF65-F5344CB8AC3E}">
        <p14:creationId xmlns:p14="http://schemas.microsoft.com/office/powerpoint/2010/main" val="39148855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1000"/>
                                        <p:tgtEl>
                                          <p:spTgt spid="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0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1000"/>
                                        <p:tgtEl>
                                          <p:spTgt spid="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1000"/>
                                        <p:tgtEl>
                                          <p:spTgt spid="2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1000"/>
                                        <p:tgtEl>
                                          <p:spTgt spid="3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4" grpId="0"/>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8229600" cy="1143000"/>
          </a:xfrm>
        </p:spPr>
        <p:txBody>
          <a:bodyPr>
            <a:normAutofit/>
          </a:bodyPr>
          <a:lstStyle/>
          <a:p>
            <a:pPr algn="just"/>
            <a:r>
              <a:rPr lang="en-US" sz="2800" b="1">
                <a:solidFill>
                  <a:srgbClr val="009900"/>
                </a:solidFill>
                <a:latin typeface="Times New Roman" panose="02020603050405020304" pitchFamily="18" charset="0"/>
                <a:cs typeface="Times New Roman" panose="02020603050405020304" pitchFamily="18" charset="0"/>
              </a:rPr>
              <a:t>II. ĐIỆN TRỞ TƯƠNG ĐƯƠNG CỦA ĐOẠN MẠCH </a:t>
            </a:r>
            <a:r>
              <a:rPr lang="en-US" sz="2800" b="1" smtClean="0">
                <a:solidFill>
                  <a:srgbClr val="009900"/>
                </a:solidFill>
                <a:latin typeface="Times New Roman" panose="02020603050405020304" pitchFamily="18" charset="0"/>
                <a:cs typeface="Times New Roman" panose="02020603050405020304" pitchFamily="18" charset="0"/>
              </a:rPr>
              <a:t>NỐI TIẾP.</a:t>
            </a:r>
            <a:endParaRPr lang="en-US" sz="2800" b="1">
              <a:solidFill>
                <a:srgbClr val="0099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65301" y="1066800"/>
            <a:ext cx="8229600" cy="498767"/>
          </a:xfrm>
        </p:spPr>
        <p:txBody>
          <a:bodyPr>
            <a:normAutofit/>
          </a:bodyPr>
          <a:lstStyle/>
          <a:p>
            <a:pPr marL="0" indent="0">
              <a:buNone/>
            </a:pPr>
            <a:r>
              <a:rPr lang="en-US" sz="2400" b="1">
                <a:solidFill>
                  <a:srgbClr val="009900"/>
                </a:solidFill>
                <a:latin typeface="Times New Roman" panose="02020603050405020304" pitchFamily="18" charset="0"/>
                <a:cs typeface="Times New Roman" panose="02020603050405020304" pitchFamily="18" charset="0"/>
              </a:rPr>
              <a:t>1. </a:t>
            </a:r>
            <a:r>
              <a:rPr lang="en-US" sz="2400" b="1" smtClean="0">
                <a:solidFill>
                  <a:srgbClr val="009900"/>
                </a:solidFill>
                <a:latin typeface="Times New Roman" panose="02020603050405020304" pitchFamily="18" charset="0"/>
                <a:cs typeface="Times New Roman" panose="02020603050405020304" pitchFamily="18" charset="0"/>
              </a:rPr>
              <a:t>Điện trở tương đương</a:t>
            </a:r>
            <a:endParaRPr lang="en-US" sz="2400" b="1">
              <a:solidFill>
                <a:srgbClr val="009900"/>
              </a:solidFill>
              <a:latin typeface="Times New Roman" panose="02020603050405020304" pitchFamily="18" charset="0"/>
              <a:cs typeface="Times New Roman" panose="02020603050405020304" pitchFamily="18" charset="0"/>
            </a:endParaRPr>
          </a:p>
        </p:txBody>
      </p:sp>
      <p:sp>
        <p:nvSpPr>
          <p:cNvPr id="103" name="Hình chữ nhật 102"/>
          <p:cNvSpPr/>
          <p:nvPr/>
        </p:nvSpPr>
        <p:spPr>
          <a:xfrm>
            <a:off x="2017643" y="1406543"/>
            <a:ext cx="7961244" cy="1569660"/>
          </a:xfrm>
          <a:prstGeom prst="rect">
            <a:avLst/>
          </a:prstGeom>
        </p:spPr>
        <p:txBody>
          <a:bodyPr wrap="square">
            <a:spAutoFit/>
          </a:bodyPr>
          <a:lstStyle/>
          <a:p>
            <a:pPr algn="just" eaLnBrk="1" hangingPunct="1">
              <a:defRPr/>
            </a:pPr>
            <a:r>
              <a:rPr lang="vi-VN" sz="2400" b="1" kern="0">
                <a:latin typeface="Times New Roman" panose="02020603050405020304" pitchFamily="18" charset="0"/>
                <a:cs typeface="Times New Roman" panose="02020603050405020304" pitchFamily="18" charset="0"/>
              </a:rPr>
              <a:t>Điện trở tương đương của một đoạn mạch là điện trở ………………</a:t>
            </a:r>
            <a:r>
              <a:rPr lang="en-US" sz="2400" b="1" kern="0">
                <a:latin typeface="Times New Roman" panose="02020603050405020304" pitchFamily="18" charset="0"/>
                <a:cs typeface="Times New Roman" panose="02020603050405020304" pitchFamily="18" charset="0"/>
              </a:rPr>
              <a:t>.. </a:t>
            </a:r>
            <a:r>
              <a:rPr lang="vi-VN" sz="2400" b="1" kern="0">
                <a:latin typeface="Times New Roman" panose="02020603050405020304" pitchFamily="18" charset="0"/>
                <a:cs typeface="Times New Roman" panose="02020603050405020304" pitchFamily="18" charset="0"/>
              </a:rPr>
              <a:t>cho đoạn mạch này, sao cho với cùng ……………</a:t>
            </a:r>
            <a:r>
              <a:rPr lang="en-US" sz="2400" b="1" kern="0">
                <a:latin typeface="Times New Roman" panose="02020603050405020304" pitchFamily="18" charset="0"/>
                <a:cs typeface="Times New Roman" panose="02020603050405020304" pitchFamily="18" charset="0"/>
              </a:rPr>
              <a:t>….</a:t>
            </a:r>
            <a:r>
              <a:rPr lang="vi-VN" sz="2400" b="1" kern="0">
                <a:latin typeface="Times New Roman" panose="02020603050405020304" pitchFamily="18" charset="0"/>
                <a:cs typeface="Times New Roman" panose="02020603050405020304" pitchFamily="18" charset="0"/>
              </a:rPr>
              <a:t>thì cường độ dòng điện chạy qua đoạn mạch ………………….....</a:t>
            </a:r>
            <a:endParaRPr lang="en-US" altLang="en-US" sz="2400" b="1" kern="0" dirty="0">
              <a:latin typeface="Times New Roman" panose="02020603050405020304" pitchFamily="18" charset="0"/>
              <a:cs typeface="Times New Roman" panose="02020603050405020304" pitchFamily="18" charset="0"/>
            </a:endParaRPr>
          </a:p>
        </p:txBody>
      </p:sp>
      <p:sp>
        <p:nvSpPr>
          <p:cNvPr id="104" name="Text Placeholder 2"/>
          <p:cNvSpPr txBox="1">
            <a:spLocks/>
          </p:cNvSpPr>
          <p:nvPr/>
        </p:nvSpPr>
        <p:spPr bwMode="auto">
          <a:xfrm>
            <a:off x="2017643" y="1751096"/>
            <a:ext cx="25908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a:solidFill>
                  <a:srgbClr val="FF0000"/>
                </a:solidFill>
                <a:latin typeface="Times New Roman" panose="02020603050405020304" pitchFamily="18" charset="0"/>
              </a:rPr>
              <a:t>có thể thay thế</a:t>
            </a:r>
            <a:endParaRPr lang="en-US" altLang="en-US" sz="2400"/>
          </a:p>
        </p:txBody>
      </p:sp>
      <p:sp>
        <p:nvSpPr>
          <p:cNvPr id="105" name="Text Placeholder 2"/>
          <p:cNvSpPr txBox="1">
            <a:spLocks/>
          </p:cNvSpPr>
          <p:nvPr/>
        </p:nvSpPr>
        <p:spPr bwMode="auto">
          <a:xfrm>
            <a:off x="1908864" y="2145557"/>
            <a:ext cx="22860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a:solidFill>
                  <a:srgbClr val="FF0000"/>
                </a:solidFill>
                <a:latin typeface="Times New Roman" panose="02020603050405020304" pitchFamily="18" charset="0"/>
              </a:rPr>
              <a:t> hiệu điện thế</a:t>
            </a:r>
            <a:endParaRPr lang="en-US" altLang="en-US" sz="2400"/>
          </a:p>
        </p:txBody>
      </p:sp>
      <p:sp>
        <p:nvSpPr>
          <p:cNvPr id="106" name="Text Placeholder 2"/>
          <p:cNvSpPr txBox="1">
            <a:spLocks/>
          </p:cNvSpPr>
          <p:nvPr/>
        </p:nvSpPr>
        <p:spPr bwMode="auto">
          <a:xfrm>
            <a:off x="2001629" y="2484048"/>
            <a:ext cx="60198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a:solidFill>
                  <a:srgbClr val="FF0000"/>
                </a:solidFill>
                <a:latin typeface="Times New Roman" panose="02020603050405020304" pitchFamily="18" charset="0"/>
              </a:rPr>
              <a:t>vẫn giữ giá trị như trước</a:t>
            </a:r>
            <a:endParaRPr lang="en-US" altLang="en-US" sz="2400"/>
          </a:p>
        </p:txBody>
      </p:sp>
      <p:sp>
        <p:nvSpPr>
          <p:cNvPr id="56" name="Rectangle 2"/>
          <p:cNvSpPr txBox="1">
            <a:spLocks noChangeArrowheads="1"/>
          </p:cNvSpPr>
          <p:nvPr/>
        </p:nvSpPr>
        <p:spPr bwMode="auto">
          <a:xfrm>
            <a:off x="1600200" y="3114786"/>
            <a:ext cx="66706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Aft>
                <a:spcPts val="0"/>
              </a:spcAft>
              <a:defRPr/>
            </a:pPr>
            <a:r>
              <a:rPr lang="en-US" sz="2800" b="1" kern="0">
                <a:solidFill>
                  <a:srgbClr val="00B050"/>
                </a:solidFill>
                <a:latin typeface="Times New Roman" panose="02020603050405020304" pitchFamily="18" charset="0"/>
                <a:cs typeface="Times New Roman" panose="02020603050405020304" pitchFamily="18" charset="0"/>
              </a:rPr>
              <a:t>2. Công thức tính điện trở tương đương: </a:t>
            </a:r>
            <a:endParaRPr lang="en-US" sz="2800" b="1" kern="0" dirty="0">
              <a:solidFill>
                <a:srgbClr val="00B05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57" name="Text Placeholder 2"/>
          <p:cNvSpPr txBox="1">
            <a:spLocks noRot="1" noChangeAspect="1" noMove="1" noResize="1" noEditPoints="1" noAdjustHandles="1" noChangeArrowheads="1" noChangeShapeType="1" noTextEdit="1"/>
          </p:cNvSpPr>
          <p:nvPr/>
        </p:nvSpPr>
        <p:spPr bwMode="auto">
          <a:xfrm>
            <a:off x="8092573" y="3173455"/>
            <a:ext cx="783688" cy="719138"/>
          </a:xfrm>
          <a:prstGeom prst="rect">
            <a:avLst/>
          </a:prstGeom>
          <a:blipFill rotWithShape="0">
            <a:blip r:embed="rId2"/>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vi-VN">
                <a:noFill/>
              </a:rPr>
              <a:t> </a:t>
            </a:r>
          </a:p>
        </p:txBody>
      </p:sp>
      <p:sp>
        <p:nvSpPr>
          <p:cNvPr id="58" name="Text Placeholder 2"/>
          <p:cNvSpPr txBox="1">
            <a:spLocks noRot="1" noChangeAspect="1" noMove="1" noResize="1" noEditPoints="1" noAdjustHandles="1" noChangeArrowheads="1" noChangeShapeType="1" noTextEdit="1"/>
          </p:cNvSpPr>
          <p:nvPr/>
        </p:nvSpPr>
        <p:spPr bwMode="auto">
          <a:xfrm>
            <a:off x="2910841" y="3868031"/>
            <a:ext cx="2362201" cy="586312"/>
          </a:xfrm>
          <a:prstGeom prst="rect">
            <a:avLst/>
          </a:prstGeom>
          <a:blipFill rotWithShape="0">
            <a:blip r:embed="rId3"/>
            <a:stretch>
              <a:fillRect t="-10204" b="-16327"/>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vi-VN">
                <a:noFill/>
              </a:rPr>
              <a:t> </a:t>
            </a:r>
          </a:p>
        </p:txBody>
      </p:sp>
      <p:sp>
        <p:nvSpPr>
          <p:cNvPr id="59" name="Hình chữ nhật 58"/>
          <p:cNvSpPr>
            <a:spLocks noChangeArrowheads="1"/>
          </p:cNvSpPr>
          <p:nvPr/>
        </p:nvSpPr>
        <p:spPr bwMode="auto">
          <a:xfrm>
            <a:off x="5988051" y="3898901"/>
            <a:ext cx="695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(4)</a:t>
            </a:r>
          </a:p>
        </p:txBody>
      </p:sp>
      <p:sp>
        <p:nvSpPr>
          <p:cNvPr id="60" name="Hình chữ nhật 59"/>
          <p:cNvSpPr>
            <a:spLocks noRot="1" noChangeAspect="1" noMove="1" noResize="1" noEditPoints="1" noAdjustHandles="1" noChangeArrowheads="1" noChangeShapeType="1" noTextEdit="1"/>
          </p:cNvSpPr>
          <p:nvPr/>
        </p:nvSpPr>
        <p:spPr>
          <a:xfrm>
            <a:off x="1752600" y="6180753"/>
            <a:ext cx="4572000" cy="523220"/>
          </a:xfrm>
          <a:prstGeom prst="rect">
            <a:avLst/>
          </a:prstGeom>
          <a:blipFill rotWithShape="0">
            <a:blip r:embed="rId4"/>
            <a:stretch>
              <a:fillRect l="-2800" t="-17442" b="-43023"/>
            </a:stretch>
          </a:blipFill>
        </p:spPr>
        <p:txBody>
          <a:bodyPr/>
          <a:lstStyle/>
          <a:p>
            <a:r>
              <a:rPr lang="vi-VN">
                <a:noFill/>
              </a:rPr>
              <a:t> </a:t>
            </a:r>
          </a:p>
        </p:txBody>
      </p:sp>
      <p:sp>
        <p:nvSpPr>
          <p:cNvPr id="61" name="Hình chữ nhật 60"/>
          <p:cNvSpPr/>
          <p:nvPr/>
        </p:nvSpPr>
        <p:spPr>
          <a:xfrm>
            <a:off x="1741489" y="4532314"/>
            <a:ext cx="2249487" cy="523875"/>
          </a:xfrm>
          <a:prstGeom prst="rect">
            <a:avLst/>
          </a:prstGeom>
        </p:spPr>
        <p:txBody>
          <a:bodyPr wrap="none">
            <a:spAutoFit/>
          </a:bodyPr>
          <a:lstStyle/>
          <a:p>
            <a:pPr>
              <a:defRPr/>
            </a:pPr>
            <a:r>
              <a:rPr lang="en-US" sz="2800" b="1">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Chứng minh:</a:t>
            </a:r>
            <a:endParaRPr lang="vi-VN" sz="2800"/>
          </a:p>
        </p:txBody>
      </p:sp>
      <p:sp>
        <p:nvSpPr>
          <p:cNvPr id="62" name="Hình chữ nhật 61"/>
          <p:cNvSpPr>
            <a:spLocks noRot="1" noChangeAspect="1" noMove="1" noResize="1" noEditPoints="1" noAdjustHandles="1" noChangeArrowheads="1" noChangeShapeType="1" noTextEdit="1"/>
          </p:cNvSpPr>
          <p:nvPr/>
        </p:nvSpPr>
        <p:spPr>
          <a:xfrm>
            <a:off x="2176842" y="5045682"/>
            <a:ext cx="2510367" cy="523220"/>
          </a:xfrm>
          <a:prstGeom prst="rect">
            <a:avLst/>
          </a:prstGeom>
          <a:blipFill rotWithShape="0">
            <a:blip r:embed="rId5"/>
            <a:stretch>
              <a:fillRect t="-16279" b="-43023"/>
            </a:stretch>
          </a:blipFill>
        </p:spPr>
        <p:txBody>
          <a:bodyPr/>
          <a:lstStyle/>
          <a:p>
            <a:r>
              <a:rPr lang="vi-VN">
                <a:noFill/>
              </a:rPr>
              <a:t> </a:t>
            </a:r>
          </a:p>
        </p:txBody>
      </p:sp>
      <p:sp>
        <p:nvSpPr>
          <p:cNvPr id="63" name="Hình chữ nhật 62"/>
          <p:cNvSpPr>
            <a:spLocks noRot="1" noChangeAspect="1" noMove="1" noResize="1" noEditPoints="1" noAdjustHandles="1" noChangeArrowheads="1" noChangeShapeType="1" noTextEdit="1"/>
          </p:cNvSpPr>
          <p:nvPr/>
        </p:nvSpPr>
        <p:spPr>
          <a:xfrm>
            <a:off x="1752600" y="5587037"/>
            <a:ext cx="3316614" cy="523220"/>
          </a:xfrm>
          <a:prstGeom prst="rect">
            <a:avLst/>
          </a:prstGeom>
          <a:blipFill rotWithShape="0">
            <a:blip r:embed="rId6"/>
            <a:stretch>
              <a:fillRect l="-3860" t="-17647" b="-44706"/>
            </a:stretch>
          </a:blipFill>
        </p:spPr>
        <p:txBody>
          <a:bodyPr/>
          <a:lstStyle/>
          <a:p>
            <a:r>
              <a:rPr lang="vi-VN">
                <a:noFill/>
              </a:rPr>
              <a:t> </a:t>
            </a:r>
          </a:p>
        </p:txBody>
      </p:sp>
      <p:sp>
        <p:nvSpPr>
          <p:cNvPr id="64" name="Rectangle 2"/>
          <p:cNvSpPr txBox="1">
            <a:spLocks noChangeArrowheads="1"/>
          </p:cNvSpPr>
          <p:nvPr/>
        </p:nvSpPr>
        <p:spPr bwMode="auto">
          <a:xfrm>
            <a:off x="2176842" y="4567213"/>
            <a:ext cx="66706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Aft>
                <a:spcPts val="0"/>
              </a:spcAft>
              <a:defRPr/>
            </a:pPr>
            <a:r>
              <a:rPr lang="en-US" sz="2800" b="1" kern="0" smtClean="0">
                <a:solidFill>
                  <a:schemeClr val="tx1"/>
                </a:solidFill>
                <a:latin typeface="Times New Roman" panose="02020603050405020304" pitchFamily="18" charset="0"/>
                <a:cs typeface="Times New Roman" panose="02020603050405020304" pitchFamily="18" charset="0"/>
              </a:rPr>
              <a:t> Vì R1 nt R2 nên ta có:</a:t>
            </a:r>
            <a:endParaRPr lang="en-US" sz="2800" b="1" kern="0"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1114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arn(inVertical)">
                                      <p:cBhvr>
                                        <p:cTn id="12" dur="500"/>
                                        <p:tgtEl>
                                          <p:spTgt spid="5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arn(inVertical)">
                                      <p:cBhvr>
                                        <p:cTn id="15" dur="500"/>
                                        <p:tgtEl>
                                          <p:spTgt spid="5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barn(inVertical)">
                                      <p:cBhvr>
                                        <p:cTn id="20" dur="500"/>
                                        <p:tgtEl>
                                          <p:spTgt spid="6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barn(inVertical)">
                                      <p:cBhvr>
                                        <p:cTn id="25" dur="500"/>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barn(inVertical)">
                                      <p:cBhvr>
                                        <p:cTn id="30" dur="500"/>
                                        <p:tgtEl>
                                          <p:spTgt spid="6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barn(inVertical)">
                                      <p:cBhvr>
                                        <p:cTn id="35" dur="500"/>
                                        <p:tgtEl>
                                          <p:spTgt spid="6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barn(inVertical)">
                                      <p:cBhvr>
                                        <p:cTn id="4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8229600" cy="1143000"/>
          </a:xfrm>
        </p:spPr>
        <p:txBody>
          <a:bodyPr>
            <a:normAutofit/>
          </a:bodyPr>
          <a:lstStyle/>
          <a:p>
            <a:pPr algn="just"/>
            <a:r>
              <a:rPr lang="en-US" sz="2800" b="1">
                <a:solidFill>
                  <a:srgbClr val="009900"/>
                </a:solidFill>
                <a:latin typeface="Times New Roman" panose="02020603050405020304" pitchFamily="18" charset="0"/>
                <a:cs typeface="Times New Roman" panose="02020603050405020304" pitchFamily="18" charset="0"/>
              </a:rPr>
              <a:t>II. ĐIỆN TRỞ TƯƠNG ĐƯƠNG CỦA ĐOẠN MẠCH </a:t>
            </a:r>
            <a:r>
              <a:rPr lang="en-US" sz="2800" b="1" smtClean="0">
                <a:solidFill>
                  <a:srgbClr val="009900"/>
                </a:solidFill>
                <a:latin typeface="Times New Roman" panose="02020603050405020304" pitchFamily="18" charset="0"/>
                <a:cs typeface="Times New Roman" panose="02020603050405020304" pitchFamily="18" charset="0"/>
              </a:rPr>
              <a:t>NỐI TIẾP.</a:t>
            </a:r>
            <a:endParaRPr lang="en-US" sz="2800" b="1">
              <a:solidFill>
                <a:srgbClr val="0099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65301" y="1066800"/>
            <a:ext cx="8229600" cy="498767"/>
          </a:xfrm>
        </p:spPr>
        <p:txBody>
          <a:bodyPr>
            <a:normAutofit/>
          </a:bodyPr>
          <a:lstStyle/>
          <a:p>
            <a:pPr marL="0" indent="0">
              <a:buNone/>
            </a:pPr>
            <a:r>
              <a:rPr lang="en-US" sz="2400" b="1">
                <a:solidFill>
                  <a:srgbClr val="009900"/>
                </a:solidFill>
                <a:latin typeface="Times New Roman" panose="02020603050405020304" pitchFamily="18" charset="0"/>
                <a:cs typeface="Times New Roman" panose="02020603050405020304" pitchFamily="18" charset="0"/>
              </a:rPr>
              <a:t>1. </a:t>
            </a:r>
            <a:r>
              <a:rPr lang="en-US" sz="2400" b="1" smtClean="0">
                <a:solidFill>
                  <a:srgbClr val="009900"/>
                </a:solidFill>
                <a:latin typeface="Times New Roman" panose="02020603050405020304" pitchFamily="18" charset="0"/>
                <a:cs typeface="Times New Roman" panose="02020603050405020304" pitchFamily="18" charset="0"/>
              </a:rPr>
              <a:t>Điện trở tương đương</a:t>
            </a:r>
            <a:endParaRPr lang="en-US" sz="2400" b="1">
              <a:solidFill>
                <a:srgbClr val="009900"/>
              </a:solidFill>
              <a:latin typeface="Times New Roman" panose="02020603050405020304" pitchFamily="18" charset="0"/>
              <a:cs typeface="Times New Roman" panose="02020603050405020304" pitchFamily="18" charset="0"/>
            </a:endParaRPr>
          </a:p>
        </p:txBody>
      </p:sp>
      <p:sp>
        <p:nvSpPr>
          <p:cNvPr id="103" name="Hình chữ nhật 102"/>
          <p:cNvSpPr/>
          <p:nvPr/>
        </p:nvSpPr>
        <p:spPr>
          <a:xfrm>
            <a:off x="2017643" y="1406543"/>
            <a:ext cx="7961244" cy="1569660"/>
          </a:xfrm>
          <a:prstGeom prst="rect">
            <a:avLst/>
          </a:prstGeom>
        </p:spPr>
        <p:txBody>
          <a:bodyPr wrap="square">
            <a:spAutoFit/>
          </a:bodyPr>
          <a:lstStyle/>
          <a:p>
            <a:pPr algn="just" eaLnBrk="1" hangingPunct="1">
              <a:defRPr/>
            </a:pPr>
            <a:r>
              <a:rPr lang="vi-VN" sz="2400" b="1" kern="0">
                <a:latin typeface="Times New Roman" panose="02020603050405020304" pitchFamily="18" charset="0"/>
                <a:cs typeface="Times New Roman" panose="02020603050405020304" pitchFamily="18" charset="0"/>
              </a:rPr>
              <a:t>Điện trở tương đương của một đoạn mạch là điện trở ………………</a:t>
            </a:r>
            <a:r>
              <a:rPr lang="en-US" sz="2400" b="1" kern="0">
                <a:latin typeface="Times New Roman" panose="02020603050405020304" pitchFamily="18" charset="0"/>
                <a:cs typeface="Times New Roman" panose="02020603050405020304" pitchFamily="18" charset="0"/>
              </a:rPr>
              <a:t>.. </a:t>
            </a:r>
            <a:r>
              <a:rPr lang="vi-VN" sz="2400" b="1" kern="0">
                <a:latin typeface="Times New Roman" panose="02020603050405020304" pitchFamily="18" charset="0"/>
                <a:cs typeface="Times New Roman" panose="02020603050405020304" pitchFamily="18" charset="0"/>
              </a:rPr>
              <a:t>cho đoạn mạch này, sao cho với cùng ……………</a:t>
            </a:r>
            <a:r>
              <a:rPr lang="en-US" sz="2400" b="1" kern="0">
                <a:latin typeface="Times New Roman" panose="02020603050405020304" pitchFamily="18" charset="0"/>
                <a:cs typeface="Times New Roman" panose="02020603050405020304" pitchFamily="18" charset="0"/>
              </a:rPr>
              <a:t>….</a:t>
            </a:r>
            <a:r>
              <a:rPr lang="vi-VN" sz="2400" b="1" kern="0">
                <a:latin typeface="Times New Roman" panose="02020603050405020304" pitchFamily="18" charset="0"/>
                <a:cs typeface="Times New Roman" panose="02020603050405020304" pitchFamily="18" charset="0"/>
              </a:rPr>
              <a:t>thì cường độ dòng điện chạy qua đoạn mạch ………………….....</a:t>
            </a:r>
            <a:endParaRPr lang="en-US" altLang="en-US" sz="2400" b="1" kern="0" dirty="0">
              <a:latin typeface="Times New Roman" panose="02020603050405020304" pitchFamily="18" charset="0"/>
              <a:cs typeface="Times New Roman" panose="02020603050405020304" pitchFamily="18" charset="0"/>
            </a:endParaRPr>
          </a:p>
        </p:txBody>
      </p:sp>
      <p:sp>
        <p:nvSpPr>
          <p:cNvPr id="104" name="Text Placeholder 2"/>
          <p:cNvSpPr txBox="1">
            <a:spLocks/>
          </p:cNvSpPr>
          <p:nvPr/>
        </p:nvSpPr>
        <p:spPr bwMode="auto">
          <a:xfrm>
            <a:off x="2017643" y="1751096"/>
            <a:ext cx="25908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a:solidFill>
                  <a:srgbClr val="FF0000"/>
                </a:solidFill>
                <a:latin typeface="Times New Roman" panose="02020603050405020304" pitchFamily="18" charset="0"/>
              </a:rPr>
              <a:t>có thể thay thế</a:t>
            </a:r>
            <a:endParaRPr lang="en-US" altLang="en-US" sz="2400"/>
          </a:p>
        </p:txBody>
      </p:sp>
      <p:sp>
        <p:nvSpPr>
          <p:cNvPr id="105" name="Text Placeholder 2"/>
          <p:cNvSpPr txBox="1">
            <a:spLocks/>
          </p:cNvSpPr>
          <p:nvPr/>
        </p:nvSpPr>
        <p:spPr bwMode="auto">
          <a:xfrm>
            <a:off x="1908864" y="2145557"/>
            <a:ext cx="22860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a:solidFill>
                  <a:srgbClr val="FF0000"/>
                </a:solidFill>
                <a:latin typeface="Times New Roman" panose="02020603050405020304" pitchFamily="18" charset="0"/>
              </a:rPr>
              <a:t> hiệu điện thế</a:t>
            </a:r>
            <a:endParaRPr lang="en-US" altLang="en-US" sz="2400"/>
          </a:p>
        </p:txBody>
      </p:sp>
      <p:sp>
        <p:nvSpPr>
          <p:cNvPr id="106" name="Text Placeholder 2"/>
          <p:cNvSpPr txBox="1">
            <a:spLocks/>
          </p:cNvSpPr>
          <p:nvPr/>
        </p:nvSpPr>
        <p:spPr bwMode="auto">
          <a:xfrm>
            <a:off x="2001629" y="2484048"/>
            <a:ext cx="60198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a:solidFill>
                  <a:srgbClr val="FF0000"/>
                </a:solidFill>
                <a:latin typeface="Times New Roman" panose="02020603050405020304" pitchFamily="18" charset="0"/>
              </a:rPr>
              <a:t>vẫn giữ giá trị như trước</a:t>
            </a:r>
            <a:endParaRPr lang="en-US" altLang="en-US" sz="2400"/>
          </a:p>
        </p:txBody>
      </p:sp>
      <p:sp>
        <p:nvSpPr>
          <p:cNvPr id="56" name="Rectangle 2"/>
          <p:cNvSpPr txBox="1">
            <a:spLocks noChangeArrowheads="1"/>
          </p:cNvSpPr>
          <p:nvPr/>
        </p:nvSpPr>
        <p:spPr bwMode="auto">
          <a:xfrm>
            <a:off x="1600200" y="3114786"/>
            <a:ext cx="66706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Aft>
                <a:spcPts val="0"/>
              </a:spcAft>
              <a:defRPr/>
            </a:pPr>
            <a:r>
              <a:rPr lang="en-US" sz="2800" b="1" kern="0">
                <a:solidFill>
                  <a:srgbClr val="00B050"/>
                </a:solidFill>
                <a:latin typeface="Times New Roman" panose="02020603050405020304" pitchFamily="18" charset="0"/>
                <a:cs typeface="Times New Roman" panose="02020603050405020304" pitchFamily="18" charset="0"/>
              </a:rPr>
              <a:t>2. Công thức tính điện trở tương đương: </a:t>
            </a:r>
            <a:endParaRPr lang="en-US" sz="2800" b="1" kern="0" dirty="0">
              <a:solidFill>
                <a:srgbClr val="00B05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57" name="Text Placeholder 2"/>
          <p:cNvSpPr txBox="1">
            <a:spLocks noRot="1" noChangeAspect="1" noMove="1" noResize="1" noEditPoints="1" noAdjustHandles="1" noChangeArrowheads="1" noChangeShapeType="1" noTextEdit="1"/>
          </p:cNvSpPr>
          <p:nvPr/>
        </p:nvSpPr>
        <p:spPr bwMode="auto">
          <a:xfrm>
            <a:off x="8092573" y="3173455"/>
            <a:ext cx="783688" cy="719138"/>
          </a:xfrm>
          <a:prstGeom prst="rect">
            <a:avLst/>
          </a:prstGeom>
          <a:blipFill rotWithShape="0">
            <a:blip r:embed="rId2"/>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vi-VN">
                <a:noFill/>
              </a:rPr>
              <a:t> </a:t>
            </a:r>
          </a:p>
        </p:txBody>
      </p:sp>
      <p:sp>
        <p:nvSpPr>
          <p:cNvPr id="58" name="Text Placeholder 2"/>
          <p:cNvSpPr txBox="1">
            <a:spLocks noRot="1" noChangeAspect="1" noMove="1" noResize="1" noEditPoints="1" noAdjustHandles="1" noChangeArrowheads="1" noChangeShapeType="1" noTextEdit="1"/>
          </p:cNvSpPr>
          <p:nvPr/>
        </p:nvSpPr>
        <p:spPr bwMode="auto">
          <a:xfrm>
            <a:off x="2910841" y="3868031"/>
            <a:ext cx="2362201" cy="586312"/>
          </a:xfrm>
          <a:prstGeom prst="rect">
            <a:avLst/>
          </a:prstGeom>
          <a:blipFill rotWithShape="0">
            <a:blip r:embed="rId3"/>
            <a:stretch>
              <a:fillRect t="-10204" b="-16327"/>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vi-VN">
                <a:noFill/>
              </a:rPr>
              <a:t> </a:t>
            </a:r>
          </a:p>
        </p:txBody>
      </p:sp>
      <p:sp>
        <p:nvSpPr>
          <p:cNvPr id="59" name="Hình chữ nhật 58"/>
          <p:cNvSpPr>
            <a:spLocks noChangeArrowheads="1"/>
          </p:cNvSpPr>
          <p:nvPr/>
        </p:nvSpPr>
        <p:spPr bwMode="auto">
          <a:xfrm>
            <a:off x="5988051" y="3898901"/>
            <a:ext cx="695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(4)</a:t>
            </a:r>
          </a:p>
        </p:txBody>
      </p:sp>
      <p:sp>
        <p:nvSpPr>
          <p:cNvPr id="17" name="Rectangle 2"/>
          <p:cNvSpPr txBox="1">
            <a:spLocks noChangeArrowheads="1"/>
          </p:cNvSpPr>
          <p:nvPr/>
        </p:nvSpPr>
        <p:spPr bwMode="auto">
          <a:xfrm>
            <a:off x="1765301" y="4525422"/>
            <a:ext cx="66706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fontAlgn="auto" hangingPunct="1">
              <a:spcAft>
                <a:spcPts val="0"/>
              </a:spcAft>
              <a:defRPr/>
            </a:pPr>
            <a:r>
              <a:rPr lang="en-US" sz="2800" b="1" kern="0" smtClean="0">
                <a:solidFill>
                  <a:srgbClr val="00B050"/>
                </a:solidFill>
                <a:latin typeface="Times New Roman" panose="02020603050405020304" pitchFamily="18" charset="0"/>
                <a:cs typeface="Times New Roman" panose="02020603050405020304" pitchFamily="18" charset="0"/>
              </a:rPr>
              <a:t>3. Thí nghiệm kiểm tra: </a:t>
            </a:r>
            <a:endParaRPr lang="en-US" sz="2800" b="1" kern="0" dirty="0">
              <a:solidFill>
                <a:srgbClr val="00B05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8" name="Content Placeholder 2"/>
          <p:cNvSpPr txBox="1">
            <a:spLocks/>
          </p:cNvSpPr>
          <p:nvPr/>
        </p:nvSpPr>
        <p:spPr>
          <a:xfrm>
            <a:off x="2133599" y="5022310"/>
            <a:ext cx="4890053" cy="484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i="1" smtClean="0">
                <a:solidFill>
                  <a:srgbClr val="FF0066"/>
                </a:solidFill>
                <a:latin typeface="Times New Roman" panose="02020603050405020304" pitchFamily="18" charset="0"/>
                <a:cs typeface="Times New Roman" panose="02020603050405020304" pitchFamily="18" charset="0"/>
              </a:rPr>
              <a:t>Mắc mạch điện như hình vẽ</a:t>
            </a:r>
            <a:endParaRPr lang="en-US" sz="2400" i="1">
              <a:solidFill>
                <a:srgbClr val="FF0066"/>
              </a:solidFill>
              <a:latin typeface="Times New Roman" panose="02020603050405020304" pitchFamily="18" charset="0"/>
              <a:cs typeface="Times New Roman" panose="02020603050405020304" pitchFamily="18" charset="0"/>
            </a:endParaRPr>
          </a:p>
        </p:txBody>
      </p:sp>
      <p:grpSp>
        <p:nvGrpSpPr>
          <p:cNvPr id="19" name="Group 5"/>
          <p:cNvGrpSpPr/>
          <p:nvPr/>
        </p:nvGrpSpPr>
        <p:grpSpPr>
          <a:xfrm>
            <a:off x="7192753" y="4525422"/>
            <a:ext cx="3223041" cy="1577010"/>
            <a:chOff x="3733800" y="1856601"/>
            <a:chExt cx="5257800" cy="2381321"/>
          </a:xfrm>
        </p:grpSpPr>
        <p:grpSp>
          <p:nvGrpSpPr>
            <p:cNvPr id="20" name="Group 124"/>
            <p:cNvGrpSpPr/>
            <p:nvPr/>
          </p:nvGrpSpPr>
          <p:grpSpPr>
            <a:xfrm>
              <a:off x="3733800" y="1856601"/>
              <a:ext cx="5257800" cy="2381321"/>
              <a:chOff x="4736306" y="1704201"/>
              <a:chExt cx="2895600" cy="1724609"/>
            </a:xfrm>
          </p:grpSpPr>
          <p:grpSp>
            <p:nvGrpSpPr>
              <p:cNvPr id="22" name="Group 122"/>
              <p:cNvGrpSpPr/>
              <p:nvPr/>
            </p:nvGrpSpPr>
            <p:grpSpPr>
              <a:xfrm>
                <a:off x="4736306" y="1849758"/>
                <a:ext cx="2895600" cy="1371600"/>
                <a:chOff x="4736306" y="1849758"/>
                <a:chExt cx="2895600" cy="1371600"/>
              </a:xfrm>
            </p:grpSpPr>
            <p:cxnSp>
              <p:nvCxnSpPr>
                <p:cNvPr id="30" name="Straight Connector 79"/>
                <p:cNvCxnSpPr>
                  <a:stCxn id="44" idx="6"/>
                </p:cNvCxnSpPr>
                <p:nvPr/>
              </p:nvCxnSpPr>
              <p:spPr>
                <a:xfrm>
                  <a:off x="6946106" y="1967876"/>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114"/>
                <p:cNvGrpSpPr/>
                <p:nvPr/>
              </p:nvGrpSpPr>
              <p:grpSpPr>
                <a:xfrm>
                  <a:off x="4736306" y="1849758"/>
                  <a:ext cx="2895600" cy="1371600"/>
                  <a:chOff x="4724400" y="1828800"/>
                  <a:chExt cx="2895600" cy="1371600"/>
                </a:xfrm>
              </p:grpSpPr>
              <p:grpSp>
                <p:nvGrpSpPr>
                  <p:cNvPr id="32" name="Group 66"/>
                  <p:cNvGrpSpPr/>
                  <p:nvPr/>
                </p:nvGrpSpPr>
                <p:grpSpPr>
                  <a:xfrm>
                    <a:off x="6010275" y="1912635"/>
                    <a:ext cx="695325" cy="68565"/>
                    <a:chOff x="6324600" y="1981200"/>
                    <a:chExt cx="695325" cy="68565"/>
                  </a:xfrm>
                </p:grpSpPr>
                <p:sp>
                  <p:nvSpPr>
                    <p:cNvPr id="46" name="Oval 60"/>
                    <p:cNvSpPr/>
                    <p:nvPr/>
                  </p:nvSpPr>
                  <p:spPr>
                    <a:xfrm>
                      <a:off x="6953250" y="1981200"/>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64"/>
                    <p:cNvCxnSpPr>
                      <a:stCxn id="46" idx="2"/>
                    </p:cNvCxnSpPr>
                    <p:nvPr/>
                  </p:nvCxnSpPr>
                  <p:spPr>
                    <a:xfrm flipH="1" flipV="1">
                      <a:off x="6324600" y="2015482"/>
                      <a:ext cx="62865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70"/>
                  <p:cNvCxnSpPr/>
                  <p:nvPr/>
                </p:nvCxnSpPr>
                <p:spPr>
                  <a:xfrm flipH="1">
                    <a:off x="4876800" y="1946918"/>
                    <a:ext cx="904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72"/>
                  <p:cNvCxnSpPr/>
                  <p:nvPr/>
                </p:nvCxnSpPr>
                <p:spPr>
                  <a:xfrm flipV="1">
                    <a:off x="5781675" y="1828800"/>
                    <a:ext cx="152400" cy="118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113"/>
                  <p:cNvGrpSpPr/>
                  <p:nvPr/>
                </p:nvGrpSpPr>
                <p:grpSpPr>
                  <a:xfrm>
                    <a:off x="6867524" y="1863839"/>
                    <a:ext cx="66676" cy="159501"/>
                    <a:chOff x="6867524" y="1863839"/>
                    <a:chExt cx="66676" cy="159501"/>
                  </a:xfrm>
                </p:grpSpPr>
                <p:sp>
                  <p:nvSpPr>
                    <p:cNvPr id="44" name="Oval 65"/>
                    <p:cNvSpPr/>
                    <p:nvPr/>
                  </p:nvSpPr>
                  <p:spPr>
                    <a:xfrm>
                      <a:off x="6867525" y="1912635"/>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76"/>
                    <p:cNvCxnSpPr/>
                    <p:nvPr/>
                  </p:nvCxnSpPr>
                  <p:spPr>
                    <a:xfrm flipH="1">
                      <a:off x="6867524" y="1863839"/>
                      <a:ext cx="66676" cy="159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Oval 80"/>
                  <p:cNvSpPr/>
                  <p:nvPr/>
                </p:nvSpPr>
                <p:spPr>
                  <a:xfrm>
                    <a:off x="4724400" y="2343329"/>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Times New Roman" panose="02020603050405020304" pitchFamily="18" charset="0"/>
                        <a:cs typeface="Times New Roman" panose="02020603050405020304" pitchFamily="18" charset="0"/>
                      </a:rPr>
                      <a:t>A</a:t>
                    </a:r>
                  </a:p>
                </p:txBody>
              </p:sp>
              <p:cxnSp>
                <p:nvCxnSpPr>
                  <p:cNvPr id="37" name="Straight Connector 85"/>
                  <p:cNvCxnSpPr>
                    <a:endCxn id="36" idx="0"/>
                  </p:cNvCxnSpPr>
                  <p:nvPr/>
                </p:nvCxnSpPr>
                <p:spPr>
                  <a:xfrm>
                    <a:off x="4876800" y="1946917"/>
                    <a:ext cx="0" cy="3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87"/>
                  <p:cNvCxnSpPr>
                    <a:stCxn id="36" idx="4"/>
                  </p:cNvCxnSpPr>
                  <p:nvPr/>
                </p:nvCxnSpPr>
                <p:spPr>
                  <a:xfrm>
                    <a:off x="4876800" y="2648129"/>
                    <a:ext cx="0" cy="476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88"/>
                  <p:cNvSpPr/>
                  <p:nvPr/>
                </p:nvSpPr>
                <p:spPr>
                  <a:xfrm>
                    <a:off x="6374796" y="30480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94"/>
                  <p:cNvCxnSpPr>
                    <a:stCxn id="39" idx="1"/>
                  </p:cNvCxnSpPr>
                  <p:nvPr/>
                </p:nvCxnSpPr>
                <p:spPr>
                  <a:xfrm flipH="1">
                    <a:off x="4876800" y="31242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98"/>
                  <p:cNvCxnSpPr>
                    <a:stCxn id="39" idx="3"/>
                  </p:cNvCxnSpPr>
                  <p:nvPr/>
                </p:nvCxnSpPr>
                <p:spPr>
                  <a:xfrm>
                    <a:off x="6831996" y="31242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100"/>
                  <p:cNvCxnSpPr/>
                  <p:nvPr/>
                </p:nvCxnSpPr>
                <p:spPr>
                  <a:xfrm>
                    <a:off x="7620000" y="1946917"/>
                    <a:ext cx="0" cy="1177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90"/>
                  <p:cNvSpPr/>
                  <p:nvPr/>
                </p:nvSpPr>
                <p:spPr>
                  <a:xfrm>
                    <a:off x="5446783" y="3040984"/>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TextBox 115"/>
              <p:cNvSpPr txBox="1"/>
              <p:nvPr/>
            </p:nvSpPr>
            <p:spPr>
              <a:xfrm>
                <a:off x="5638800" y="1704201"/>
                <a:ext cx="234768" cy="20060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K</a:t>
                </a:r>
              </a:p>
            </p:txBody>
          </p:sp>
          <p:sp>
            <p:nvSpPr>
              <p:cNvPr id="24" name="TextBox 116"/>
              <p:cNvSpPr txBox="1"/>
              <p:nvPr/>
            </p:nvSpPr>
            <p:spPr>
              <a:xfrm>
                <a:off x="6400800" y="1752600"/>
                <a:ext cx="234768" cy="20060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A</a:t>
                </a:r>
              </a:p>
            </p:txBody>
          </p:sp>
          <p:sp>
            <p:nvSpPr>
              <p:cNvPr id="25" name="TextBox 117"/>
              <p:cNvSpPr txBox="1"/>
              <p:nvPr/>
            </p:nvSpPr>
            <p:spPr>
              <a:xfrm>
                <a:off x="6875542" y="1752600"/>
                <a:ext cx="228395" cy="20060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B</a:t>
                </a:r>
              </a:p>
            </p:txBody>
          </p:sp>
          <p:sp>
            <p:nvSpPr>
              <p:cNvPr id="26" name="Rectangle 119"/>
              <p:cNvSpPr/>
              <p:nvPr/>
            </p:nvSpPr>
            <p:spPr>
              <a:xfrm>
                <a:off x="5552699" y="3226027"/>
                <a:ext cx="269180" cy="20060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a:latin typeface="Times New Roman" panose="02020603050405020304" pitchFamily="18" charset="0"/>
                    <a:cs typeface="Times New Roman" panose="02020603050405020304" pitchFamily="18" charset="0"/>
                  </a:rPr>
                  <a:t>1</a:t>
                </a:r>
                <a:endParaRPr lang="en-US" sz="1200"/>
              </a:p>
            </p:txBody>
          </p:sp>
          <p:sp>
            <p:nvSpPr>
              <p:cNvPr id="27" name="Rectangle 120"/>
              <p:cNvSpPr/>
              <p:nvPr/>
            </p:nvSpPr>
            <p:spPr>
              <a:xfrm>
                <a:off x="6519446" y="3228201"/>
                <a:ext cx="269180" cy="20060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a:latin typeface="Times New Roman" panose="02020603050405020304" pitchFamily="18" charset="0"/>
                    <a:cs typeface="Times New Roman" panose="02020603050405020304" pitchFamily="18" charset="0"/>
                  </a:rPr>
                  <a:t>2</a:t>
                </a:r>
                <a:endParaRPr lang="en-US" sz="1200"/>
              </a:p>
            </p:txBody>
          </p:sp>
          <p:sp>
            <p:nvSpPr>
              <p:cNvPr id="28" name="TextBox 121"/>
              <p:cNvSpPr txBox="1"/>
              <p:nvPr/>
            </p:nvSpPr>
            <p:spPr>
              <a:xfrm>
                <a:off x="6498845" y="1932801"/>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sp>
            <p:nvSpPr>
              <p:cNvPr id="29" name="TextBox 123"/>
              <p:cNvSpPr txBox="1"/>
              <p:nvPr/>
            </p:nvSpPr>
            <p:spPr>
              <a:xfrm>
                <a:off x="6936645" y="1904810"/>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grpSp>
        <p:cxnSp>
          <p:nvCxnSpPr>
            <p:cNvPr id="21" name="Straight Connector 45"/>
            <p:cNvCxnSpPr/>
            <p:nvPr/>
          </p:nvCxnSpPr>
          <p:spPr>
            <a:xfrm flipH="1">
              <a:off x="7206920" y="2104601"/>
              <a:ext cx="121070" cy="220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673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up)">
                                      <p:cBhvr>
                                        <p:cTn id="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181726" y="1219201"/>
            <a:ext cx="4486275" cy="2562225"/>
          </a:xfrm>
        </p:spPr>
      </p:pic>
      <p:sp>
        <p:nvSpPr>
          <p:cNvPr id="6" name="Rectangle 5"/>
          <p:cNvSpPr/>
          <p:nvPr/>
        </p:nvSpPr>
        <p:spPr>
          <a:xfrm>
            <a:off x="1905000" y="1581616"/>
            <a:ext cx="4572000" cy="1040285"/>
          </a:xfrm>
          <a:prstGeom prst="rect">
            <a:avLst/>
          </a:prstGeom>
        </p:spPr>
        <p:txBody>
          <a:bodyPr>
            <a:spAutoFit/>
          </a:bodyPr>
          <a:lstStyle/>
          <a:p>
            <a:pPr marL="36576">
              <a:spcBef>
                <a:spcPct val="20000"/>
              </a:spcBef>
              <a:buClr>
                <a:srgbClr val="6EA0B0"/>
              </a:buClr>
              <a:buSzPct val="80000"/>
              <a:defRPr/>
            </a:pPr>
            <a:r>
              <a:rPr lang="en-US" sz="2800" b="1" dirty="0">
                <a:ln w="10541" cmpd="sng">
                  <a:solidFill>
                    <a:srgbClr val="6EA0B0">
                      <a:shade val="88000"/>
                      <a:satMod val="110000"/>
                    </a:srgbClr>
                  </a:solidFill>
                  <a:prstDash val="solid"/>
                </a:ln>
                <a:latin typeface="Arial"/>
              </a:rPr>
              <a:t>(</a:t>
            </a:r>
            <a:r>
              <a:rPr lang="en-US" sz="2800" b="1" dirty="0" err="1">
                <a:ln w="10541" cmpd="sng">
                  <a:solidFill>
                    <a:srgbClr val="6EA0B0">
                      <a:shade val="88000"/>
                      <a:satMod val="110000"/>
                    </a:srgbClr>
                  </a:solidFill>
                  <a:prstDash val="solid"/>
                </a:ln>
                <a:latin typeface="Arial"/>
              </a:rPr>
              <a:t>mạch</a:t>
            </a:r>
            <a:r>
              <a:rPr lang="en-US" sz="2800" b="1" dirty="0">
                <a:ln w="10541" cmpd="sng">
                  <a:solidFill>
                    <a:srgbClr val="6EA0B0">
                      <a:shade val="88000"/>
                      <a:satMod val="110000"/>
                    </a:srgbClr>
                  </a:solidFill>
                  <a:prstDash val="solid"/>
                </a:ln>
                <a:latin typeface="Arial"/>
              </a:rPr>
              <a:t> 1) </a:t>
            </a:r>
            <a:r>
              <a:rPr lang="en-US" sz="2800" b="1" dirty="0" err="1">
                <a:ln w="10541" cmpd="sng">
                  <a:solidFill>
                    <a:srgbClr val="6EA0B0">
                      <a:shade val="88000"/>
                      <a:satMod val="110000"/>
                    </a:srgbClr>
                  </a:solidFill>
                  <a:prstDash val="solid"/>
                </a:ln>
                <a:latin typeface="Arial"/>
              </a:rPr>
              <a:t>hai</a:t>
            </a:r>
            <a:r>
              <a:rPr lang="en-US" sz="2800" b="1" dirty="0">
                <a:ln w="10541" cmpd="sng">
                  <a:solidFill>
                    <a:srgbClr val="6EA0B0">
                      <a:shade val="88000"/>
                      <a:satMod val="110000"/>
                    </a:srgbClr>
                  </a:solidFill>
                  <a:prstDash val="solid"/>
                </a:ln>
                <a:latin typeface="Arial"/>
              </a:rPr>
              <a:t> </a:t>
            </a:r>
            <a:r>
              <a:rPr lang="vi-VN" sz="2800" b="1" dirty="0">
                <a:ln w="10541" cmpd="sng">
                  <a:solidFill>
                    <a:srgbClr val="6EA0B0">
                      <a:shade val="88000"/>
                      <a:satMod val="110000"/>
                    </a:srgbClr>
                  </a:solidFill>
                  <a:prstDash val="solid"/>
                </a:ln>
                <a:latin typeface="Arial"/>
              </a:rPr>
              <a:t>đ</a:t>
            </a:r>
            <a:r>
              <a:rPr lang="en-US" sz="2800" b="1" dirty="0" err="1">
                <a:ln w="10541" cmpd="sng">
                  <a:solidFill>
                    <a:srgbClr val="6EA0B0">
                      <a:shade val="88000"/>
                      <a:satMod val="110000"/>
                    </a:srgbClr>
                  </a:solidFill>
                  <a:prstDash val="solid"/>
                </a:ln>
                <a:latin typeface="Arial"/>
              </a:rPr>
              <a:t>iện</a:t>
            </a:r>
            <a:r>
              <a:rPr lang="en-US" sz="2800" b="1" dirty="0">
                <a:ln w="10541" cmpd="sng">
                  <a:solidFill>
                    <a:srgbClr val="6EA0B0">
                      <a:shade val="88000"/>
                      <a:satMod val="110000"/>
                    </a:srgbClr>
                  </a:solidFill>
                  <a:prstDash val="solid"/>
                </a:ln>
                <a:latin typeface="Arial"/>
              </a:rPr>
              <a:t> </a:t>
            </a:r>
            <a:r>
              <a:rPr lang="en-US" sz="2800" b="1" dirty="0" err="1">
                <a:ln w="10541" cmpd="sng">
                  <a:solidFill>
                    <a:srgbClr val="6EA0B0">
                      <a:shade val="88000"/>
                      <a:satMod val="110000"/>
                    </a:srgbClr>
                  </a:solidFill>
                  <a:prstDash val="solid"/>
                </a:ln>
                <a:latin typeface="Arial"/>
              </a:rPr>
              <a:t>trở</a:t>
            </a:r>
            <a:r>
              <a:rPr lang="en-US" sz="2800" b="1" dirty="0">
                <a:ln w="10541" cmpd="sng">
                  <a:solidFill>
                    <a:srgbClr val="6EA0B0">
                      <a:shade val="88000"/>
                      <a:satMod val="110000"/>
                    </a:srgbClr>
                  </a:solidFill>
                  <a:prstDash val="solid"/>
                </a:ln>
                <a:latin typeface="Arial"/>
              </a:rPr>
              <a:t> </a:t>
            </a:r>
          </a:p>
          <a:p>
            <a:pPr marL="36576">
              <a:spcBef>
                <a:spcPct val="20000"/>
              </a:spcBef>
              <a:buClr>
                <a:srgbClr val="6EA0B0"/>
              </a:buClr>
              <a:buSzPct val="80000"/>
              <a:defRPr/>
            </a:pPr>
            <a:r>
              <a:rPr lang="en-US" sz="2800" b="1" dirty="0" err="1">
                <a:ln w="10541" cmpd="sng">
                  <a:solidFill>
                    <a:srgbClr val="6EA0B0">
                      <a:shade val="88000"/>
                      <a:satMod val="110000"/>
                    </a:srgbClr>
                  </a:solidFill>
                  <a:prstDash val="solid"/>
                </a:ln>
                <a:latin typeface="Arial"/>
              </a:rPr>
              <a:t>Mắc</a:t>
            </a:r>
            <a:r>
              <a:rPr lang="en-US" sz="2800" b="1" dirty="0">
                <a:ln w="10541" cmpd="sng">
                  <a:solidFill>
                    <a:srgbClr val="6EA0B0">
                      <a:shade val="88000"/>
                      <a:satMod val="110000"/>
                    </a:srgbClr>
                  </a:solidFill>
                  <a:prstDash val="solid"/>
                </a:ln>
                <a:latin typeface="Arial"/>
              </a:rPr>
              <a:t> </a:t>
            </a:r>
            <a:r>
              <a:rPr lang="en-US" sz="2800" b="1" dirty="0" err="1">
                <a:ln w="10541" cmpd="sng">
                  <a:solidFill>
                    <a:srgbClr val="6EA0B0">
                      <a:shade val="88000"/>
                      <a:satMod val="110000"/>
                    </a:srgbClr>
                  </a:solidFill>
                  <a:prstDash val="solid"/>
                </a:ln>
                <a:latin typeface="Arial"/>
              </a:rPr>
              <a:t>nối</a:t>
            </a:r>
            <a:r>
              <a:rPr lang="en-US" sz="2800" b="1" dirty="0">
                <a:ln w="10541" cmpd="sng">
                  <a:solidFill>
                    <a:srgbClr val="6EA0B0">
                      <a:shade val="88000"/>
                      <a:satMod val="110000"/>
                    </a:srgbClr>
                  </a:solidFill>
                  <a:prstDash val="solid"/>
                </a:ln>
                <a:latin typeface="Arial"/>
              </a:rPr>
              <a:t> </a:t>
            </a:r>
            <a:r>
              <a:rPr lang="en-US" sz="2800" b="1" dirty="0" err="1">
                <a:ln w="10541" cmpd="sng">
                  <a:solidFill>
                    <a:srgbClr val="6EA0B0">
                      <a:shade val="88000"/>
                      <a:satMod val="110000"/>
                    </a:srgbClr>
                  </a:solidFill>
                  <a:prstDash val="solid"/>
                </a:ln>
                <a:latin typeface="Arial"/>
              </a:rPr>
              <a:t>tiếp</a:t>
            </a:r>
            <a:endParaRPr lang="en-US" sz="2800" b="1" dirty="0">
              <a:ln w="10541" cmpd="sng">
                <a:solidFill>
                  <a:srgbClr val="6EA0B0">
                    <a:shade val="88000"/>
                    <a:satMod val="110000"/>
                  </a:srgbClr>
                </a:solidFill>
                <a:prstDash val="solid"/>
              </a:ln>
              <a:latin typeface="Arial"/>
            </a:endParaRPr>
          </a:p>
        </p:txBody>
      </p:sp>
      <p:sp>
        <p:nvSpPr>
          <p:cNvPr id="7" name="Rectangle 6"/>
          <p:cNvSpPr/>
          <p:nvPr/>
        </p:nvSpPr>
        <p:spPr>
          <a:xfrm>
            <a:off x="1771431" y="3441366"/>
            <a:ext cx="4572000" cy="1557349"/>
          </a:xfrm>
          <a:prstGeom prst="rect">
            <a:avLst/>
          </a:prstGeom>
        </p:spPr>
        <p:txBody>
          <a:bodyPr>
            <a:spAutoFit/>
          </a:bodyPr>
          <a:lstStyle/>
          <a:p>
            <a:pPr marL="36576">
              <a:spcBef>
                <a:spcPct val="20000"/>
              </a:spcBef>
              <a:buClr>
                <a:srgbClr val="6EA0B0"/>
              </a:buClr>
              <a:buSzPct val="80000"/>
              <a:defRPr/>
            </a:pPr>
            <a:r>
              <a:rPr lang="en-US" sz="2800" b="1" dirty="0">
                <a:ln w="10541" cmpd="sng">
                  <a:solidFill>
                    <a:srgbClr val="6EA0B0">
                      <a:shade val="88000"/>
                      <a:satMod val="110000"/>
                    </a:srgbClr>
                  </a:solidFill>
                  <a:prstDash val="solid"/>
                </a:ln>
                <a:latin typeface="Arial"/>
              </a:rPr>
              <a:t>(</a:t>
            </a:r>
            <a:r>
              <a:rPr lang="en-US" sz="2800" b="1" dirty="0" err="1">
                <a:ln w="10541" cmpd="sng">
                  <a:solidFill>
                    <a:srgbClr val="6EA0B0">
                      <a:shade val="88000"/>
                      <a:satMod val="110000"/>
                    </a:srgbClr>
                  </a:solidFill>
                  <a:prstDash val="solid"/>
                </a:ln>
                <a:latin typeface="Arial"/>
              </a:rPr>
              <a:t>mạch</a:t>
            </a:r>
            <a:r>
              <a:rPr lang="en-US" sz="2800" b="1" dirty="0">
                <a:ln w="10541" cmpd="sng">
                  <a:solidFill>
                    <a:srgbClr val="6EA0B0">
                      <a:shade val="88000"/>
                      <a:satMod val="110000"/>
                    </a:srgbClr>
                  </a:solidFill>
                  <a:prstDash val="solid"/>
                </a:ln>
                <a:latin typeface="Arial"/>
              </a:rPr>
              <a:t> 2) </a:t>
            </a:r>
            <a:r>
              <a:rPr lang="en-US" sz="2800" b="1" dirty="0" err="1">
                <a:ln w="10541" cmpd="sng">
                  <a:solidFill>
                    <a:srgbClr val="6EA0B0">
                      <a:shade val="88000"/>
                      <a:satMod val="110000"/>
                    </a:srgbClr>
                  </a:solidFill>
                  <a:prstDash val="solid"/>
                </a:ln>
                <a:latin typeface="Arial"/>
              </a:rPr>
              <a:t>Thay</a:t>
            </a:r>
            <a:r>
              <a:rPr lang="en-US" sz="2800" b="1" dirty="0">
                <a:ln w="10541" cmpd="sng">
                  <a:solidFill>
                    <a:srgbClr val="6EA0B0">
                      <a:shade val="88000"/>
                      <a:satMod val="110000"/>
                    </a:srgbClr>
                  </a:solidFill>
                  <a:prstDash val="solid"/>
                </a:ln>
                <a:latin typeface="Arial"/>
              </a:rPr>
              <a:t> R1, R2 </a:t>
            </a:r>
          </a:p>
          <a:p>
            <a:pPr marL="36576">
              <a:spcBef>
                <a:spcPct val="20000"/>
              </a:spcBef>
              <a:buClr>
                <a:srgbClr val="6EA0B0"/>
              </a:buClr>
              <a:buSzPct val="80000"/>
              <a:defRPr/>
            </a:pPr>
            <a:r>
              <a:rPr lang="en-US" sz="2800" b="1" dirty="0" err="1">
                <a:ln w="10541" cmpd="sng">
                  <a:solidFill>
                    <a:srgbClr val="6EA0B0">
                      <a:shade val="88000"/>
                      <a:satMod val="110000"/>
                    </a:srgbClr>
                  </a:solidFill>
                  <a:prstDash val="solid"/>
                </a:ln>
                <a:latin typeface="Arial"/>
              </a:rPr>
              <a:t>bằng</a:t>
            </a:r>
            <a:r>
              <a:rPr lang="en-US" sz="2800" b="1" dirty="0">
                <a:ln w="10541" cmpd="sng">
                  <a:solidFill>
                    <a:srgbClr val="6EA0B0">
                      <a:shade val="88000"/>
                      <a:satMod val="110000"/>
                    </a:srgbClr>
                  </a:solidFill>
                  <a:prstDash val="solid"/>
                </a:ln>
                <a:latin typeface="Arial"/>
              </a:rPr>
              <a:t> </a:t>
            </a:r>
            <a:r>
              <a:rPr lang="vi-VN" sz="2800" b="1" dirty="0">
                <a:ln w="10541" cmpd="sng">
                  <a:solidFill>
                    <a:srgbClr val="6EA0B0">
                      <a:shade val="88000"/>
                      <a:satMod val="110000"/>
                    </a:srgbClr>
                  </a:solidFill>
                  <a:prstDash val="solid"/>
                </a:ln>
                <a:latin typeface="Arial"/>
              </a:rPr>
              <a:t>đ</a:t>
            </a:r>
            <a:r>
              <a:rPr lang="en-US" sz="2800" b="1" dirty="0" err="1">
                <a:ln w="10541" cmpd="sng">
                  <a:solidFill>
                    <a:srgbClr val="6EA0B0">
                      <a:shade val="88000"/>
                      <a:satMod val="110000"/>
                    </a:srgbClr>
                  </a:solidFill>
                  <a:prstDash val="solid"/>
                </a:ln>
                <a:latin typeface="Arial"/>
              </a:rPr>
              <a:t>iện</a:t>
            </a:r>
            <a:r>
              <a:rPr lang="en-US" sz="2800" b="1" dirty="0">
                <a:ln w="10541" cmpd="sng">
                  <a:solidFill>
                    <a:srgbClr val="6EA0B0">
                      <a:shade val="88000"/>
                      <a:satMod val="110000"/>
                    </a:srgbClr>
                  </a:solidFill>
                  <a:prstDash val="solid"/>
                </a:ln>
                <a:latin typeface="Arial"/>
              </a:rPr>
              <a:t> </a:t>
            </a:r>
            <a:r>
              <a:rPr lang="en-US" sz="2800" b="1" dirty="0" err="1">
                <a:ln w="10541" cmpd="sng">
                  <a:solidFill>
                    <a:srgbClr val="6EA0B0">
                      <a:shade val="88000"/>
                      <a:satMod val="110000"/>
                    </a:srgbClr>
                  </a:solidFill>
                  <a:prstDash val="solid"/>
                </a:ln>
                <a:latin typeface="Arial"/>
              </a:rPr>
              <a:t>trở</a:t>
            </a:r>
            <a:r>
              <a:rPr lang="en-US" sz="2800" b="1" dirty="0">
                <a:ln w="10541" cmpd="sng">
                  <a:solidFill>
                    <a:srgbClr val="6EA0B0">
                      <a:shade val="88000"/>
                      <a:satMod val="110000"/>
                    </a:srgbClr>
                  </a:solidFill>
                  <a:prstDash val="solid"/>
                </a:ln>
                <a:latin typeface="Arial"/>
              </a:rPr>
              <a:t> t</a:t>
            </a:r>
            <a:r>
              <a:rPr lang="vi-VN" sz="2800" b="1" dirty="0">
                <a:ln w="10541" cmpd="sng">
                  <a:solidFill>
                    <a:srgbClr val="6EA0B0">
                      <a:shade val="88000"/>
                      <a:satMod val="110000"/>
                    </a:srgbClr>
                  </a:solidFill>
                  <a:prstDash val="solid"/>
                </a:ln>
                <a:latin typeface="Arial"/>
              </a:rPr>
              <a:t>ươ</a:t>
            </a:r>
            <a:r>
              <a:rPr lang="en-US" sz="2800" b="1" dirty="0" err="1">
                <a:ln w="10541" cmpd="sng">
                  <a:solidFill>
                    <a:srgbClr val="6EA0B0">
                      <a:shade val="88000"/>
                      <a:satMod val="110000"/>
                    </a:srgbClr>
                  </a:solidFill>
                  <a:prstDash val="solid"/>
                </a:ln>
                <a:latin typeface="Arial"/>
              </a:rPr>
              <a:t>ng</a:t>
            </a:r>
            <a:r>
              <a:rPr lang="en-US" sz="2800" b="1" dirty="0">
                <a:ln w="10541" cmpd="sng">
                  <a:solidFill>
                    <a:srgbClr val="6EA0B0">
                      <a:shade val="88000"/>
                      <a:satMod val="110000"/>
                    </a:srgbClr>
                  </a:solidFill>
                  <a:prstDash val="solid"/>
                </a:ln>
                <a:latin typeface="Arial"/>
              </a:rPr>
              <a:t> </a:t>
            </a:r>
          </a:p>
          <a:p>
            <a:pPr marL="36576">
              <a:spcBef>
                <a:spcPct val="20000"/>
              </a:spcBef>
              <a:buClr>
                <a:srgbClr val="6EA0B0"/>
              </a:buClr>
              <a:buSzPct val="80000"/>
              <a:defRPr/>
            </a:pPr>
            <a:r>
              <a:rPr lang="vi-VN" sz="2800" b="1" dirty="0">
                <a:ln w="10541" cmpd="sng">
                  <a:solidFill>
                    <a:srgbClr val="6EA0B0">
                      <a:shade val="88000"/>
                      <a:satMod val="110000"/>
                    </a:srgbClr>
                  </a:solidFill>
                  <a:prstDash val="solid"/>
                </a:ln>
                <a:latin typeface="Arial"/>
              </a:rPr>
              <a:t>đươ</a:t>
            </a:r>
            <a:r>
              <a:rPr lang="en-US" sz="2800" b="1" dirty="0" err="1">
                <a:ln w="10541" cmpd="sng">
                  <a:solidFill>
                    <a:srgbClr val="6EA0B0">
                      <a:shade val="88000"/>
                      <a:satMod val="110000"/>
                    </a:srgbClr>
                  </a:solidFill>
                  <a:prstDash val="solid"/>
                </a:ln>
                <a:latin typeface="Arial"/>
              </a:rPr>
              <a:t>ng</a:t>
            </a:r>
            <a:r>
              <a:rPr lang="en-US" sz="2800" b="1" dirty="0">
                <a:ln w="10541" cmpd="sng">
                  <a:solidFill>
                    <a:srgbClr val="6EA0B0">
                      <a:shade val="88000"/>
                      <a:satMod val="110000"/>
                    </a:srgbClr>
                  </a:solidFill>
                  <a:prstDash val="solid"/>
                </a:ln>
                <a:latin typeface="Arial"/>
              </a:rPr>
              <a:t> </a:t>
            </a:r>
            <a:r>
              <a:rPr lang="en-US" sz="2800" b="1" dirty="0" err="1">
                <a:ln w="10541" cmpd="sng">
                  <a:solidFill>
                    <a:srgbClr val="6EA0B0">
                      <a:shade val="88000"/>
                      <a:satMod val="110000"/>
                    </a:srgbClr>
                  </a:solidFill>
                  <a:prstDash val="solid"/>
                </a:ln>
                <a:latin typeface="Arial"/>
              </a:rPr>
              <a:t>của</a:t>
            </a:r>
            <a:r>
              <a:rPr lang="en-US" sz="2800" b="1" dirty="0">
                <a:ln w="10541" cmpd="sng">
                  <a:solidFill>
                    <a:srgbClr val="6EA0B0">
                      <a:shade val="88000"/>
                      <a:satMod val="110000"/>
                    </a:srgbClr>
                  </a:solidFill>
                  <a:prstDash val="solid"/>
                </a:ln>
                <a:latin typeface="Arial"/>
              </a:rPr>
              <a:t> </a:t>
            </a:r>
            <a:r>
              <a:rPr lang="en-US" sz="2800" b="1" dirty="0" err="1">
                <a:ln w="10541" cmpd="sng">
                  <a:solidFill>
                    <a:srgbClr val="6EA0B0">
                      <a:shade val="88000"/>
                      <a:satMod val="110000"/>
                    </a:srgbClr>
                  </a:solidFill>
                  <a:prstDash val="solid"/>
                </a:ln>
                <a:latin typeface="Arial"/>
              </a:rPr>
              <a:t>nó</a:t>
            </a:r>
            <a:r>
              <a:rPr lang="en-US" sz="2800" b="1" dirty="0">
                <a:ln w="10541" cmpd="sng">
                  <a:solidFill>
                    <a:srgbClr val="6EA0B0">
                      <a:shade val="88000"/>
                      <a:satMod val="110000"/>
                    </a:srgbClr>
                  </a:solidFill>
                  <a:prstDash val="solid"/>
                </a:ln>
                <a:latin typeface="Arial"/>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389" y="4100514"/>
            <a:ext cx="4486275"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Rot="1" noChangeAspect="1" noMove="1" noResize="1" noEditPoints="1" noAdjustHandles="1" noChangeArrowheads="1" noChangeShapeType="1" noTextEdit="1"/>
          </p:cNvSpPr>
          <p:nvPr/>
        </p:nvSpPr>
        <p:spPr>
          <a:xfrm>
            <a:off x="1805428" y="5427684"/>
            <a:ext cx="4572000" cy="1040285"/>
          </a:xfrm>
          <a:prstGeom prst="rect">
            <a:avLst/>
          </a:prstGeom>
          <a:blipFill rotWithShape="0">
            <a:blip r:embed="rId4"/>
            <a:stretch>
              <a:fillRect/>
            </a:stretch>
          </a:blipFill>
        </p:spPr>
        <p:txBody>
          <a:bodyPr/>
          <a:lstStyle/>
          <a:p>
            <a:pPr>
              <a:defRPr/>
            </a:pPr>
            <a:r>
              <a:rPr lang="vi-VN">
                <a:noFill/>
              </a:rPr>
              <a:t> </a:t>
            </a:r>
          </a:p>
        </p:txBody>
      </p:sp>
      <p:sp>
        <p:nvSpPr>
          <p:cNvPr id="10" name="Rectangle 2"/>
          <p:cNvSpPr txBox="1">
            <a:spLocks noChangeArrowheads="1"/>
          </p:cNvSpPr>
          <p:nvPr/>
        </p:nvSpPr>
        <p:spPr bwMode="auto">
          <a:xfrm>
            <a:off x="1720851" y="392739"/>
            <a:ext cx="66706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fontAlgn="auto" hangingPunct="1">
              <a:spcAft>
                <a:spcPts val="0"/>
              </a:spcAft>
              <a:defRPr/>
            </a:pPr>
            <a:r>
              <a:rPr lang="en-US" sz="2800" b="1" kern="0" smtClean="0">
                <a:solidFill>
                  <a:srgbClr val="00B050"/>
                </a:solidFill>
                <a:latin typeface="Times New Roman" panose="02020603050405020304" pitchFamily="18" charset="0"/>
                <a:cs typeface="Times New Roman" panose="02020603050405020304" pitchFamily="18" charset="0"/>
              </a:rPr>
              <a:t>3. Thí nghiệm kiểm tra: </a:t>
            </a:r>
            <a:endParaRPr lang="en-US" sz="2800" b="1" kern="0" dirty="0">
              <a:solidFill>
                <a:srgbClr val="00B05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1883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 calcmode="lin" valueType="num">
                                      <p:cBhvr>
                                        <p:cTn id="24" dur="500" fill="hold"/>
                                        <p:tgtEl>
                                          <p:spTgt spid="2050"/>
                                        </p:tgtEl>
                                        <p:attrNameLst>
                                          <p:attrName>ppt_w</p:attrName>
                                        </p:attrNameLst>
                                      </p:cBhvr>
                                      <p:tavLst>
                                        <p:tav tm="0">
                                          <p:val>
                                            <p:fltVal val="0"/>
                                          </p:val>
                                        </p:tav>
                                        <p:tav tm="100000">
                                          <p:val>
                                            <p:strVal val="#ppt_w"/>
                                          </p:val>
                                        </p:tav>
                                      </p:tavLst>
                                    </p:anim>
                                    <p:anim calcmode="lin" valueType="num">
                                      <p:cBhvr>
                                        <p:cTn id="25" dur="500" fill="hold"/>
                                        <p:tgtEl>
                                          <p:spTgt spid="2050"/>
                                        </p:tgtEl>
                                        <p:attrNameLst>
                                          <p:attrName>ppt_h</p:attrName>
                                        </p:attrNameLst>
                                      </p:cBhvr>
                                      <p:tavLst>
                                        <p:tav tm="0">
                                          <p:val>
                                            <p:fltVal val="0"/>
                                          </p:val>
                                        </p:tav>
                                        <p:tav tm="100000">
                                          <p:val>
                                            <p:strVal val="#ppt_h"/>
                                          </p:val>
                                        </p:tav>
                                      </p:tavLst>
                                    </p:anim>
                                    <p:animEffect transition="in" filter="fade">
                                      <p:cBhvr>
                                        <p:cTn id="26" dur="500"/>
                                        <p:tgtEl>
                                          <p:spTgt spid="205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8229600" cy="1143000"/>
          </a:xfrm>
        </p:spPr>
        <p:txBody>
          <a:bodyPr>
            <a:normAutofit/>
          </a:bodyPr>
          <a:lstStyle/>
          <a:p>
            <a:pPr algn="just"/>
            <a:r>
              <a:rPr lang="en-US" sz="2800" b="1">
                <a:solidFill>
                  <a:srgbClr val="009900"/>
                </a:solidFill>
                <a:latin typeface="Times New Roman" panose="02020603050405020304" pitchFamily="18" charset="0"/>
                <a:cs typeface="Times New Roman" panose="02020603050405020304" pitchFamily="18" charset="0"/>
              </a:rPr>
              <a:t>II. ĐIỆN TRỞ TƯƠNG ĐƯƠNG CỦA ĐOẠN MẠCH </a:t>
            </a:r>
            <a:r>
              <a:rPr lang="en-US" sz="2800" b="1" smtClean="0">
                <a:solidFill>
                  <a:srgbClr val="009900"/>
                </a:solidFill>
                <a:latin typeface="Times New Roman" panose="02020603050405020304" pitchFamily="18" charset="0"/>
                <a:cs typeface="Times New Roman" panose="02020603050405020304" pitchFamily="18" charset="0"/>
              </a:rPr>
              <a:t>NỐI TIẾP.</a:t>
            </a:r>
            <a:endParaRPr lang="en-US" sz="2800" b="1">
              <a:solidFill>
                <a:srgbClr val="0099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08979" y="1027485"/>
            <a:ext cx="8229600" cy="498767"/>
          </a:xfrm>
        </p:spPr>
        <p:txBody>
          <a:bodyPr>
            <a:normAutofit/>
          </a:bodyPr>
          <a:lstStyle/>
          <a:p>
            <a:pPr marL="0" indent="0">
              <a:buNone/>
            </a:pPr>
            <a:r>
              <a:rPr lang="en-US" b="1">
                <a:solidFill>
                  <a:srgbClr val="009900"/>
                </a:solidFill>
                <a:latin typeface="Times New Roman" panose="02020603050405020304" pitchFamily="18" charset="0"/>
                <a:cs typeface="Times New Roman" panose="02020603050405020304" pitchFamily="18" charset="0"/>
              </a:rPr>
              <a:t>1. </a:t>
            </a:r>
            <a:r>
              <a:rPr lang="en-US" b="1" smtClean="0">
                <a:solidFill>
                  <a:srgbClr val="009900"/>
                </a:solidFill>
                <a:latin typeface="Times New Roman" panose="02020603050405020304" pitchFamily="18" charset="0"/>
                <a:cs typeface="Times New Roman" panose="02020603050405020304" pitchFamily="18" charset="0"/>
              </a:rPr>
              <a:t>Điện trở tương đương</a:t>
            </a:r>
            <a:endParaRPr lang="en-US" b="1">
              <a:solidFill>
                <a:srgbClr val="009900"/>
              </a:solidFill>
              <a:latin typeface="Times New Roman" panose="02020603050405020304" pitchFamily="18" charset="0"/>
              <a:cs typeface="Times New Roman" panose="02020603050405020304" pitchFamily="18" charset="0"/>
            </a:endParaRPr>
          </a:p>
        </p:txBody>
      </p:sp>
      <p:sp>
        <p:nvSpPr>
          <p:cNvPr id="103" name="Hình chữ nhật 102"/>
          <p:cNvSpPr/>
          <p:nvPr/>
        </p:nvSpPr>
        <p:spPr>
          <a:xfrm>
            <a:off x="2017643" y="1472803"/>
            <a:ext cx="7961244" cy="1569660"/>
          </a:xfrm>
          <a:prstGeom prst="rect">
            <a:avLst/>
          </a:prstGeom>
        </p:spPr>
        <p:txBody>
          <a:bodyPr wrap="square">
            <a:spAutoFit/>
          </a:bodyPr>
          <a:lstStyle/>
          <a:p>
            <a:pPr algn="just" eaLnBrk="1" hangingPunct="1">
              <a:defRPr/>
            </a:pPr>
            <a:r>
              <a:rPr lang="vi-VN" sz="2400" b="1" kern="0">
                <a:latin typeface="Times New Roman" panose="02020603050405020304" pitchFamily="18" charset="0"/>
                <a:cs typeface="Times New Roman" panose="02020603050405020304" pitchFamily="18" charset="0"/>
              </a:rPr>
              <a:t>Điện trở tương đương của một đoạn mạch là điện trở ………………</a:t>
            </a:r>
            <a:r>
              <a:rPr lang="en-US" sz="2400" b="1" kern="0">
                <a:latin typeface="Times New Roman" panose="02020603050405020304" pitchFamily="18" charset="0"/>
                <a:cs typeface="Times New Roman" panose="02020603050405020304" pitchFamily="18" charset="0"/>
              </a:rPr>
              <a:t>.. </a:t>
            </a:r>
            <a:r>
              <a:rPr lang="vi-VN" sz="2400" b="1" kern="0">
                <a:latin typeface="Times New Roman" panose="02020603050405020304" pitchFamily="18" charset="0"/>
                <a:cs typeface="Times New Roman" panose="02020603050405020304" pitchFamily="18" charset="0"/>
              </a:rPr>
              <a:t>cho đoạn mạch này, sao cho với cùng ……………</a:t>
            </a:r>
            <a:r>
              <a:rPr lang="en-US" sz="2400" b="1" kern="0">
                <a:latin typeface="Times New Roman" panose="02020603050405020304" pitchFamily="18" charset="0"/>
                <a:cs typeface="Times New Roman" panose="02020603050405020304" pitchFamily="18" charset="0"/>
              </a:rPr>
              <a:t>….</a:t>
            </a:r>
            <a:r>
              <a:rPr lang="vi-VN" sz="2400" b="1" kern="0">
                <a:latin typeface="Times New Roman" panose="02020603050405020304" pitchFamily="18" charset="0"/>
                <a:cs typeface="Times New Roman" panose="02020603050405020304" pitchFamily="18" charset="0"/>
              </a:rPr>
              <a:t>thì cường độ dòng điện chạy qua đoạn mạch ………………….....</a:t>
            </a:r>
            <a:endParaRPr lang="en-US" altLang="en-US" sz="2400" b="1" kern="0" dirty="0">
              <a:latin typeface="Times New Roman" panose="02020603050405020304" pitchFamily="18" charset="0"/>
              <a:cs typeface="Times New Roman" panose="02020603050405020304" pitchFamily="18" charset="0"/>
            </a:endParaRPr>
          </a:p>
        </p:txBody>
      </p:sp>
      <p:sp>
        <p:nvSpPr>
          <p:cNvPr id="104" name="Text Placeholder 2"/>
          <p:cNvSpPr txBox="1">
            <a:spLocks/>
          </p:cNvSpPr>
          <p:nvPr/>
        </p:nvSpPr>
        <p:spPr bwMode="auto">
          <a:xfrm>
            <a:off x="2017643" y="1817356"/>
            <a:ext cx="25908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a:solidFill>
                  <a:srgbClr val="FF0000"/>
                </a:solidFill>
                <a:latin typeface="Times New Roman" panose="02020603050405020304" pitchFamily="18" charset="0"/>
              </a:rPr>
              <a:t>có thể thay thế</a:t>
            </a:r>
            <a:endParaRPr lang="en-US" altLang="en-US" sz="2400"/>
          </a:p>
        </p:txBody>
      </p:sp>
      <p:sp>
        <p:nvSpPr>
          <p:cNvPr id="105" name="Text Placeholder 2"/>
          <p:cNvSpPr txBox="1">
            <a:spLocks/>
          </p:cNvSpPr>
          <p:nvPr/>
        </p:nvSpPr>
        <p:spPr bwMode="auto">
          <a:xfrm>
            <a:off x="1908864" y="2211817"/>
            <a:ext cx="22860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a:solidFill>
                  <a:srgbClr val="FF0000"/>
                </a:solidFill>
                <a:latin typeface="Times New Roman" panose="02020603050405020304" pitchFamily="18" charset="0"/>
              </a:rPr>
              <a:t> hiệu điện thế</a:t>
            </a:r>
            <a:endParaRPr lang="en-US" altLang="en-US" sz="2400"/>
          </a:p>
        </p:txBody>
      </p:sp>
      <p:sp>
        <p:nvSpPr>
          <p:cNvPr id="106" name="Text Placeholder 2"/>
          <p:cNvSpPr txBox="1">
            <a:spLocks/>
          </p:cNvSpPr>
          <p:nvPr/>
        </p:nvSpPr>
        <p:spPr bwMode="auto">
          <a:xfrm>
            <a:off x="2001629" y="2550308"/>
            <a:ext cx="60198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400" b="1">
                <a:solidFill>
                  <a:srgbClr val="FF0000"/>
                </a:solidFill>
                <a:latin typeface="Times New Roman" panose="02020603050405020304" pitchFamily="18" charset="0"/>
              </a:rPr>
              <a:t>vẫn giữ giá trị như trước</a:t>
            </a:r>
            <a:endParaRPr lang="en-US" altLang="en-US" sz="2400"/>
          </a:p>
        </p:txBody>
      </p:sp>
      <p:sp>
        <p:nvSpPr>
          <p:cNvPr id="56" name="Rectangle 2"/>
          <p:cNvSpPr txBox="1">
            <a:spLocks noChangeArrowheads="1"/>
          </p:cNvSpPr>
          <p:nvPr/>
        </p:nvSpPr>
        <p:spPr bwMode="auto">
          <a:xfrm>
            <a:off x="1600200" y="3114786"/>
            <a:ext cx="66706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Aft>
                <a:spcPts val="0"/>
              </a:spcAft>
              <a:defRPr/>
            </a:pPr>
            <a:r>
              <a:rPr lang="en-US" sz="2800" b="1" kern="0">
                <a:solidFill>
                  <a:srgbClr val="00B050"/>
                </a:solidFill>
                <a:latin typeface="Times New Roman" panose="02020603050405020304" pitchFamily="18" charset="0"/>
                <a:cs typeface="Times New Roman" panose="02020603050405020304" pitchFamily="18" charset="0"/>
              </a:rPr>
              <a:t>2. Công thức tính điện trở tương đương: </a:t>
            </a:r>
            <a:endParaRPr lang="en-US" sz="2800" b="1" kern="0" dirty="0">
              <a:solidFill>
                <a:srgbClr val="00B05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57" name="Text Placeholder 2"/>
          <p:cNvSpPr txBox="1">
            <a:spLocks noRot="1" noChangeAspect="1" noMove="1" noResize="1" noEditPoints="1" noAdjustHandles="1" noChangeArrowheads="1" noChangeShapeType="1" noTextEdit="1"/>
          </p:cNvSpPr>
          <p:nvPr/>
        </p:nvSpPr>
        <p:spPr bwMode="auto">
          <a:xfrm>
            <a:off x="8092573" y="3173455"/>
            <a:ext cx="783688" cy="719138"/>
          </a:xfrm>
          <a:prstGeom prst="rect">
            <a:avLst/>
          </a:prstGeom>
          <a:blipFill rotWithShape="0">
            <a:blip r:embed="rId2"/>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vi-VN">
                <a:noFill/>
              </a:rPr>
              <a:t> </a:t>
            </a:r>
          </a:p>
        </p:txBody>
      </p:sp>
      <p:sp>
        <p:nvSpPr>
          <p:cNvPr id="58" name="Text Placeholder 2"/>
          <p:cNvSpPr txBox="1">
            <a:spLocks noRot="1" noChangeAspect="1" noMove="1" noResize="1" noEditPoints="1" noAdjustHandles="1" noChangeArrowheads="1" noChangeShapeType="1" noTextEdit="1"/>
          </p:cNvSpPr>
          <p:nvPr/>
        </p:nvSpPr>
        <p:spPr bwMode="auto">
          <a:xfrm>
            <a:off x="2910841" y="3868031"/>
            <a:ext cx="2362201" cy="586312"/>
          </a:xfrm>
          <a:prstGeom prst="rect">
            <a:avLst/>
          </a:prstGeom>
          <a:blipFill rotWithShape="0">
            <a:blip r:embed="rId3"/>
            <a:stretch>
              <a:fillRect t="-10204" b="-16327"/>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vi-VN">
                <a:noFill/>
              </a:rPr>
              <a:t> </a:t>
            </a:r>
          </a:p>
        </p:txBody>
      </p:sp>
      <p:sp>
        <p:nvSpPr>
          <p:cNvPr id="59" name="Hình chữ nhật 58"/>
          <p:cNvSpPr>
            <a:spLocks noChangeArrowheads="1"/>
          </p:cNvSpPr>
          <p:nvPr/>
        </p:nvSpPr>
        <p:spPr bwMode="auto">
          <a:xfrm>
            <a:off x="5988051" y="3898901"/>
            <a:ext cx="695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(4)</a:t>
            </a:r>
          </a:p>
        </p:txBody>
      </p:sp>
      <p:sp>
        <p:nvSpPr>
          <p:cNvPr id="17" name="Rectangle 2"/>
          <p:cNvSpPr txBox="1">
            <a:spLocks noChangeArrowheads="1"/>
          </p:cNvSpPr>
          <p:nvPr/>
        </p:nvSpPr>
        <p:spPr bwMode="auto">
          <a:xfrm>
            <a:off x="1765301" y="4525422"/>
            <a:ext cx="66706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fontAlgn="auto" hangingPunct="1">
              <a:spcAft>
                <a:spcPts val="0"/>
              </a:spcAft>
              <a:defRPr/>
            </a:pPr>
            <a:r>
              <a:rPr lang="en-US" sz="2800" b="1" kern="0" smtClean="0">
                <a:solidFill>
                  <a:srgbClr val="00B050"/>
                </a:solidFill>
                <a:latin typeface="Times New Roman" panose="02020603050405020304" pitchFamily="18" charset="0"/>
                <a:cs typeface="Times New Roman" panose="02020603050405020304" pitchFamily="18" charset="0"/>
              </a:rPr>
              <a:t>3. Thí nghiệm kiểm tra: </a:t>
            </a:r>
            <a:endParaRPr lang="en-US" sz="2800" b="1" kern="0" dirty="0">
              <a:solidFill>
                <a:srgbClr val="00B05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8" name="Content Placeholder 2"/>
          <p:cNvSpPr txBox="1">
            <a:spLocks/>
          </p:cNvSpPr>
          <p:nvPr/>
        </p:nvSpPr>
        <p:spPr>
          <a:xfrm>
            <a:off x="2133599" y="5022310"/>
            <a:ext cx="4890053" cy="484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i="1" smtClean="0">
                <a:solidFill>
                  <a:srgbClr val="FF0066"/>
                </a:solidFill>
                <a:latin typeface="Times New Roman" panose="02020603050405020304" pitchFamily="18" charset="0"/>
                <a:cs typeface="Times New Roman" panose="02020603050405020304" pitchFamily="18" charset="0"/>
              </a:rPr>
              <a:t>Mắc mạch điện như hình vẽ</a:t>
            </a:r>
            <a:endParaRPr lang="en-US" sz="2400" i="1">
              <a:solidFill>
                <a:srgbClr val="FF0066"/>
              </a:solidFill>
              <a:latin typeface="Times New Roman" panose="02020603050405020304" pitchFamily="18" charset="0"/>
              <a:cs typeface="Times New Roman" panose="02020603050405020304" pitchFamily="18" charset="0"/>
            </a:endParaRPr>
          </a:p>
        </p:txBody>
      </p:sp>
      <p:grpSp>
        <p:nvGrpSpPr>
          <p:cNvPr id="19" name="Group 5"/>
          <p:cNvGrpSpPr/>
          <p:nvPr/>
        </p:nvGrpSpPr>
        <p:grpSpPr>
          <a:xfrm>
            <a:off x="6683376" y="4477397"/>
            <a:ext cx="3223041" cy="1577010"/>
            <a:chOff x="3733800" y="1856601"/>
            <a:chExt cx="5257800" cy="2381321"/>
          </a:xfrm>
        </p:grpSpPr>
        <p:grpSp>
          <p:nvGrpSpPr>
            <p:cNvPr id="20" name="Group 124"/>
            <p:cNvGrpSpPr/>
            <p:nvPr/>
          </p:nvGrpSpPr>
          <p:grpSpPr>
            <a:xfrm>
              <a:off x="3733800" y="1856601"/>
              <a:ext cx="5257800" cy="2381321"/>
              <a:chOff x="4736306" y="1704201"/>
              <a:chExt cx="2895600" cy="1724609"/>
            </a:xfrm>
          </p:grpSpPr>
          <p:grpSp>
            <p:nvGrpSpPr>
              <p:cNvPr id="22" name="Group 122"/>
              <p:cNvGrpSpPr/>
              <p:nvPr/>
            </p:nvGrpSpPr>
            <p:grpSpPr>
              <a:xfrm>
                <a:off x="4736306" y="1849758"/>
                <a:ext cx="2895600" cy="1371600"/>
                <a:chOff x="4736306" y="1849758"/>
                <a:chExt cx="2895600" cy="1371600"/>
              </a:xfrm>
            </p:grpSpPr>
            <p:cxnSp>
              <p:nvCxnSpPr>
                <p:cNvPr id="30" name="Straight Connector 79"/>
                <p:cNvCxnSpPr>
                  <a:stCxn id="44" idx="6"/>
                </p:cNvCxnSpPr>
                <p:nvPr/>
              </p:nvCxnSpPr>
              <p:spPr>
                <a:xfrm>
                  <a:off x="6946106" y="1967876"/>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114"/>
                <p:cNvGrpSpPr/>
                <p:nvPr/>
              </p:nvGrpSpPr>
              <p:grpSpPr>
                <a:xfrm>
                  <a:off x="4736306" y="1849758"/>
                  <a:ext cx="2895600" cy="1371600"/>
                  <a:chOff x="4724400" y="1828800"/>
                  <a:chExt cx="2895600" cy="1371600"/>
                </a:xfrm>
              </p:grpSpPr>
              <p:grpSp>
                <p:nvGrpSpPr>
                  <p:cNvPr id="32" name="Group 66"/>
                  <p:cNvGrpSpPr/>
                  <p:nvPr/>
                </p:nvGrpSpPr>
                <p:grpSpPr>
                  <a:xfrm>
                    <a:off x="6010275" y="1912635"/>
                    <a:ext cx="695325" cy="68565"/>
                    <a:chOff x="6324600" y="1981200"/>
                    <a:chExt cx="695325" cy="68565"/>
                  </a:xfrm>
                </p:grpSpPr>
                <p:sp>
                  <p:nvSpPr>
                    <p:cNvPr id="46" name="Oval 60"/>
                    <p:cNvSpPr/>
                    <p:nvPr/>
                  </p:nvSpPr>
                  <p:spPr>
                    <a:xfrm>
                      <a:off x="6953250" y="1981200"/>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64"/>
                    <p:cNvCxnSpPr>
                      <a:stCxn id="46" idx="2"/>
                    </p:cNvCxnSpPr>
                    <p:nvPr/>
                  </p:nvCxnSpPr>
                  <p:spPr>
                    <a:xfrm flipH="1" flipV="1">
                      <a:off x="6324600" y="2015482"/>
                      <a:ext cx="62865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70"/>
                  <p:cNvCxnSpPr/>
                  <p:nvPr/>
                </p:nvCxnSpPr>
                <p:spPr>
                  <a:xfrm flipH="1">
                    <a:off x="4876800" y="1946918"/>
                    <a:ext cx="904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72"/>
                  <p:cNvCxnSpPr/>
                  <p:nvPr/>
                </p:nvCxnSpPr>
                <p:spPr>
                  <a:xfrm flipV="1">
                    <a:off x="5781675" y="1828800"/>
                    <a:ext cx="152400" cy="118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113"/>
                  <p:cNvGrpSpPr/>
                  <p:nvPr/>
                </p:nvGrpSpPr>
                <p:grpSpPr>
                  <a:xfrm>
                    <a:off x="6867524" y="1863839"/>
                    <a:ext cx="66676" cy="159501"/>
                    <a:chOff x="6867524" y="1863839"/>
                    <a:chExt cx="66676" cy="159501"/>
                  </a:xfrm>
                </p:grpSpPr>
                <p:sp>
                  <p:nvSpPr>
                    <p:cNvPr id="44" name="Oval 65"/>
                    <p:cNvSpPr/>
                    <p:nvPr/>
                  </p:nvSpPr>
                  <p:spPr>
                    <a:xfrm>
                      <a:off x="6867525" y="1912635"/>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76"/>
                    <p:cNvCxnSpPr/>
                    <p:nvPr/>
                  </p:nvCxnSpPr>
                  <p:spPr>
                    <a:xfrm flipH="1">
                      <a:off x="6867524" y="1863839"/>
                      <a:ext cx="66676" cy="159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Oval 80"/>
                  <p:cNvSpPr/>
                  <p:nvPr/>
                </p:nvSpPr>
                <p:spPr>
                  <a:xfrm>
                    <a:off x="4724400" y="2343329"/>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Times New Roman" panose="02020603050405020304" pitchFamily="18" charset="0"/>
                        <a:cs typeface="Times New Roman" panose="02020603050405020304" pitchFamily="18" charset="0"/>
                      </a:rPr>
                      <a:t>A</a:t>
                    </a:r>
                  </a:p>
                </p:txBody>
              </p:sp>
              <p:cxnSp>
                <p:nvCxnSpPr>
                  <p:cNvPr id="37" name="Straight Connector 85"/>
                  <p:cNvCxnSpPr>
                    <a:endCxn id="36" idx="0"/>
                  </p:cNvCxnSpPr>
                  <p:nvPr/>
                </p:nvCxnSpPr>
                <p:spPr>
                  <a:xfrm>
                    <a:off x="4876800" y="1946917"/>
                    <a:ext cx="0" cy="3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87"/>
                  <p:cNvCxnSpPr>
                    <a:stCxn id="36" idx="4"/>
                  </p:cNvCxnSpPr>
                  <p:nvPr/>
                </p:nvCxnSpPr>
                <p:spPr>
                  <a:xfrm>
                    <a:off x="4876800" y="2648129"/>
                    <a:ext cx="0" cy="476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88"/>
                  <p:cNvSpPr/>
                  <p:nvPr/>
                </p:nvSpPr>
                <p:spPr>
                  <a:xfrm>
                    <a:off x="6374796" y="30480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94"/>
                  <p:cNvCxnSpPr>
                    <a:stCxn id="39" idx="1"/>
                  </p:cNvCxnSpPr>
                  <p:nvPr/>
                </p:nvCxnSpPr>
                <p:spPr>
                  <a:xfrm flipH="1">
                    <a:off x="4876800" y="31242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98"/>
                  <p:cNvCxnSpPr>
                    <a:stCxn id="39" idx="3"/>
                  </p:cNvCxnSpPr>
                  <p:nvPr/>
                </p:nvCxnSpPr>
                <p:spPr>
                  <a:xfrm>
                    <a:off x="6831996" y="31242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100"/>
                  <p:cNvCxnSpPr/>
                  <p:nvPr/>
                </p:nvCxnSpPr>
                <p:spPr>
                  <a:xfrm>
                    <a:off x="7620000" y="1946917"/>
                    <a:ext cx="0" cy="1177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90"/>
                  <p:cNvSpPr/>
                  <p:nvPr/>
                </p:nvSpPr>
                <p:spPr>
                  <a:xfrm>
                    <a:off x="5446783" y="3040984"/>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TextBox 115"/>
              <p:cNvSpPr txBox="1"/>
              <p:nvPr/>
            </p:nvSpPr>
            <p:spPr>
              <a:xfrm>
                <a:off x="5638800" y="1704201"/>
                <a:ext cx="234768" cy="20060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K</a:t>
                </a:r>
              </a:p>
            </p:txBody>
          </p:sp>
          <p:sp>
            <p:nvSpPr>
              <p:cNvPr id="24" name="TextBox 116"/>
              <p:cNvSpPr txBox="1"/>
              <p:nvPr/>
            </p:nvSpPr>
            <p:spPr>
              <a:xfrm>
                <a:off x="6400800" y="1752600"/>
                <a:ext cx="234768" cy="20060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A</a:t>
                </a:r>
              </a:p>
            </p:txBody>
          </p:sp>
          <p:sp>
            <p:nvSpPr>
              <p:cNvPr id="25" name="TextBox 117"/>
              <p:cNvSpPr txBox="1"/>
              <p:nvPr/>
            </p:nvSpPr>
            <p:spPr>
              <a:xfrm>
                <a:off x="6875542" y="1752600"/>
                <a:ext cx="228395" cy="20060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B</a:t>
                </a:r>
              </a:p>
            </p:txBody>
          </p:sp>
          <p:sp>
            <p:nvSpPr>
              <p:cNvPr id="26" name="Rectangle 119"/>
              <p:cNvSpPr/>
              <p:nvPr/>
            </p:nvSpPr>
            <p:spPr>
              <a:xfrm>
                <a:off x="5552699" y="3226027"/>
                <a:ext cx="269180" cy="20060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a:latin typeface="Times New Roman" panose="02020603050405020304" pitchFamily="18" charset="0"/>
                    <a:cs typeface="Times New Roman" panose="02020603050405020304" pitchFamily="18" charset="0"/>
                  </a:rPr>
                  <a:t>1</a:t>
                </a:r>
                <a:endParaRPr lang="en-US" sz="1200"/>
              </a:p>
            </p:txBody>
          </p:sp>
          <p:sp>
            <p:nvSpPr>
              <p:cNvPr id="27" name="Rectangle 120"/>
              <p:cNvSpPr/>
              <p:nvPr/>
            </p:nvSpPr>
            <p:spPr>
              <a:xfrm>
                <a:off x="6519446" y="3228201"/>
                <a:ext cx="269180" cy="20060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a:latin typeface="Times New Roman" panose="02020603050405020304" pitchFamily="18" charset="0"/>
                    <a:cs typeface="Times New Roman" panose="02020603050405020304" pitchFamily="18" charset="0"/>
                  </a:rPr>
                  <a:t>2</a:t>
                </a:r>
                <a:endParaRPr lang="en-US" sz="1200"/>
              </a:p>
            </p:txBody>
          </p:sp>
          <p:sp>
            <p:nvSpPr>
              <p:cNvPr id="28" name="TextBox 121"/>
              <p:cNvSpPr txBox="1"/>
              <p:nvPr/>
            </p:nvSpPr>
            <p:spPr>
              <a:xfrm>
                <a:off x="6498845" y="1932801"/>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sp>
            <p:nvSpPr>
              <p:cNvPr id="29" name="TextBox 123"/>
              <p:cNvSpPr txBox="1"/>
              <p:nvPr/>
            </p:nvSpPr>
            <p:spPr>
              <a:xfrm>
                <a:off x="6936645" y="1904810"/>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grpSp>
        <p:cxnSp>
          <p:nvCxnSpPr>
            <p:cNvPr id="21" name="Straight Connector 45"/>
            <p:cNvCxnSpPr/>
            <p:nvPr/>
          </p:nvCxnSpPr>
          <p:spPr>
            <a:xfrm flipH="1">
              <a:off x="7206920" y="2104601"/>
              <a:ext cx="121070" cy="220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ectangle 2"/>
          <p:cNvSpPr txBox="1">
            <a:spLocks noChangeArrowheads="1"/>
          </p:cNvSpPr>
          <p:nvPr/>
        </p:nvSpPr>
        <p:spPr bwMode="auto">
          <a:xfrm>
            <a:off x="1730410" y="5406695"/>
            <a:ext cx="66706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fontAlgn="auto" hangingPunct="1">
              <a:spcAft>
                <a:spcPts val="0"/>
              </a:spcAft>
              <a:defRPr/>
            </a:pPr>
            <a:r>
              <a:rPr lang="en-US" sz="2800" b="1" kern="0" smtClean="0">
                <a:solidFill>
                  <a:srgbClr val="00B050"/>
                </a:solidFill>
                <a:latin typeface="Times New Roman" panose="02020603050405020304" pitchFamily="18" charset="0"/>
                <a:cs typeface="Times New Roman" panose="02020603050405020304" pitchFamily="18" charset="0"/>
              </a:rPr>
              <a:t>4. Kết luận:  </a:t>
            </a:r>
            <a:r>
              <a:rPr lang="en-US" sz="2800" b="1" kern="0" smtClean="0">
                <a:solidFill>
                  <a:srgbClr val="FF0000"/>
                </a:solidFill>
                <a:latin typeface="Times New Roman" panose="02020603050405020304" pitchFamily="18" charset="0"/>
                <a:cs typeface="Times New Roman" panose="02020603050405020304" pitchFamily="18" charset="0"/>
              </a:rPr>
              <a:t>SGK</a:t>
            </a:r>
            <a:r>
              <a:rPr lang="en-US" sz="2800" b="1" kern="0" smtClean="0">
                <a:solidFill>
                  <a:srgbClr val="00B050"/>
                </a:solidFill>
                <a:latin typeface="Times New Roman" panose="02020603050405020304" pitchFamily="18" charset="0"/>
                <a:cs typeface="Times New Roman" panose="02020603050405020304" pitchFamily="18" charset="0"/>
              </a:rPr>
              <a:t> </a:t>
            </a:r>
            <a:endParaRPr lang="en-US" sz="2800" b="1" kern="0" dirty="0">
              <a:solidFill>
                <a:srgbClr val="00B05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601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65"/>
          <p:cNvSpPr>
            <a:spLocks noChangeArrowheads="1"/>
          </p:cNvSpPr>
          <p:nvPr/>
        </p:nvSpPr>
        <p:spPr bwMode="auto">
          <a:xfrm>
            <a:off x="1617664" y="830263"/>
            <a:ext cx="5614987" cy="2678112"/>
          </a:xfrm>
          <a:prstGeom prst="rect">
            <a:avLst/>
          </a:prstGeom>
          <a:solidFill>
            <a:schemeClr val="accent2">
              <a:lumMod val="20000"/>
              <a:lumOff val="80000"/>
            </a:schemeClr>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b="1" u="sng" dirty="0">
                <a:solidFill>
                  <a:srgbClr val="FF0000"/>
                </a:solidFill>
                <a:latin typeface="Times New Roman" panose="02020603050405020304" pitchFamily="18" charset="0"/>
                <a:cs typeface="Times New Roman" panose="02020603050405020304" pitchFamily="18" charset="0"/>
              </a:rPr>
              <a:t>C4:</a:t>
            </a:r>
            <a:r>
              <a:rPr lang="en-US" altLang="en-US" sz="2400" dirty="0">
                <a:latin typeface="Times New Roman" panose="02020603050405020304" pitchFamily="18" charset="0"/>
                <a:cs typeface="Times New Roman" panose="02020603050405020304" pitchFamily="18" charset="0"/>
              </a:rPr>
              <a:t> Cho </a:t>
            </a:r>
            <a:r>
              <a:rPr lang="en-US" altLang="en-US" sz="2400" dirty="0" err="1">
                <a:latin typeface="Times New Roman" panose="02020603050405020304" pitchFamily="18" charset="0"/>
                <a:cs typeface="Times New Roman" panose="02020603050405020304" pitchFamily="18" charset="0"/>
              </a:rPr>
              <a:t>mạch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như</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đồ</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 4.2</a:t>
            </a:r>
          </a:p>
          <a:p>
            <a:pPr algn="just" eaLnBrk="1" hangingPunct="1">
              <a:spcBef>
                <a:spcPct val="0"/>
              </a:spcBef>
              <a:buFontTx/>
              <a:buNone/>
            </a:pP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Khi</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công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tác</a:t>
            </a:r>
            <a:r>
              <a:rPr lang="en-US" altLang="vi-VN" sz="2400" dirty="0">
                <a:latin typeface="Times New Roman" panose="02020603050405020304" pitchFamily="18" charset="0"/>
                <a:cs typeface="Times New Roman" panose="02020603050405020304" pitchFamily="18" charset="0"/>
              </a:rPr>
              <a:t> K </a:t>
            </a:r>
            <a:r>
              <a:rPr lang="en-US" altLang="vi-VN" sz="2400" dirty="0" err="1">
                <a:latin typeface="Times New Roman" panose="02020603050405020304" pitchFamily="18" charset="0"/>
                <a:cs typeface="Times New Roman" panose="02020603050405020304" pitchFamily="18" charset="0"/>
              </a:rPr>
              <a:t>mở</a:t>
            </a:r>
            <a:r>
              <a:rPr lang="en-US" altLang="vi-VN" sz="2400" dirty="0">
                <a:latin typeface="Times New Roman" panose="02020603050405020304" pitchFamily="18" charset="0"/>
                <a:cs typeface="Times New Roman" panose="02020603050405020304" pitchFamily="18" charset="0"/>
              </a:rPr>
              <a:t>, 2 </a:t>
            </a:r>
            <a:r>
              <a:rPr lang="en-US" altLang="vi-VN" sz="2400" dirty="0" err="1">
                <a:latin typeface="Times New Roman" panose="02020603050405020304" pitchFamily="18" charset="0"/>
                <a:cs typeface="Times New Roman" panose="02020603050405020304" pitchFamily="18" charset="0"/>
              </a:rPr>
              <a:t>đèn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có</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hoạt</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động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không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Vì</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sao</a:t>
            </a:r>
            <a:r>
              <a:rPr lang="en-US" altLang="vi-VN" sz="2400"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Khi</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công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tác</a:t>
            </a:r>
            <a:r>
              <a:rPr lang="en-US" altLang="vi-VN" sz="2400" dirty="0">
                <a:latin typeface="Times New Roman" panose="02020603050405020304" pitchFamily="18" charset="0"/>
                <a:cs typeface="Times New Roman" panose="02020603050405020304" pitchFamily="18" charset="0"/>
              </a:rPr>
              <a:t> K </a:t>
            </a:r>
            <a:r>
              <a:rPr lang="en-US" altLang="vi-VN" sz="2400" dirty="0" err="1">
                <a:latin typeface="Times New Roman" panose="02020603050405020304" pitchFamily="18" charset="0"/>
                <a:cs typeface="Times New Roman" panose="02020603050405020304" pitchFamily="18" charset="0"/>
              </a:rPr>
              <a:t>đóng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cầu</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chì</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bị</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đứt</a:t>
            </a:r>
            <a:r>
              <a:rPr lang="en-US" altLang="vi-VN" sz="2400" dirty="0">
                <a:latin typeface="Times New Roman" panose="02020603050405020304" pitchFamily="18" charset="0"/>
                <a:cs typeface="Times New Roman" panose="02020603050405020304" pitchFamily="18" charset="0"/>
              </a:rPr>
              <a:t>, 2 </a:t>
            </a:r>
            <a:r>
              <a:rPr lang="en-US" altLang="vi-VN" sz="2400" dirty="0" err="1">
                <a:latin typeface="Times New Roman" panose="02020603050405020304" pitchFamily="18" charset="0"/>
                <a:cs typeface="Times New Roman" panose="02020603050405020304" pitchFamily="18" charset="0"/>
              </a:rPr>
              <a:t>đèn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có</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hoạt</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động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không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Vì</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sao</a:t>
            </a:r>
            <a:r>
              <a:rPr lang="en-US" altLang="vi-VN" sz="2400"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Khi</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công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tác</a:t>
            </a:r>
            <a:r>
              <a:rPr lang="en-US" altLang="vi-VN" sz="2400" dirty="0">
                <a:latin typeface="Times New Roman" panose="02020603050405020304" pitchFamily="18" charset="0"/>
                <a:cs typeface="Times New Roman" panose="02020603050405020304" pitchFamily="18" charset="0"/>
              </a:rPr>
              <a:t> K </a:t>
            </a:r>
            <a:r>
              <a:rPr lang="en-US" altLang="vi-VN" sz="2400" dirty="0" err="1">
                <a:latin typeface="Times New Roman" panose="02020603050405020304" pitchFamily="18" charset="0"/>
                <a:cs typeface="Times New Roman" panose="02020603050405020304" pitchFamily="18" charset="0"/>
              </a:rPr>
              <a:t>đóng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dây</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tóc</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bóng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đèn</a:t>
            </a:r>
            <a:r>
              <a:rPr lang="en-US" altLang="vi-VN" sz="2400" dirty="0">
                <a:latin typeface="Times New Roman" panose="02020603050405020304" pitchFamily="18" charset="0"/>
                <a:cs typeface="Times New Roman" panose="02020603050405020304" pitchFamily="18" charset="0"/>
              </a:rPr>
              <a:t> Đ</a:t>
            </a:r>
            <a:r>
              <a:rPr lang="en-US" altLang="vi-VN" sz="2400" baseline="-25000" dirty="0">
                <a:latin typeface="Times New Roman" panose="02020603050405020304" pitchFamily="18" charset="0"/>
                <a:cs typeface="Times New Roman" panose="02020603050405020304" pitchFamily="18" charset="0"/>
              </a:rPr>
              <a:t>1</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bị</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đứt</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đèn</a:t>
            </a:r>
            <a:r>
              <a:rPr lang="en-US" altLang="vi-VN" sz="2400" dirty="0">
                <a:latin typeface="Times New Roman" panose="02020603050405020304" pitchFamily="18" charset="0"/>
                <a:cs typeface="Times New Roman" panose="02020603050405020304" pitchFamily="18" charset="0"/>
              </a:rPr>
              <a:t> Đ</a:t>
            </a:r>
            <a:r>
              <a:rPr lang="en-US" altLang="vi-VN" sz="2400" baseline="-25000" dirty="0">
                <a:latin typeface="Times New Roman" panose="02020603050405020304" pitchFamily="18" charset="0"/>
                <a:cs typeface="Times New Roman" panose="02020603050405020304" pitchFamily="18" charset="0"/>
              </a:rPr>
              <a:t>2</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có</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hoạt</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động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không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Vì</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sao</a:t>
            </a:r>
            <a:r>
              <a:rPr lang="en-US" altLang="vi-VN" sz="2400" dirty="0">
                <a:latin typeface="Times New Roman" panose="02020603050405020304" pitchFamily="18" charset="0"/>
                <a:cs typeface="Times New Roman" panose="02020603050405020304" pitchFamily="18" charset="0"/>
              </a:rPr>
              <a:t>?</a:t>
            </a:r>
            <a:endParaRPr lang="en-US" altLang="vi-VN" sz="2800" dirty="0">
              <a:latin typeface="Times New Roman" panose="02020603050405020304" pitchFamily="18" charset="0"/>
              <a:cs typeface="Times New Roman" panose="02020603050405020304" pitchFamily="18" charset="0"/>
            </a:endParaRPr>
          </a:p>
        </p:txBody>
      </p:sp>
      <p:grpSp>
        <p:nvGrpSpPr>
          <p:cNvPr id="13" name="Group 58"/>
          <p:cNvGrpSpPr>
            <a:grpSpLocks/>
          </p:cNvGrpSpPr>
          <p:nvPr/>
        </p:nvGrpSpPr>
        <p:grpSpPr bwMode="auto">
          <a:xfrm>
            <a:off x="7589367" y="852281"/>
            <a:ext cx="3124200" cy="2652713"/>
            <a:chOff x="720" y="371"/>
            <a:chExt cx="2304" cy="1671"/>
          </a:xfrm>
          <a:noFill/>
        </p:grpSpPr>
        <p:sp>
          <p:nvSpPr>
            <p:cNvPr id="15369" name="Line 59"/>
            <p:cNvSpPr>
              <a:spLocks noChangeShapeType="1"/>
            </p:cNvSpPr>
            <p:nvPr/>
          </p:nvSpPr>
          <p:spPr bwMode="auto">
            <a:xfrm flipH="1">
              <a:off x="1200" y="1872"/>
              <a:ext cx="14" cy="48"/>
            </a:xfrm>
            <a:prstGeom prst="line">
              <a:avLst/>
            </a:prstGeom>
            <a:grp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15370" name="Group 60"/>
            <p:cNvGrpSpPr>
              <a:grpSpLocks/>
            </p:cNvGrpSpPr>
            <p:nvPr/>
          </p:nvGrpSpPr>
          <p:grpSpPr bwMode="auto">
            <a:xfrm>
              <a:off x="720" y="816"/>
              <a:ext cx="2304" cy="1104"/>
              <a:chOff x="720" y="816"/>
              <a:chExt cx="2304" cy="1104"/>
            </a:xfrm>
            <a:grpFill/>
          </p:grpSpPr>
          <p:sp>
            <p:nvSpPr>
              <p:cNvPr id="15392" name="Freeform 61"/>
              <p:cNvSpPr>
                <a:spLocks/>
              </p:cNvSpPr>
              <p:nvPr/>
            </p:nvSpPr>
            <p:spPr bwMode="auto">
              <a:xfrm>
                <a:off x="720" y="816"/>
                <a:ext cx="2304" cy="1104"/>
              </a:xfrm>
              <a:custGeom>
                <a:avLst/>
                <a:gdLst>
                  <a:gd name="T0" fmla="*/ 0 w 2304"/>
                  <a:gd name="T1" fmla="*/ 0 h 1104"/>
                  <a:gd name="T2" fmla="*/ 2304 w 2304"/>
                  <a:gd name="T3" fmla="*/ 0 h 1104"/>
                  <a:gd name="T4" fmla="*/ 2304 w 2304"/>
                  <a:gd name="T5" fmla="*/ 1104 h 1104"/>
                  <a:gd name="T6" fmla="*/ 480 w 2304"/>
                  <a:gd name="T7" fmla="*/ 1104 h 1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04" h="1104">
                    <a:moveTo>
                      <a:pt x="0" y="0"/>
                    </a:moveTo>
                    <a:lnTo>
                      <a:pt x="2304" y="0"/>
                    </a:lnTo>
                    <a:lnTo>
                      <a:pt x="2304" y="1104"/>
                    </a:lnTo>
                    <a:lnTo>
                      <a:pt x="480" y="1104"/>
                    </a:lnTo>
                  </a:path>
                </a:pathLst>
              </a:custGeom>
              <a:gr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393" name="Freeform 62"/>
              <p:cNvSpPr>
                <a:spLocks/>
              </p:cNvSpPr>
              <p:nvPr/>
            </p:nvSpPr>
            <p:spPr bwMode="auto">
              <a:xfrm>
                <a:off x="720" y="816"/>
                <a:ext cx="192" cy="1104"/>
              </a:xfrm>
              <a:custGeom>
                <a:avLst/>
                <a:gdLst>
                  <a:gd name="T0" fmla="*/ 0 w 192"/>
                  <a:gd name="T1" fmla="*/ 0 h 1104"/>
                  <a:gd name="T2" fmla="*/ 0 w 192"/>
                  <a:gd name="T3" fmla="*/ 1104 h 1104"/>
                  <a:gd name="T4" fmla="*/ 192 w 192"/>
                  <a:gd name="T5" fmla="*/ 1104 h 1104"/>
                  <a:gd name="T6" fmla="*/ 0 60000 65536"/>
                  <a:gd name="T7" fmla="*/ 0 60000 65536"/>
                  <a:gd name="T8" fmla="*/ 0 60000 65536"/>
                </a:gdLst>
                <a:ahLst/>
                <a:cxnLst>
                  <a:cxn ang="T6">
                    <a:pos x="T0" y="T1"/>
                  </a:cxn>
                  <a:cxn ang="T7">
                    <a:pos x="T2" y="T3"/>
                  </a:cxn>
                  <a:cxn ang="T8">
                    <a:pos x="T4" y="T5"/>
                  </a:cxn>
                </a:cxnLst>
                <a:rect l="0" t="0" r="r" b="b"/>
                <a:pathLst>
                  <a:path w="192" h="1104">
                    <a:moveTo>
                      <a:pt x="0" y="0"/>
                    </a:moveTo>
                    <a:lnTo>
                      <a:pt x="0" y="1104"/>
                    </a:lnTo>
                    <a:lnTo>
                      <a:pt x="192" y="1104"/>
                    </a:lnTo>
                  </a:path>
                </a:pathLst>
              </a:custGeom>
              <a:gr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5371" name="Text Box 63"/>
            <p:cNvSpPr txBox="1">
              <a:spLocks noChangeArrowheads="1"/>
            </p:cNvSpPr>
            <p:nvPr/>
          </p:nvSpPr>
          <p:spPr bwMode="auto">
            <a:xfrm>
              <a:off x="2338" y="398"/>
              <a:ext cx="624" cy="2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solidFill>
                    <a:srgbClr val="0000FF"/>
                  </a:solidFill>
                  <a:latin typeface="Times New Roman" panose="02020603050405020304" pitchFamily="18" charset="0"/>
                </a:rPr>
                <a:t>+    _</a:t>
              </a:r>
            </a:p>
          </p:txBody>
        </p:sp>
        <p:sp>
          <p:nvSpPr>
            <p:cNvPr id="15372" name="Text Box 64"/>
            <p:cNvSpPr txBox="1">
              <a:spLocks noChangeArrowheads="1"/>
            </p:cNvSpPr>
            <p:nvPr/>
          </p:nvSpPr>
          <p:spPr bwMode="auto">
            <a:xfrm>
              <a:off x="1680" y="1488"/>
              <a:ext cx="384" cy="2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rPr>
                <a:t>Đ</a:t>
              </a:r>
              <a:r>
                <a:rPr lang="en-US" altLang="en-US" sz="2400" baseline="-25000">
                  <a:solidFill>
                    <a:srgbClr val="0000FF"/>
                  </a:solidFill>
                  <a:latin typeface="Times New Roman" panose="02020603050405020304" pitchFamily="18" charset="0"/>
                </a:rPr>
                <a:t>1</a:t>
              </a:r>
              <a:endParaRPr lang="en-US" altLang="en-US" sz="2400">
                <a:solidFill>
                  <a:srgbClr val="0000FF"/>
                </a:solidFill>
                <a:latin typeface="Times New Roman" panose="02020603050405020304" pitchFamily="18" charset="0"/>
              </a:endParaRPr>
            </a:p>
          </p:txBody>
        </p:sp>
        <p:sp>
          <p:nvSpPr>
            <p:cNvPr id="15373" name="Text Box 65"/>
            <p:cNvSpPr txBox="1">
              <a:spLocks noChangeArrowheads="1"/>
            </p:cNvSpPr>
            <p:nvPr/>
          </p:nvSpPr>
          <p:spPr bwMode="auto">
            <a:xfrm>
              <a:off x="2352" y="1488"/>
              <a:ext cx="384" cy="2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rPr>
                <a:t>Đ</a:t>
              </a:r>
              <a:r>
                <a:rPr lang="en-US" altLang="en-US" sz="2400" baseline="-25000">
                  <a:solidFill>
                    <a:srgbClr val="0000FF"/>
                  </a:solidFill>
                  <a:latin typeface="Times New Roman" panose="02020603050405020304" pitchFamily="18" charset="0"/>
                </a:rPr>
                <a:t>2</a:t>
              </a:r>
              <a:endParaRPr lang="en-US" altLang="en-US" sz="2400">
                <a:solidFill>
                  <a:srgbClr val="0000FF"/>
                </a:solidFill>
                <a:latin typeface="Times New Roman" panose="02020603050405020304" pitchFamily="18" charset="0"/>
              </a:endParaRPr>
            </a:p>
          </p:txBody>
        </p:sp>
        <p:sp>
          <p:nvSpPr>
            <p:cNvPr id="15374" name="AutoShape 66"/>
            <p:cNvSpPr>
              <a:spLocks noChangeArrowheads="1"/>
            </p:cNvSpPr>
            <p:nvPr/>
          </p:nvSpPr>
          <p:spPr bwMode="auto">
            <a:xfrm rot="10800000">
              <a:off x="2390" y="1810"/>
              <a:ext cx="236" cy="232"/>
            </a:xfrm>
            <a:prstGeom prst="flowChartSummingJunction">
              <a:avLst/>
            </a:prstGeom>
            <a:grpFill/>
            <a:ln w="12700">
              <a:solidFill>
                <a:srgbClr val="FF0000"/>
              </a:solidFill>
              <a:round/>
              <a:headEnd/>
              <a:tailEnd/>
            </a:ln>
          </p:spPr>
          <p:txBody>
            <a:bodyPr rot="10800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15375" name="Group 67"/>
            <p:cNvGrpSpPr>
              <a:grpSpLocks/>
            </p:cNvGrpSpPr>
            <p:nvPr/>
          </p:nvGrpSpPr>
          <p:grpSpPr bwMode="auto">
            <a:xfrm>
              <a:off x="898" y="1815"/>
              <a:ext cx="316" cy="127"/>
              <a:chOff x="3045" y="3194"/>
              <a:chExt cx="488" cy="189"/>
            </a:xfrm>
            <a:grpFill/>
          </p:grpSpPr>
          <p:sp>
            <p:nvSpPr>
              <p:cNvPr id="15388" name="Line 68"/>
              <p:cNvSpPr>
                <a:spLocks noChangeShapeType="1"/>
              </p:cNvSpPr>
              <p:nvPr/>
            </p:nvSpPr>
            <p:spPr bwMode="auto">
              <a:xfrm flipV="1">
                <a:off x="3060" y="3194"/>
                <a:ext cx="411" cy="189"/>
              </a:xfrm>
              <a:prstGeom prst="line">
                <a:avLst/>
              </a:prstGeom>
              <a:grpFill/>
              <a:ln w="38100">
                <a:solidFill>
                  <a:srgbClr val="FF0000"/>
                </a:solidFill>
                <a:round/>
                <a:headEnd/>
                <a:tailEnd/>
              </a:ln>
              <a:extLst/>
            </p:spPr>
            <p:txBody>
              <a:bodyPr/>
              <a:lstStyle/>
              <a:p>
                <a:endParaRPr lang="vi-VN"/>
              </a:p>
            </p:txBody>
          </p:sp>
          <p:sp>
            <p:nvSpPr>
              <p:cNvPr id="15389" name="Oval 69"/>
              <p:cNvSpPr>
                <a:spLocks noChangeArrowheads="1"/>
              </p:cNvSpPr>
              <p:nvPr/>
            </p:nvSpPr>
            <p:spPr bwMode="auto">
              <a:xfrm>
                <a:off x="3045" y="3339"/>
                <a:ext cx="44" cy="44"/>
              </a:xfrm>
              <a:prstGeom prst="ellipse">
                <a:avLst/>
              </a:prstGeom>
              <a:grpFill/>
              <a:ln w="190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5390" name="Oval 70"/>
              <p:cNvSpPr>
                <a:spLocks noChangeArrowheads="1"/>
              </p:cNvSpPr>
              <p:nvPr/>
            </p:nvSpPr>
            <p:spPr bwMode="auto">
              <a:xfrm>
                <a:off x="3489" y="3316"/>
                <a:ext cx="44" cy="44"/>
              </a:xfrm>
              <a:prstGeom prst="ellipse">
                <a:avLst/>
              </a:prstGeom>
              <a:grpFill/>
              <a:ln w="19050">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15376" name="Rectangle 72"/>
            <p:cNvSpPr>
              <a:spLocks noChangeArrowheads="1"/>
            </p:cNvSpPr>
            <p:nvPr/>
          </p:nvSpPr>
          <p:spPr bwMode="auto">
            <a:xfrm>
              <a:off x="2496" y="720"/>
              <a:ext cx="192" cy="192"/>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nvGrpSpPr>
            <p:cNvPr id="15377" name="Group 73"/>
            <p:cNvGrpSpPr>
              <a:grpSpLocks/>
            </p:cNvGrpSpPr>
            <p:nvPr/>
          </p:nvGrpSpPr>
          <p:grpSpPr bwMode="auto">
            <a:xfrm flipH="1">
              <a:off x="2496" y="604"/>
              <a:ext cx="192" cy="384"/>
              <a:chOff x="3795" y="1776"/>
              <a:chExt cx="189" cy="336"/>
            </a:xfrm>
            <a:grpFill/>
          </p:grpSpPr>
          <p:grpSp>
            <p:nvGrpSpPr>
              <p:cNvPr id="15383" name="Group 74"/>
              <p:cNvGrpSpPr>
                <a:grpSpLocks/>
              </p:cNvGrpSpPr>
              <p:nvPr/>
            </p:nvGrpSpPr>
            <p:grpSpPr bwMode="auto">
              <a:xfrm rot="10800000">
                <a:off x="3851" y="1818"/>
                <a:ext cx="65" cy="260"/>
                <a:chOff x="2705" y="3468"/>
                <a:chExt cx="100" cy="400"/>
              </a:xfrm>
              <a:grpFill/>
            </p:grpSpPr>
            <p:sp>
              <p:nvSpPr>
                <p:cNvPr id="15386" name="Line 75"/>
                <p:cNvSpPr>
                  <a:spLocks noChangeShapeType="1"/>
                </p:cNvSpPr>
                <p:nvPr/>
              </p:nvSpPr>
              <p:spPr bwMode="auto">
                <a:xfrm>
                  <a:off x="2705" y="3568"/>
                  <a:ext cx="0" cy="200"/>
                </a:xfrm>
                <a:prstGeom prst="line">
                  <a:avLst/>
                </a:prstGeom>
                <a:grpFill/>
                <a:ln w="19050">
                  <a:solidFill>
                    <a:srgbClr val="FF0000"/>
                  </a:solidFill>
                  <a:round/>
                  <a:headEnd/>
                  <a:tailEnd/>
                </a:ln>
                <a:extLst/>
              </p:spPr>
              <p:txBody>
                <a:bodyPr/>
                <a:lstStyle/>
                <a:p>
                  <a:endParaRPr lang="vi-VN"/>
                </a:p>
              </p:txBody>
            </p:sp>
            <p:sp>
              <p:nvSpPr>
                <p:cNvPr id="15387" name="Line 76"/>
                <p:cNvSpPr>
                  <a:spLocks noChangeShapeType="1"/>
                </p:cNvSpPr>
                <p:nvPr/>
              </p:nvSpPr>
              <p:spPr bwMode="auto">
                <a:xfrm>
                  <a:off x="2805" y="3468"/>
                  <a:ext cx="0" cy="400"/>
                </a:xfrm>
                <a:prstGeom prst="line">
                  <a:avLst/>
                </a:prstGeom>
                <a:grpFill/>
                <a:ln w="19050">
                  <a:solidFill>
                    <a:srgbClr val="FF0000"/>
                  </a:solidFill>
                  <a:round/>
                  <a:headEnd/>
                  <a:tailEnd/>
                </a:ln>
                <a:extLst/>
              </p:spPr>
              <p:txBody>
                <a:bodyPr/>
                <a:lstStyle/>
                <a:p>
                  <a:endParaRPr lang="vi-VN"/>
                </a:p>
              </p:txBody>
            </p:sp>
          </p:grpSp>
          <p:sp>
            <p:nvSpPr>
              <p:cNvPr id="15384" name="Line 77"/>
              <p:cNvSpPr>
                <a:spLocks noChangeShapeType="1"/>
              </p:cNvSpPr>
              <p:nvPr/>
            </p:nvSpPr>
            <p:spPr bwMode="auto">
              <a:xfrm rot="10800000" flipH="1">
                <a:off x="3795" y="1860"/>
                <a:ext cx="0" cy="168"/>
              </a:xfrm>
              <a:prstGeom prst="line">
                <a:avLst/>
              </a:prstGeom>
              <a:grpFill/>
              <a:ln w="19050">
                <a:solidFill>
                  <a:srgbClr val="FF0000"/>
                </a:solidFill>
                <a:round/>
                <a:headEnd/>
                <a:tailEnd/>
              </a:ln>
              <a:extLst/>
            </p:spPr>
            <p:txBody>
              <a:bodyPr/>
              <a:lstStyle/>
              <a:p>
                <a:endParaRPr lang="vi-VN"/>
              </a:p>
            </p:txBody>
          </p:sp>
          <p:sp>
            <p:nvSpPr>
              <p:cNvPr id="15385" name="Line 78"/>
              <p:cNvSpPr>
                <a:spLocks noChangeShapeType="1"/>
              </p:cNvSpPr>
              <p:nvPr/>
            </p:nvSpPr>
            <p:spPr bwMode="auto">
              <a:xfrm rot="10800000" flipH="1">
                <a:off x="3984" y="1776"/>
                <a:ext cx="0" cy="336"/>
              </a:xfrm>
              <a:prstGeom prst="line">
                <a:avLst/>
              </a:prstGeom>
              <a:grpFill/>
              <a:ln w="19050">
                <a:solidFill>
                  <a:srgbClr val="FF0000"/>
                </a:solidFill>
                <a:round/>
                <a:headEnd/>
                <a:tailEnd/>
              </a:ln>
              <a:extLst/>
            </p:spPr>
            <p:txBody>
              <a:bodyPr/>
              <a:lstStyle/>
              <a:p>
                <a:endParaRPr lang="vi-VN"/>
              </a:p>
            </p:txBody>
          </p:sp>
        </p:grpSp>
        <p:sp>
          <p:nvSpPr>
            <p:cNvPr id="15378" name="Text Box 79"/>
            <p:cNvSpPr txBox="1">
              <a:spLocks noChangeArrowheads="1"/>
            </p:cNvSpPr>
            <p:nvPr/>
          </p:nvSpPr>
          <p:spPr bwMode="auto">
            <a:xfrm>
              <a:off x="954" y="371"/>
              <a:ext cx="1026" cy="2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err="1">
                  <a:solidFill>
                    <a:srgbClr val="0000FF"/>
                  </a:solidFill>
                  <a:latin typeface="Times New Roman" panose="02020603050405020304" pitchFamily="18" charset="0"/>
                </a:rPr>
                <a:t>Cầu</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chì</a:t>
              </a:r>
              <a:endParaRPr lang="en-US" altLang="en-US" sz="2400" dirty="0">
                <a:solidFill>
                  <a:srgbClr val="0000FF"/>
                </a:solidFill>
                <a:latin typeface="Times New Roman" panose="02020603050405020304" pitchFamily="18" charset="0"/>
              </a:endParaRPr>
            </a:p>
          </p:txBody>
        </p:sp>
        <p:sp>
          <p:nvSpPr>
            <p:cNvPr id="15379" name="Text Box 80"/>
            <p:cNvSpPr txBox="1">
              <a:spLocks noChangeArrowheads="1"/>
            </p:cNvSpPr>
            <p:nvPr/>
          </p:nvSpPr>
          <p:spPr bwMode="auto">
            <a:xfrm>
              <a:off x="1018" y="1536"/>
              <a:ext cx="528" cy="2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rPr>
                <a:t>K</a:t>
              </a:r>
            </a:p>
          </p:txBody>
        </p:sp>
        <p:sp>
          <p:nvSpPr>
            <p:cNvPr id="15381" name="Line 82"/>
            <p:cNvSpPr>
              <a:spLocks noChangeShapeType="1"/>
            </p:cNvSpPr>
            <p:nvPr/>
          </p:nvSpPr>
          <p:spPr bwMode="auto">
            <a:xfrm>
              <a:off x="960" y="734"/>
              <a:ext cx="480" cy="144"/>
            </a:xfrm>
            <a:prstGeom prst="line">
              <a:avLst/>
            </a:prstGeom>
            <a:gr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380" name="Rectangle 81"/>
            <p:cNvSpPr>
              <a:spLocks noChangeArrowheads="1"/>
            </p:cNvSpPr>
            <p:nvPr/>
          </p:nvSpPr>
          <p:spPr bwMode="auto">
            <a:xfrm>
              <a:off x="960" y="748"/>
              <a:ext cx="480" cy="144"/>
            </a:xfrm>
            <a:prstGeom prst="rect">
              <a:avLst/>
            </a:prstGeom>
            <a:grp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sp>
        <p:nvSpPr>
          <p:cNvPr id="2" name="AutoShape 66"/>
          <p:cNvSpPr>
            <a:spLocks noChangeArrowheads="1"/>
          </p:cNvSpPr>
          <p:nvPr/>
        </p:nvSpPr>
        <p:spPr bwMode="auto">
          <a:xfrm rot="10800000">
            <a:off x="8744051" y="3025819"/>
            <a:ext cx="384175" cy="368300"/>
          </a:xfrm>
          <a:prstGeom prst="flowChartSummingJunction">
            <a:avLst/>
          </a:prstGeom>
          <a:solidFill>
            <a:schemeClr val="bg1"/>
          </a:solidFill>
          <a:ln w="12700">
            <a:solidFill>
              <a:srgbClr val="FF0000"/>
            </a:solidFill>
            <a:round/>
            <a:headEnd/>
            <a:tailEnd/>
          </a:ln>
        </p:spPr>
        <p:txBody>
          <a:bodyPr rot="10800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 name="Rectangle 2"/>
          <p:cNvSpPr>
            <a:spLocks noGrp="1" noChangeArrowheads="1"/>
          </p:cNvSpPr>
          <p:nvPr>
            <p:ph type="title"/>
          </p:nvPr>
        </p:nvSpPr>
        <p:spPr>
          <a:xfrm>
            <a:off x="1524000" y="9525"/>
            <a:ext cx="9144000" cy="731838"/>
          </a:xfrm>
          <a:solidFill>
            <a:schemeClr val="accent6">
              <a:lumMod val="20000"/>
              <a:lumOff val="80000"/>
            </a:schemeClr>
          </a:solidFill>
        </p:spPr>
        <p:txBody>
          <a:bodyPr rtlCol="0">
            <a:normAutofit/>
          </a:bodyPr>
          <a:lstStyle/>
          <a:p>
            <a:pPr>
              <a:defRPr/>
            </a:pPr>
            <a:r>
              <a:rPr lang="en-US" sz="2800" b="1" u="sng">
                <a:latin typeface="Times New Roman" pitchFamily="18" charset="0"/>
                <a:cs typeface="Times New Roman" pitchFamily="18" charset="0"/>
              </a:rPr>
              <a:t>III/ VẬN DỤNG:</a:t>
            </a:r>
            <a:endParaRPr lang="en-US" sz="28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7" name="Rectangle 14"/>
          <p:cNvSpPr/>
          <p:nvPr/>
        </p:nvSpPr>
        <p:spPr>
          <a:xfrm>
            <a:off x="1706563" y="4006851"/>
            <a:ext cx="8780462" cy="3046413"/>
          </a:xfrm>
          <a:prstGeom prst="rect">
            <a:avLst/>
          </a:prstGeom>
          <a:noFill/>
        </p:spPr>
        <p:txBody>
          <a:bodyPr>
            <a:spAutoFit/>
          </a:bodyPr>
          <a:lstStyle/>
          <a:p>
            <a:pPr algn="just" eaLnBrk="1" hangingPunct="1">
              <a:defRPr/>
            </a:pP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Khi</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K </a:t>
            </a:r>
            <a:r>
              <a:rPr lang="en-US" sz="2400" dirty="0" err="1">
                <a:solidFill>
                  <a:srgbClr val="FF0000"/>
                </a:solidFill>
                <a:latin typeface="Times New Roman" panose="02020603050405020304" pitchFamily="18" charset="0"/>
                <a:cs typeface="Times New Roman" panose="02020603050405020304" pitchFamily="18" charset="0"/>
              </a:rPr>
              <a:t>mở</a:t>
            </a:r>
            <a:r>
              <a:rPr lang="en-US" sz="2400" dirty="0">
                <a:solidFill>
                  <a:srgbClr val="1A04C0"/>
                </a:solidFill>
                <a:latin typeface="Times New Roman" panose="02020603050405020304" pitchFamily="18" charset="0"/>
                <a:cs typeface="Times New Roman" panose="02020603050405020304" pitchFamily="18" charset="0"/>
              </a:rPr>
              <a:t>, 2 </a:t>
            </a:r>
            <a:r>
              <a:rPr lang="en-US" sz="2400" dirty="0" err="1">
                <a:solidFill>
                  <a:srgbClr val="1A04C0"/>
                </a:solidFill>
                <a:latin typeface="Times New Roman" panose="02020603050405020304" pitchFamily="18" charset="0"/>
                <a:cs typeface="Times New Roman" panose="02020603050405020304" pitchFamily="18" charset="0"/>
              </a:rPr>
              <a:t>đèn</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không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hoạt</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động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vì</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mạch</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hở</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không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có</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dòng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điện</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chạy</a:t>
            </a:r>
            <a:r>
              <a:rPr lang="en-US" sz="2400" dirty="0">
                <a:solidFill>
                  <a:srgbClr val="1A04C0"/>
                </a:solidFill>
                <a:latin typeface="Times New Roman" panose="02020603050405020304" pitchFamily="18" charset="0"/>
                <a:cs typeface="Times New Roman" panose="02020603050405020304" pitchFamily="18" charset="0"/>
              </a:rPr>
              <a:t> qua </a:t>
            </a:r>
            <a:r>
              <a:rPr lang="en-US" sz="2400" dirty="0" err="1">
                <a:solidFill>
                  <a:srgbClr val="1A04C0"/>
                </a:solidFill>
                <a:latin typeface="Times New Roman" panose="02020603050405020304" pitchFamily="18" charset="0"/>
                <a:cs typeface="Times New Roman" panose="02020603050405020304" pitchFamily="18" charset="0"/>
              </a:rPr>
              <a:t>đèn</a:t>
            </a:r>
            <a:endParaRPr lang="en-US" sz="2400" dirty="0">
              <a:solidFill>
                <a:srgbClr val="1A04C0"/>
              </a:solidFill>
              <a:latin typeface="Times New Roman" panose="02020603050405020304" pitchFamily="18" charset="0"/>
              <a:cs typeface="Times New Roman" panose="02020603050405020304" pitchFamily="18" charset="0"/>
            </a:endParaRPr>
          </a:p>
          <a:p>
            <a:pPr algn="just" eaLnBrk="1" hangingPunct="1">
              <a:defRPr/>
            </a:pP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Khi</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K </a:t>
            </a:r>
            <a:r>
              <a:rPr lang="en-US" sz="2400" dirty="0" err="1">
                <a:solidFill>
                  <a:srgbClr val="FF0000"/>
                </a:solidFill>
                <a:latin typeface="Times New Roman" panose="02020603050405020304" pitchFamily="18" charset="0"/>
                <a:cs typeface="Times New Roman" panose="02020603050405020304" pitchFamily="18" charset="0"/>
              </a:rPr>
              <a:t>đóng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cầu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chì</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bị</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đứt</a:t>
            </a:r>
            <a:r>
              <a:rPr lang="en-US" sz="2400" dirty="0">
                <a:solidFill>
                  <a:srgbClr val="1A04C0"/>
                </a:solidFill>
                <a:latin typeface="Times New Roman" panose="02020603050405020304" pitchFamily="18" charset="0"/>
                <a:cs typeface="Times New Roman" panose="02020603050405020304" pitchFamily="18" charset="0"/>
              </a:rPr>
              <a:t>, 2 </a:t>
            </a:r>
            <a:r>
              <a:rPr lang="en-US" sz="2400" dirty="0" err="1">
                <a:solidFill>
                  <a:srgbClr val="1A04C0"/>
                </a:solidFill>
                <a:latin typeface="Times New Roman" panose="02020603050405020304" pitchFamily="18" charset="0"/>
                <a:cs typeface="Times New Roman" panose="02020603050405020304" pitchFamily="18" charset="0"/>
              </a:rPr>
              <a:t>đèn</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cũng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không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hoạt</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động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vì</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mạch</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hở</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không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có</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dòng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điện</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chạy</a:t>
            </a:r>
            <a:r>
              <a:rPr lang="en-US" sz="2400" dirty="0">
                <a:solidFill>
                  <a:srgbClr val="1A04C0"/>
                </a:solidFill>
                <a:latin typeface="Times New Roman" panose="02020603050405020304" pitchFamily="18" charset="0"/>
                <a:cs typeface="Times New Roman" panose="02020603050405020304" pitchFamily="18" charset="0"/>
              </a:rPr>
              <a:t> qua </a:t>
            </a:r>
            <a:r>
              <a:rPr lang="en-US" sz="2400" dirty="0" err="1">
                <a:solidFill>
                  <a:srgbClr val="1A04C0"/>
                </a:solidFill>
                <a:latin typeface="Times New Roman" panose="02020603050405020304" pitchFamily="18" charset="0"/>
                <a:cs typeface="Times New Roman" panose="02020603050405020304" pitchFamily="18" charset="0"/>
              </a:rPr>
              <a:t>đèn</a:t>
            </a:r>
            <a:endParaRPr lang="en-US" sz="2400" dirty="0">
              <a:solidFill>
                <a:srgbClr val="1A04C0"/>
              </a:solidFill>
              <a:latin typeface="Times New Roman" panose="02020603050405020304" pitchFamily="18" charset="0"/>
              <a:cs typeface="Times New Roman" panose="02020603050405020304" pitchFamily="18" charset="0"/>
            </a:endParaRPr>
          </a:p>
          <a:p>
            <a:pPr algn="just" eaLnBrk="1" hangingPunct="1">
              <a:defRPr/>
            </a:pP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Khi</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K </a:t>
            </a:r>
            <a:r>
              <a:rPr lang="en-US" sz="2400" dirty="0" err="1">
                <a:solidFill>
                  <a:srgbClr val="FF0000"/>
                </a:solidFill>
                <a:latin typeface="Times New Roman" panose="02020603050405020304" pitchFamily="18" charset="0"/>
                <a:cs typeface="Times New Roman" panose="02020603050405020304" pitchFamily="18" charset="0"/>
              </a:rPr>
              <a:t>đóng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dây</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tóc</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Đ</a:t>
            </a:r>
            <a:r>
              <a:rPr lang="en-US" sz="2400" baseline="-25000" dirty="0">
                <a:solidFill>
                  <a:srgbClr val="FF0000"/>
                </a:solidFill>
                <a:latin typeface="Times New Roman" panose="02020603050405020304" pitchFamily="18" charset="0"/>
                <a:cs typeface="Times New Roman" panose="02020603050405020304" pitchFamily="18" charset="0"/>
              </a:rPr>
              <a:t>1</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bị</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đứt</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đèn</a:t>
            </a:r>
            <a:r>
              <a:rPr lang="en-US" sz="2400" dirty="0">
                <a:solidFill>
                  <a:srgbClr val="1A04C0"/>
                </a:solidFill>
                <a:latin typeface="Times New Roman" panose="02020603050405020304" pitchFamily="18" charset="0"/>
                <a:cs typeface="Times New Roman" panose="02020603050405020304" pitchFamily="18" charset="0"/>
              </a:rPr>
              <a:t> Đ</a:t>
            </a:r>
            <a:r>
              <a:rPr lang="en-US" sz="2400" baseline="-25000" dirty="0">
                <a:solidFill>
                  <a:srgbClr val="1A04C0"/>
                </a:solidFill>
                <a:latin typeface="Times New Roman" panose="02020603050405020304" pitchFamily="18" charset="0"/>
                <a:cs typeface="Times New Roman" panose="02020603050405020304" pitchFamily="18" charset="0"/>
              </a:rPr>
              <a:t>2</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cũng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không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hoạt</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động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vì</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mạch</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hở</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không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có</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dòng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điện</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chạy</a:t>
            </a:r>
            <a:r>
              <a:rPr lang="en-US" sz="2400" dirty="0">
                <a:solidFill>
                  <a:srgbClr val="1A04C0"/>
                </a:solidFill>
                <a:latin typeface="Times New Roman" panose="02020603050405020304" pitchFamily="18" charset="0"/>
                <a:cs typeface="Times New Roman" panose="02020603050405020304" pitchFamily="18" charset="0"/>
              </a:rPr>
              <a:t> qua </a:t>
            </a:r>
            <a:r>
              <a:rPr lang="en-US" sz="2400" dirty="0" err="1">
                <a:solidFill>
                  <a:srgbClr val="1A04C0"/>
                </a:solidFill>
                <a:latin typeface="Times New Roman" panose="02020603050405020304" pitchFamily="18" charset="0"/>
                <a:cs typeface="Times New Roman" panose="02020603050405020304" pitchFamily="18" charset="0"/>
              </a:rPr>
              <a:t>đèn</a:t>
            </a:r>
            <a:r>
              <a:rPr lang="en-US" sz="2400" dirty="0">
                <a:solidFill>
                  <a:srgbClr val="1A04C0"/>
                </a:solidFill>
                <a:latin typeface="Times New Roman" panose="02020603050405020304" pitchFamily="18" charset="0"/>
                <a:cs typeface="Times New Roman" panose="02020603050405020304" pitchFamily="18" charset="0"/>
              </a:rPr>
              <a:t>.</a:t>
            </a:r>
          </a:p>
          <a:p>
            <a:pPr algn="just" eaLnBrk="1" hangingPunct="1">
              <a:defRPr/>
            </a:pPr>
            <a:endParaRPr lang="en-US" sz="2400" dirty="0">
              <a:solidFill>
                <a:srgbClr val="1A04C0"/>
              </a:solidFill>
              <a:latin typeface="Times New Roman" panose="02020603050405020304" pitchFamily="18" charset="0"/>
              <a:cs typeface="Times New Roman" panose="02020603050405020304" pitchFamily="18" charset="0"/>
            </a:endParaRPr>
          </a:p>
          <a:p>
            <a:pPr algn="just" eaLnBrk="1" hangingPunct="1">
              <a:defRPr/>
            </a:pPr>
            <a:endParaRPr lang="en-US" sz="2400" dirty="0">
              <a:solidFill>
                <a:srgbClr val="1A04C0"/>
              </a:solidFill>
              <a:latin typeface="Times New Roman" panose="02020603050405020304" pitchFamily="18" charset="0"/>
              <a:cs typeface="Times New Roman" panose="02020603050405020304" pitchFamily="18" charset="0"/>
            </a:endParaRPr>
          </a:p>
        </p:txBody>
      </p:sp>
      <p:sp>
        <p:nvSpPr>
          <p:cNvPr id="40" name="Rectangle 17"/>
          <p:cNvSpPr/>
          <p:nvPr/>
        </p:nvSpPr>
        <p:spPr>
          <a:xfrm>
            <a:off x="1706563" y="8567738"/>
            <a:ext cx="8686800" cy="1200150"/>
          </a:xfrm>
          <a:prstGeom prst="rect">
            <a:avLst/>
          </a:prstGeom>
          <a:solidFill>
            <a:schemeClr val="accent3">
              <a:lumMod val="60000"/>
              <a:lumOff val="40000"/>
            </a:schemeClr>
          </a:solidFill>
        </p:spPr>
        <p:txBody>
          <a:bodyPr>
            <a:spAutoFit/>
          </a:bodyPr>
          <a:lstStyle/>
          <a:p>
            <a:pPr algn="just" eaLnBrk="1" hangingPunct="1">
              <a:defRPr/>
            </a:pPr>
            <a:r>
              <a:rPr lang="en-US" sz="2400" dirty="0" err="1">
                <a:solidFill>
                  <a:srgbClr val="1A04C0"/>
                </a:solidFill>
                <a:latin typeface="Times New Roman" panose="02020603050405020304" pitchFamily="18" charset="0"/>
                <a:cs typeface="Times New Roman" panose="02020603050405020304" pitchFamily="18" charset="0"/>
              </a:rPr>
              <a:t>Trong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điện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mắc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nối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tiếp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các</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dụng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cụ</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điện</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nếu</a:t>
            </a:r>
            <a:r>
              <a:rPr lang="en-US" sz="2400" dirty="0">
                <a:solidFill>
                  <a:srgbClr val="1A04C0"/>
                </a:solidFill>
                <a:latin typeface="Times New Roman" panose="02020603050405020304" pitchFamily="18" charset="0"/>
                <a:cs typeface="Times New Roman" panose="02020603050405020304" pitchFamily="18" charset="0"/>
              </a:rPr>
              <a:t> 1 </a:t>
            </a:r>
            <a:r>
              <a:rPr lang="en-US" sz="2400" dirty="0" err="1">
                <a:solidFill>
                  <a:srgbClr val="1A04C0"/>
                </a:solidFill>
                <a:latin typeface="Times New Roman" panose="02020603050405020304" pitchFamily="18" charset="0"/>
                <a:cs typeface="Times New Roman" panose="02020603050405020304" pitchFamily="18" charset="0"/>
              </a:rPr>
              <a:t>dụng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cụ</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điện</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bị</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hỏng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làm</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điện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hở</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thì</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các</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dụng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cụ</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điện</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còn</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lại</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sẽ</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động</a:t>
            </a:r>
            <a:r>
              <a:rPr lang="en-US" sz="2400" dirty="0">
                <a:solidFill>
                  <a:srgbClr val="1A04C0"/>
                </a:solidFill>
                <a:latin typeface="Times New Roman" panose="02020603050405020304" pitchFamily="18" charset="0"/>
                <a:cs typeface="Times New Roman" panose="02020603050405020304" pitchFamily="18" charset="0"/>
              </a:rPr>
              <a:t>.</a:t>
            </a:r>
          </a:p>
        </p:txBody>
      </p:sp>
      <p:sp>
        <p:nvSpPr>
          <p:cNvPr id="3" name="Hình chữ nhật 2"/>
          <p:cNvSpPr>
            <a:spLocks noChangeArrowheads="1"/>
          </p:cNvSpPr>
          <p:nvPr/>
        </p:nvSpPr>
        <p:spPr bwMode="auto">
          <a:xfrm>
            <a:off x="4976813" y="3462338"/>
            <a:ext cx="1073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u="sng">
                <a:solidFill>
                  <a:srgbClr val="00B0F0"/>
                </a:solidFill>
                <a:latin typeface="Times New Roman" panose="02020603050405020304" pitchFamily="18" charset="0"/>
                <a:cs typeface="Times New Roman" panose="02020603050405020304" pitchFamily="18" charset="0"/>
              </a:rPr>
              <a:t>Trả lời</a:t>
            </a:r>
            <a:endParaRPr lang="vi-VN" altLang="vi-VN" sz="2400">
              <a:solidFill>
                <a:srgbClr val="00B0F0"/>
              </a:solidFill>
            </a:endParaRPr>
          </a:p>
        </p:txBody>
      </p:sp>
      <p:grpSp>
        <p:nvGrpSpPr>
          <p:cNvPr id="62" name="Group 58"/>
          <p:cNvGrpSpPr>
            <a:grpSpLocks/>
          </p:cNvGrpSpPr>
          <p:nvPr/>
        </p:nvGrpSpPr>
        <p:grpSpPr bwMode="auto">
          <a:xfrm>
            <a:off x="7589367" y="852281"/>
            <a:ext cx="3124200" cy="2652713"/>
            <a:chOff x="720" y="371"/>
            <a:chExt cx="2304" cy="1671"/>
          </a:xfrm>
          <a:noFill/>
        </p:grpSpPr>
        <p:sp>
          <p:nvSpPr>
            <p:cNvPr id="63" name="Line 59"/>
            <p:cNvSpPr>
              <a:spLocks noChangeShapeType="1"/>
            </p:cNvSpPr>
            <p:nvPr/>
          </p:nvSpPr>
          <p:spPr bwMode="auto">
            <a:xfrm flipH="1">
              <a:off x="1200" y="1872"/>
              <a:ext cx="14" cy="48"/>
            </a:xfrm>
            <a:prstGeom prst="line">
              <a:avLst/>
            </a:prstGeom>
            <a:grp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64" name="Group 60"/>
            <p:cNvGrpSpPr>
              <a:grpSpLocks/>
            </p:cNvGrpSpPr>
            <p:nvPr/>
          </p:nvGrpSpPr>
          <p:grpSpPr bwMode="auto">
            <a:xfrm>
              <a:off x="720" y="816"/>
              <a:ext cx="2304" cy="1104"/>
              <a:chOff x="720" y="816"/>
              <a:chExt cx="2304" cy="1104"/>
            </a:xfrm>
            <a:grpFill/>
          </p:grpSpPr>
          <p:sp>
            <p:nvSpPr>
              <p:cNvPr id="84" name="Freeform 61"/>
              <p:cNvSpPr>
                <a:spLocks/>
              </p:cNvSpPr>
              <p:nvPr/>
            </p:nvSpPr>
            <p:spPr bwMode="auto">
              <a:xfrm>
                <a:off x="720" y="816"/>
                <a:ext cx="2304" cy="1104"/>
              </a:xfrm>
              <a:custGeom>
                <a:avLst/>
                <a:gdLst>
                  <a:gd name="T0" fmla="*/ 0 w 2304"/>
                  <a:gd name="T1" fmla="*/ 0 h 1104"/>
                  <a:gd name="T2" fmla="*/ 2304 w 2304"/>
                  <a:gd name="T3" fmla="*/ 0 h 1104"/>
                  <a:gd name="T4" fmla="*/ 2304 w 2304"/>
                  <a:gd name="T5" fmla="*/ 1104 h 1104"/>
                  <a:gd name="T6" fmla="*/ 480 w 2304"/>
                  <a:gd name="T7" fmla="*/ 1104 h 1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04" h="1104">
                    <a:moveTo>
                      <a:pt x="0" y="0"/>
                    </a:moveTo>
                    <a:lnTo>
                      <a:pt x="2304" y="0"/>
                    </a:lnTo>
                    <a:lnTo>
                      <a:pt x="2304" y="1104"/>
                    </a:lnTo>
                    <a:lnTo>
                      <a:pt x="480" y="1104"/>
                    </a:lnTo>
                  </a:path>
                </a:pathLst>
              </a:custGeom>
              <a:gr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5" name="Freeform 62"/>
              <p:cNvSpPr>
                <a:spLocks/>
              </p:cNvSpPr>
              <p:nvPr/>
            </p:nvSpPr>
            <p:spPr bwMode="auto">
              <a:xfrm>
                <a:off x="720" y="816"/>
                <a:ext cx="192" cy="1104"/>
              </a:xfrm>
              <a:custGeom>
                <a:avLst/>
                <a:gdLst>
                  <a:gd name="T0" fmla="*/ 0 w 192"/>
                  <a:gd name="T1" fmla="*/ 0 h 1104"/>
                  <a:gd name="T2" fmla="*/ 0 w 192"/>
                  <a:gd name="T3" fmla="*/ 1104 h 1104"/>
                  <a:gd name="T4" fmla="*/ 192 w 192"/>
                  <a:gd name="T5" fmla="*/ 1104 h 1104"/>
                  <a:gd name="T6" fmla="*/ 0 60000 65536"/>
                  <a:gd name="T7" fmla="*/ 0 60000 65536"/>
                  <a:gd name="T8" fmla="*/ 0 60000 65536"/>
                </a:gdLst>
                <a:ahLst/>
                <a:cxnLst>
                  <a:cxn ang="T6">
                    <a:pos x="T0" y="T1"/>
                  </a:cxn>
                  <a:cxn ang="T7">
                    <a:pos x="T2" y="T3"/>
                  </a:cxn>
                  <a:cxn ang="T8">
                    <a:pos x="T4" y="T5"/>
                  </a:cxn>
                </a:cxnLst>
                <a:rect l="0" t="0" r="r" b="b"/>
                <a:pathLst>
                  <a:path w="192" h="1104">
                    <a:moveTo>
                      <a:pt x="0" y="0"/>
                    </a:moveTo>
                    <a:lnTo>
                      <a:pt x="0" y="1104"/>
                    </a:lnTo>
                    <a:lnTo>
                      <a:pt x="192" y="1104"/>
                    </a:lnTo>
                  </a:path>
                </a:pathLst>
              </a:custGeom>
              <a:gr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65" name="Text Box 63"/>
            <p:cNvSpPr txBox="1">
              <a:spLocks noChangeArrowheads="1"/>
            </p:cNvSpPr>
            <p:nvPr/>
          </p:nvSpPr>
          <p:spPr bwMode="auto">
            <a:xfrm>
              <a:off x="2338" y="398"/>
              <a:ext cx="624" cy="2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solidFill>
                    <a:srgbClr val="0000FF"/>
                  </a:solidFill>
                  <a:latin typeface="Times New Roman" panose="02020603050405020304" pitchFamily="18" charset="0"/>
                </a:rPr>
                <a:t>+    _</a:t>
              </a:r>
            </a:p>
          </p:txBody>
        </p:sp>
        <p:sp>
          <p:nvSpPr>
            <p:cNvPr id="66" name="Text Box 64"/>
            <p:cNvSpPr txBox="1">
              <a:spLocks noChangeArrowheads="1"/>
            </p:cNvSpPr>
            <p:nvPr/>
          </p:nvSpPr>
          <p:spPr bwMode="auto">
            <a:xfrm>
              <a:off x="1680" y="1488"/>
              <a:ext cx="384" cy="2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rPr>
                <a:t>Đ</a:t>
              </a:r>
              <a:r>
                <a:rPr lang="en-US" altLang="en-US" sz="2400" baseline="-25000">
                  <a:solidFill>
                    <a:srgbClr val="0000FF"/>
                  </a:solidFill>
                  <a:latin typeface="Times New Roman" panose="02020603050405020304" pitchFamily="18" charset="0"/>
                </a:rPr>
                <a:t>1</a:t>
              </a:r>
              <a:endParaRPr lang="en-US" altLang="en-US" sz="2400">
                <a:solidFill>
                  <a:srgbClr val="0000FF"/>
                </a:solidFill>
                <a:latin typeface="Times New Roman" panose="02020603050405020304" pitchFamily="18" charset="0"/>
              </a:endParaRPr>
            </a:p>
          </p:txBody>
        </p:sp>
        <p:sp>
          <p:nvSpPr>
            <p:cNvPr id="67" name="Text Box 65"/>
            <p:cNvSpPr txBox="1">
              <a:spLocks noChangeArrowheads="1"/>
            </p:cNvSpPr>
            <p:nvPr/>
          </p:nvSpPr>
          <p:spPr bwMode="auto">
            <a:xfrm>
              <a:off x="2352" y="1488"/>
              <a:ext cx="384" cy="2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rPr>
                <a:t>Đ</a:t>
              </a:r>
              <a:r>
                <a:rPr lang="en-US" altLang="en-US" sz="2400" baseline="-25000">
                  <a:solidFill>
                    <a:srgbClr val="0000FF"/>
                  </a:solidFill>
                  <a:latin typeface="Times New Roman" panose="02020603050405020304" pitchFamily="18" charset="0"/>
                </a:rPr>
                <a:t>2</a:t>
              </a:r>
              <a:endParaRPr lang="en-US" altLang="en-US" sz="2400">
                <a:solidFill>
                  <a:srgbClr val="0000FF"/>
                </a:solidFill>
                <a:latin typeface="Times New Roman" panose="02020603050405020304" pitchFamily="18" charset="0"/>
              </a:endParaRPr>
            </a:p>
          </p:txBody>
        </p:sp>
        <p:sp>
          <p:nvSpPr>
            <p:cNvPr id="68" name="AutoShape 66"/>
            <p:cNvSpPr>
              <a:spLocks noChangeArrowheads="1"/>
            </p:cNvSpPr>
            <p:nvPr/>
          </p:nvSpPr>
          <p:spPr bwMode="auto">
            <a:xfrm rot="10800000">
              <a:off x="2390" y="1810"/>
              <a:ext cx="236" cy="232"/>
            </a:xfrm>
            <a:prstGeom prst="flowChartSummingJunction">
              <a:avLst/>
            </a:prstGeom>
            <a:grpFill/>
            <a:ln w="12700">
              <a:solidFill>
                <a:srgbClr val="FF0000"/>
              </a:solidFill>
              <a:round/>
              <a:headEnd/>
              <a:tailEnd/>
            </a:ln>
          </p:spPr>
          <p:txBody>
            <a:bodyPr rot="10800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69" name="Group 67"/>
            <p:cNvGrpSpPr>
              <a:grpSpLocks/>
            </p:cNvGrpSpPr>
            <p:nvPr/>
          </p:nvGrpSpPr>
          <p:grpSpPr bwMode="auto">
            <a:xfrm>
              <a:off x="898" y="1883"/>
              <a:ext cx="316" cy="61"/>
              <a:chOff x="3045" y="3304"/>
              <a:chExt cx="488" cy="91"/>
            </a:xfrm>
            <a:grpFill/>
          </p:grpSpPr>
          <p:sp>
            <p:nvSpPr>
              <p:cNvPr id="81" name="Line 68"/>
              <p:cNvSpPr>
                <a:spLocks noChangeShapeType="1"/>
              </p:cNvSpPr>
              <p:nvPr/>
            </p:nvSpPr>
            <p:spPr bwMode="auto">
              <a:xfrm flipV="1">
                <a:off x="3060" y="3304"/>
                <a:ext cx="473" cy="55"/>
              </a:xfrm>
              <a:prstGeom prst="line">
                <a:avLst/>
              </a:prstGeom>
              <a:grpFill/>
              <a:ln w="38100">
                <a:solidFill>
                  <a:srgbClr val="FF0000"/>
                </a:solidFill>
                <a:round/>
                <a:headEnd/>
                <a:tailEnd/>
              </a:ln>
              <a:extLst/>
            </p:spPr>
            <p:txBody>
              <a:bodyPr/>
              <a:lstStyle/>
              <a:p>
                <a:endParaRPr lang="vi-VN"/>
              </a:p>
            </p:txBody>
          </p:sp>
          <p:sp>
            <p:nvSpPr>
              <p:cNvPr id="82" name="Oval 69"/>
              <p:cNvSpPr>
                <a:spLocks noChangeArrowheads="1"/>
              </p:cNvSpPr>
              <p:nvPr/>
            </p:nvSpPr>
            <p:spPr bwMode="auto">
              <a:xfrm>
                <a:off x="3045" y="3351"/>
                <a:ext cx="44" cy="44"/>
              </a:xfrm>
              <a:prstGeom prst="ellipse">
                <a:avLst/>
              </a:prstGeom>
              <a:grpFill/>
              <a:ln w="190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3" name="Oval 70"/>
              <p:cNvSpPr>
                <a:spLocks noChangeArrowheads="1"/>
              </p:cNvSpPr>
              <p:nvPr/>
            </p:nvSpPr>
            <p:spPr bwMode="auto">
              <a:xfrm>
                <a:off x="3489" y="3328"/>
                <a:ext cx="44" cy="44"/>
              </a:xfrm>
              <a:prstGeom prst="ellipse">
                <a:avLst/>
              </a:prstGeom>
              <a:grpFill/>
              <a:ln w="19050">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sp>
          <p:nvSpPr>
            <p:cNvPr id="70" name="Rectangle 72"/>
            <p:cNvSpPr>
              <a:spLocks noChangeArrowheads="1"/>
            </p:cNvSpPr>
            <p:nvPr/>
          </p:nvSpPr>
          <p:spPr bwMode="auto">
            <a:xfrm>
              <a:off x="2496" y="720"/>
              <a:ext cx="192" cy="192"/>
            </a:xfrm>
            <a:prstGeom prst="rect">
              <a:avLst/>
            </a:prstGeom>
            <a:gr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nvGrpSpPr>
            <p:cNvPr id="71" name="Group 73"/>
            <p:cNvGrpSpPr>
              <a:grpSpLocks/>
            </p:cNvGrpSpPr>
            <p:nvPr/>
          </p:nvGrpSpPr>
          <p:grpSpPr bwMode="auto">
            <a:xfrm flipH="1">
              <a:off x="2496" y="604"/>
              <a:ext cx="192" cy="384"/>
              <a:chOff x="3795" y="1776"/>
              <a:chExt cx="189" cy="336"/>
            </a:xfrm>
            <a:grpFill/>
          </p:grpSpPr>
          <p:grpSp>
            <p:nvGrpSpPr>
              <p:cNvPr id="76" name="Group 74"/>
              <p:cNvGrpSpPr>
                <a:grpSpLocks/>
              </p:cNvGrpSpPr>
              <p:nvPr/>
            </p:nvGrpSpPr>
            <p:grpSpPr bwMode="auto">
              <a:xfrm rot="10800000">
                <a:off x="3851" y="1818"/>
                <a:ext cx="65" cy="260"/>
                <a:chOff x="2705" y="3468"/>
                <a:chExt cx="100" cy="400"/>
              </a:xfrm>
              <a:grpFill/>
            </p:grpSpPr>
            <p:sp>
              <p:nvSpPr>
                <p:cNvPr id="79" name="Line 75"/>
                <p:cNvSpPr>
                  <a:spLocks noChangeShapeType="1"/>
                </p:cNvSpPr>
                <p:nvPr/>
              </p:nvSpPr>
              <p:spPr bwMode="auto">
                <a:xfrm>
                  <a:off x="2705" y="3568"/>
                  <a:ext cx="0" cy="200"/>
                </a:xfrm>
                <a:prstGeom prst="line">
                  <a:avLst/>
                </a:prstGeom>
                <a:grpFill/>
                <a:ln w="19050">
                  <a:solidFill>
                    <a:srgbClr val="FF0000"/>
                  </a:solidFill>
                  <a:round/>
                  <a:headEnd/>
                  <a:tailEnd/>
                </a:ln>
                <a:extLst/>
              </p:spPr>
              <p:txBody>
                <a:bodyPr/>
                <a:lstStyle/>
                <a:p>
                  <a:endParaRPr lang="vi-VN"/>
                </a:p>
              </p:txBody>
            </p:sp>
            <p:sp>
              <p:nvSpPr>
                <p:cNvPr id="80" name="Line 76"/>
                <p:cNvSpPr>
                  <a:spLocks noChangeShapeType="1"/>
                </p:cNvSpPr>
                <p:nvPr/>
              </p:nvSpPr>
              <p:spPr bwMode="auto">
                <a:xfrm>
                  <a:off x="2805" y="3468"/>
                  <a:ext cx="0" cy="400"/>
                </a:xfrm>
                <a:prstGeom prst="line">
                  <a:avLst/>
                </a:prstGeom>
                <a:grpFill/>
                <a:ln w="19050">
                  <a:solidFill>
                    <a:srgbClr val="FF0000"/>
                  </a:solidFill>
                  <a:round/>
                  <a:headEnd/>
                  <a:tailEnd/>
                </a:ln>
                <a:extLst/>
              </p:spPr>
              <p:txBody>
                <a:bodyPr/>
                <a:lstStyle/>
                <a:p>
                  <a:endParaRPr lang="vi-VN"/>
                </a:p>
              </p:txBody>
            </p:sp>
          </p:grpSp>
          <p:sp>
            <p:nvSpPr>
              <p:cNvPr id="77" name="Line 77"/>
              <p:cNvSpPr>
                <a:spLocks noChangeShapeType="1"/>
              </p:cNvSpPr>
              <p:nvPr/>
            </p:nvSpPr>
            <p:spPr bwMode="auto">
              <a:xfrm rot="10800000" flipH="1">
                <a:off x="3795" y="1860"/>
                <a:ext cx="0" cy="168"/>
              </a:xfrm>
              <a:prstGeom prst="line">
                <a:avLst/>
              </a:prstGeom>
              <a:grpFill/>
              <a:ln w="19050">
                <a:solidFill>
                  <a:srgbClr val="FF0000"/>
                </a:solidFill>
                <a:round/>
                <a:headEnd/>
                <a:tailEnd/>
              </a:ln>
              <a:extLst/>
            </p:spPr>
            <p:txBody>
              <a:bodyPr/>
              <a:lstStyle/>
              <a:p>
                <a:endParaRPr lang="vi-VN"/>
              </a:p>
            </p:txBody>
          </p:sp>
          <p:sp>
            <p:nvSpPr>
              <p:cNvPr id="78" name="Line 78"/>
              <p:cNvSpPr>
                <a:spLocks noChangeShapeType="1"/>
              </p:cNvSpPr>
              <p:nvPr/>
            </p:nvSpPr>
            <p:spPr bwMode="auto">
              <a:xfrm rot="10800000" flipH="1">
                <a:off x="3984" y="1776"/>
                <a:ext cx="0" cy="336"/>
              </a:xfrm>
              <a:prstGeom prst="line">
                <a:avLst/>
              </a:prstGeom>
              <a:grpFill/>
              <a:ln w="19050">
                <a:solidFill>
                  <a:srgbClr val="FF0000"/>
                </a:solidFill>
                <a:round/>
                <a:headEnd/>
                <a:tailEnd/>
              </a:ln>
              <a:extLst/>
            </p:spPr>
            <p:txBody>
              <a:bodyPr/>
              <a:lstStyle/>
              <a:p>
                <a:endParaRPr lang="vi-VN"/>
              </a:p>
            </p:txBody>
          </p:sp>
        </p:grpSp>
        <p:sp>
          <p:nvSpPr>
            <p:cNvPr id="72" name="Text Box 79"/>
            <p:cNvSpPr txBox="1">
              <a:spLocks noChangeArrowheads="1"/>
            </p:cNvSpPr>
            <p:nvPr/>
          </p:nvSpPr>
          <p:spPr bwMode="auto">
            <a:xfrm>
              <a:off x="954" y="371"/>
              <a:ext cx="1026" cy="2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err="1">
                  <a:solidFill>
                    <a:srgbClr val="0000FF"/>
                  </a:solidFill>
                  <a:latin typeface="Times New Roman" panose="02020603050405020304" pitchFamily="18" charset="0"/>
                </a:rPr>
                <a:t>Cầu</a:t>
              </a:r>
              <a:r>
                <a:rPr lang="en-US" altLang="en-US" sz="2400" dirty="0">
                  <a:solidFill>
                    <a:srgbClr val="0000FF"/>
                  </a:solidFill>
                  <a:latin typeface="Times New Roman" panose="02020603050405020304" pitchFamily="18" charset="0"/>
                </a:rPr>
                <a:t> </a:t>
              </a:r>
              <a:r>
                <a:rPr lang="en-US" altLang="en-US" sz="2400" dirty="0" err="1">
                  <a:solidFill>
                    <a:srgbClr val="0000FF"/>
                  </a:solidFill>
                  <a:latin typeface="Times New Roman" panose="02020603050405020304" pitchFamily="18" charset="0"/>
                </a:rPr>
                <a:t>chì</a:t>
              </a:r>
              <a:endParaRPr lang="en-US" altLang="en-US" sz="2400" dirty="0">
                <a:solidFill>
                  <a:srgbClr val="0000FF"/>
                </a:solidFill>
                <a:latin typeface="Times New Roman" panose="02020603050405020304" pitchFamily="18" charset="0"/>
              </a:endParaRPr>
            </a:p>
          </p:txBody>
        </p:sp>
        <p:sp>
          <p:nvSpPr>
            <p:cNvPr id="73" name="Text Box 80"/>
            <p:cNvSpPr txBox="1">
              <a:spLocks noChangeArrowheads="1"/>
            </p:cNvSpPr>
            <p:nvPr/>
          </p:nvSpPr>
          <p:spPr bwMode="auto">
            <a:xfrm>
              <a:off x="1018" y="1536"/>
              <a:ext cx="528" cy="28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rPr>
                <a:t>K</a:t>
              </a:r>
            </a:p>
          </p:txBody>
        </p:sp>
        <p:sp>
          <p:nvSpPr>
            <p:cNvPr id="74" name="Line 82"/>
            <p:cNvSpPr>
              <a:spLocks noChangeShapeType="1"/>
            </p:cNvSpPr>
            <p:nvPr/>
          </p:nvSpPr>
          <p:spPr bwMode="auto">
            <a:xfrm>
              <a:off x="960" y="734"/>
              <a:ext cx="480" cy="144"/>
            </a:xfrm>
            <a:prstGeom prst="line">
              <a:avLst/>
            </a:prstGeom>
            <a:gr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Rectangle 81"/>
            <p:cNvSpPr>
              <a:spLocks noChangeArrowheads="1"/>
            </p:cNvSpPr>
            <p:nvPr/>
          </p:nvSpPr>
          <p:spPr bwMode="auto">
            <a:xfrm>
              <a:off x="960" y="748"/>
              <a:ext cx="480" cy="144"/>
            </a:xfrm>
            <a:prstGeom prst="rect">
              <a:avLst/>
            </a:prstGeom>
            <a:grp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grpSp>
    </p:spTree>
    <p:extLst>
      <p:ext uri="{BB962C8B-B14F-4D97-AF65-F5344CB8AC3E}">
        <p14:creationId xmlns:p14="http://schemas.microsoft.com/office/powerpoint/2010/main" val="1165916452"/>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arn(inVertical)">
                                      <p:cBhvr>
                                        <p:cTn id="7" dur="500"/>
                                        <p:tgtEl>
                                          <p:spTgt spid="153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7">
                                            <p:txEl>
                                              <p:pRg st="0" end="0"/>
                                            </p:txEl>
                                          </p:spTgt>
                                        </p:tgtEl>
                                        <p:attrNameLst>
                                          <p:attrName>style.visibility</p:attrName>
                                        </p:attrNameLst>
                                      </p:cBhvr>
                                      <p:to>
                                        <p:strVal val="visible"/>
                                      </p:to>
                                    </p:set>
                                    <p:animEffect transition="in" filter="barn(inVertical)">
                                      <p:cBhvr>
                                        <p:cTn id="17" dur="500"/>
                                        <p:tgtEl>
                                          <p:spTgt spid="3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62"/>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7">
                                            <p:txEl>
                                              <p:pRg st="1" end="1"/>
                                            </p:txEl>
                                          </p:spTgt>
                                        </p:tgtEl>
                                        <p:attrNameLst>
                                          <p:attrName>style.visibility</p:attrName>
                                        </p:attrNameLst>
                                      </p:cBhvr>
                                      <p:to>
                                        <p:strVal val="visible"/>
                                      </p:to>
                                    </p:set>
                                    <p:animEffect transition="in" filter="barn(inVertical)">
                                      <p:cBhvr>
                                        <p:cTn id="28" dur="500"/>
                                        <p:tgtEl>
                                          <p:spTgt spid="3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7">
                                            <p:txEl>
                                              <p:pRg st="2" end="2"/>
                                            </p:txEl>
                                          </p:spTgt>
                                        </p:tgtEl>
                                        <p:attrNameLst>
                                          <p:attrName>style.visibility</p:attrName>
                                        </p:attrNameLst>
                                      </p:cBhvr>
                                      <p:to>
                                        <p:strVal val="visible"/>
                                      </p:to>
                                    </p:set>
                                    <p:animEffect transition="in" filter="barn(inVertical)">
                                      <p:cBhvr>
                                        <p:cTn id="33" dur="500"/>
                                        <p:tgtEl>
                                          <p:spTgt spid="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5"/>
          <p:cNvSpPr>
            <a:spLocks noChangeArrowheads="1"/>
          </p:cNvSpPr>
          <p:nvPr/>
        </p:nvSpPr>
        <p:spPr bwMode="auto">
          <a:xfrm>
            <a:off x="1524000" y="711200"/>
            <a:ext cx="6223001" cy="2825750"/>
          </a:xfrm>
          <a:prstGeom prst="rect">
            <a:avLst/>
          </a:prstGeom>
          <a:solidFill>
            <a:schemeClr val="accent2">
              <a:lumMod val="20000"/>
              <a:lumOff val="80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400" b="1" u="sng">
                <a:solidFill>
                  <a:srgbClr val="FF0000"/>
                </a:solidFill>
                <a:latin typeface="Times New Roman" panose="02020603050405020304" pitchFamily="18" charset="0"/>
                <a:cs typeface="Times New Roman" panose="02020603050405020304" pitchFamily="18" charset="0"/>
              </a:rPr>
              <a:t>C5:</a:t>
            </a:r>
            <a:r>
              <a:rPr lang="en-US" altLang="en-US" sz="2400">
                <a:latin typeface="Times New Roman" panose="02020603050405020304" pitchFamily="18" charset="0"/>
                <a:cs typeface="Times New Roman" panose="02020603050405020304" pitchFamily="18" charset="0"/>
              </a:rPr>
              <a:t> Cho 2 điện trở </a:t>
            </a:r>
            <a:r>
              <a:rPr lang="en-US" altLang="en-US" sz="2400">
                <a:solidFill>
                  <a:srgbClr val="FF0000"/>
                </a:solidFill>
                <a:latin typeface="Times New Roman" panose="02020603050405020304" pitchFamily="18" charset="0"/>
                <a:cs typeface="Times New Roman" panose="02020603050405020304" pitchFamily="18" charset="0"/>
              </a:rPr>
              <a:t>R</a:t>
            </a:r>
            <a:r>
              <a:rPr lang="en-US" altLang="en-US" sz="2400" baseline="-25000">
                <a:solidFill>
                  <a:srgbClr val="FF0000"/>
                </a:solidFill>
                <a:latin typeface="Times New Roman" panose="02020603050405020304" pitchFamily="18" charset="0"/>
                <a:cs typeface="Times New Roman" panose="02020603050405020304" pitchFamily="18" charset="0"/>
              </a:rPr>
              <a:t>1</a:t>
            </a:r>
            <a:r>
              <a:rPr lang="en-US" altLang="en-US" sz="2400">
                <a:solidFill>
                  <a:srgbClr val="FF0000"/>
                </a:solidFill>
                <a:latin typeface="Times New Roman" panose="02020603050405020304" pitchFamily="18" charset="0"/>
                <a:cs typeface="Times New Roman" panose="02020603050405020304" pitchFamily="18" charset="0"/>
              </a:rPr>
              <a:t> = R</a:t>
            </a:r>
            <a:r>
              <a:rPr lang="en-US" altLang="en-US" sz="2400" baseline="-25000">
                <a:solidFill>
                  <a:srgbClr val="FF0000"/>
                </a:solidFill>
                <a:latin typeface="Times New Roman" panose="02020603050405020304" pitchFamily="18" charset="0"/>
                <a:cs typeface="Times New Roman" panose="02020603050405020304" pitchFamily="18" charset="0"/>
              </a:rPr>
              <a:t>2</a:t>
            </a:r>
            <a:r>
              <a:rPr lang="en-US" altLang="en-US" sz="2400">
                <a:solidFill>
                  <a:srgbClr val="FF0000"/>
                </a:solidFill>
                <a:latin typeface="Times New Roman" panose="02020603050405020304" pitchFamily="18" charset="0"/>
                <a:cs typeface="Times New Roman" panose="02020603050405020304" pitchFamily="18" charset="0"/>
              </a:rPr>
              <a:t> = 20</a:t>
            </a:r>
            <a:r>
              <a:rPr lang="el-GR" altLang="en-US" sz="2400">
                <a:latin typeface="Times New Roman" panose="02020603050405020304" pitchFamily="18" charset="0"/>
                <a:cs typeface="Times New Roman" panose="02020603050405020304" pitchFamily="18" charset="0"/>
              </a:rPr>
              <a:t>Ω</a:t>
            </a:r>
            <a:r>
              <a:rPr lang="en-US" altLang="en-US" sz="2400">
                <a:latin typeface="Times New Roman" panose="02020603050405020304" pitchFamily="18" charset="0"/>
                <a:cs typeface="Times New Roman" panose="02020603050405020304" pitchFamily="18" charset="0"/>
              </a:rPr>
              <a:t> được mắc như sơ đồ hình 4.3a</a:t>
            </a:r>
          </a:p>
          <a:p>
            <a:pPr algn="just" eaLnBrk="1" hangingPunct="1">
              <a:buFontTx/>
              <a:buNone/>
            </a:pPr>
            <a:r>
              <a:rPr lang="en-US" altLang="vi-VN" sz="2400">
                <a:latin typeface="Times New Roman" panose="02020603050405020304" pitchFamily="18" charset="0"/>
                <a:cs typeface="Times New Roman" panose="02020603050405020304" pitchFamily="18" charset="0"/>
              </a:rPr>
              <a:t>a) Tính điện trở tương đương của đoạn mạch đó.</a:t>
            </a:r>
          </a:p>
          <a:p>
            <a:pPr algn="just" eaLnBrk="1" hangingPunct="1">
              <a:buFontTx/>
              <a:buNone/>
            </a:pPr>
            <a:r>
              <a:rPr lang="en-US" altLang="vi-VN" sz="2400">
                <a:latin typeface="Times New Roman" panose="02020603050405020304" pitchFamily="18" charset="0"/>
                <a:cs typeface="Times New Roman" panose="02020603050405020304" pitchFamily="18" charset="0"/>
              </a:rPr>
              <a:t>b) Mắc thêm R</a:t>
            </a:r>
            <a:r>
              <a:rPr lang="en-US" altLang="vi-VN" sz="2400" baseline="-25000">
                <a:latin typeface="Times New Roman" panose="02020603050405020304" pitchFamily="18" charset="0"/>
                <a:cs typeface="Times New Roman" panose="02020603050405020304" pitchFamily="18" charset="0"/>
              </a:rPr>
              <a:t>3</a:t>
            </a:r>
            <a:r>
              <a:rPr lang="en-US" altLang="vi-VN" sz="2400">
                <a:latin typeface="Times New Roman" panose="02020603050405020304" pitchFamily="18" charset="0"/>
                <a:cs typeface="Times New Roman" panose="02020603050405020304" pitchFamily="18" charset="0"/>
              </a:rPr>
              <a:t> = 20</a:t>
            </a:r>
            <a:r>
              <a:rPr lang="el-GR" altLang="vi-VN" sz="2400">
                <a:latin typeface="Times New Roman" panose="02020603050405020304" pitchFamily="18" charset="0"/>
                <a:cs typeface="Times New Roman" panose="02020603050405020304" pitchFamily="18" charset="0"/>
              </a:rPr>
              <a:t>Ω</a:t>
            </a:r>
            <a:r>
              <a:rPr lang="en-US" altLang="vi-VN" sz="2400">
                <a:latin typeface="Times New Roman" panose="02020603050405020304" pitchFamily="18" charset="0"/>
                <a:cs typeface="Times New Roman" panose="02020603050405020304" pitchFamily="18" charset="0"/>
              </a:rPr>
              <a:t> vào đoạn mạch thì điện trở tương đương của đoạn mạch mới là bao nhiêu? So sánh điện trở đó với mỗi điện trở thành phần?</a:t>
            </a:r>
            <a:endParaRPr lang="en-US" altLang="en-US" sz="2400">
              <a:latin typeface="Times New Roman" panose="02020603050405020304" pitchFamily="18" charset="0"/>
              <a:cs typeface="Times New Roman" panose="02020603050405020304" pitchFamily="18" charset="0"/>
            </a:endParaRPr>
          </a:p>
        </p:txBody>
      </p:sp>
      <p:pic>
        <p:nvPicPr>
          <p:cNvPr id="16387" name="Picture 9" descr="C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8276" y="711201"/>
            <a:ext cx="2836863"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796748" y="3615596"/>
            <a:ext cx="8839200" cy="3785652"/>
          </a:xfrm>
          <a:prstGeom prst="rect">
            <a:avLst/>
          </a:prstGeom>
          <a:noFill/>
        </p:spPr>
        <p:txBody>
          <a:bodyPr>
            <a:spAutoFit/>
          </a:bodyPr>
          <a:lstStyle/>
          <a:p>
            <a:pPr eaLnBrk="1" hangingPunct="1">
              <a:defRPr/>
            </a:pPr>
            <a:r>
              <a:rPr lang="en-US" sz="2400" b="1" u="sng" dirty="0" err="1" smtClean="0">
                <a:solidFill>
                  <a:srgbClr val="FF0000"/>
                </a:solidFill>
                <a:latin typeface="Times New Roman" panose="02020603050405020304" pitchFamily="18" charset="0"/>
                <a:cs typeface="Times New Roman" panose="02020603050405020304" pitchFamily="18" charset="0"/>
              </a:rPr>
              <a:t>Giải</a:t>
            </a:r>
            <a:r>
              <a:rPr lang="en-US" sz="2400" b="1" u="sng" dirty="0" smtClean="0">
                <a:solidFill>
                  <a:srgbClr val="FF0000"/>
                </a:solidFill>
                <a:latin typeface="Times New Roman" panose="02020603050405020304" pitchFamily="18" charset="0"/>
                <a:cs typeface="Times New Roman" panose="02020603050405020304" pitchFamily="18" charset="0"/>
              </a:rPr>
              <a:t>:</a:t>
            </a:r>
            <a:endParaRPr lang="en-US" sz="2400" b="1" u="sng" dirty="0">
              <a:solidFill>
                <a:srgbClr val="FF0000"/>
              </a:solidFill>
              <a:latin typeface="Times New Roman" panose="02020603050405020304" pitchFamily="18" charset="0"/>
              <a:cs typeface="Times New Roman" panose="02020603050405020304" pitchFamily="18" charset="0"/>
            </a:endParaRPr>
          </a:p>
          <a:p>
            <a:pPr algn="just">
              <a:defRPr/>
            </a:pPr>
            <a:r>
              <a:rPr lang="en-US" sz="2400" dirty="0">
                <a:solidFill>
                  <a:srgbClr val="1A04C0"/>
                </a:solidFill>
                <a:latin typeface="Times New Roman" panose="02020603050405020304" pitchFamily="18" charset="0"/>
                <a:cs typeface="Times New Roman" panose="02020603050405020304" pitchFamily="18" charset="0"/>
              </a:rPr>
              <a:t>a/ R</a:t>
            </a:r>
            <a:r>
              <a:rPr lang="en-US" sz="2400" baseline="-25000" dirty="0">
                <a:solidFill>
                  <a:srgbClr val="1A04C0"/>
                </a:solidFill>
                <a:latin typeface="Times New Roman" panose="02020603050405020304" pitchFamily="18" charset="0"/>
                <a:cs typeface="Times New Roman" panose="02020603050405020304" pitchFamily="18" charset="0"/>
              </a:rPr>
              <a:t>1</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smtClean="0">
                <a:solidFill>
                  <a:srgbClr val="1A04C0"/>
                </a:solidFill>
                <a:latin typeface="Times New Roman" panose="02020603050405020304" pitchFamily="18" charset="0"/>
                <a:cs typeface="Times New Roman" panose="02020603050405020304" pitchFamily="18" charset="0"/>
              </a:rPr>
              <a:t>nt</a:t>
            </a:r>
            <a:r>
              <a:rPr lang="en-US" sz="2400" dirty="0" smtClean="0">
                <a:solidFill>
                  <a:srgbClr val="1A04C0"/>
                </a:solidFill>
                <a:latin typeface="Times New Roman" panose="02020603050405020304" pitchFamily="18" charset="0"/>
                <a:cs typeface="Times New Roman" panose="02020603050405020304" pitchFamily="18" charset="0"/>
              </a:rPr>
              <a:t> </a:t>
            </a:r>
            <a:r>
              <a:rPr lang="en-US" sz="2400" dirty="0">
                <a:solidFill>
                  <a:srgbClr val="1A04C0"/>
                </a:solidFill>
                <a:latin typeface="Times New Roman" panose="02020603050405020304" pitchFamily="18" charset="0"/>
                <a:cs typeface="Times New Roman" panose="02020603050405020304" pitchFamily="18" charset="0"/>
              </a:rPr>
              <a:t>R</a:t>
            </a:r>
            <a:r>
              <a:rPr lang="en-US" sz="2400" baseline="-25000" dirty="0">
                <a:solidFill>
                  <a:srgbClr val="1A04C0"/>
                </a:solidFill>
                <a:latin typeface="Times New Roman" panose="02020603050405020304" pitchFamily="18" charset="0"/>
                <a:cs typeface="Times New Roman" panose="02020603050405020304" pitchFamily="18" charset="0"/>
              </a:rPr>
              <a:t>2</a:t>
            </a:r>
            <a:r>
              <a:rPr lang="en-US" sz="2400" dirty="0">
                <a:solidFill>
                  <a:srgbClr val="1A04C0"/>
                </a:solidFill>
                <a:latin typeface="Times New Roman" panose="02020603050405020304" pitchFamily="18" charset="0"/>
                <a:cs typeface="Times New Roman" panose="02020603050405020304" pitchFamily="18" charset="0"/>
              </a:rPr>
              <a:t> </a:t>
            </a:r>
            <a:endParaRPr lang="en-US" sz="2400" dirty="0" smtClean="0">
              <a:solidFill>
                <a:srgbClr val="1A04C0"/>
              </a:solidFill>
              <a:latin typeface="Times New Roman" panose="02020603050405020304" pitchFamily="18" charset="0"/>
              <a:cs typeface="Times New Roman" panose="02020603050405020304" pitchFamily="18" charset="0"/>
            </a:endParaRPr>
          </a:p>
          <a:p>
            <a:pPr algn="just" eaLnBrk="1" hangingPunct="1">
              <a:defRPr/>
            </a:pPr>
            <a:r>
              <a:rPr lang="en-US" sz="2400" dirty="0" smtClean="0">
                <a:solidFill>
                  <a:srgbClr val="1A04C0"/>
                </a:solidFill>
                <a:latin typeface="Times New Roman" panose="02020603050405020304" pitchFamily="18" charset="0"/>
                <a:cs typeface="Times New Roman" panose="02020603050405020304" pitchFamily="18" charset="0"/>
              </a:rPr>
              <a:t>    </a:t>
            </a:r>
            <a:r>
              <a:rPr lang="en-US" sz="2400" dirty="0" err="1" smtClean="0">
                <a:solidFill>
                  <a:srgbClr val="1A04C0"/>
                </a:solidFill>
                <a:latin typeface="Times New Roman" panose="02020603050405020304" pitchFamily="18" charset="0"/>
                <a:cs typeface="Times New Roman" panose="02020603050405020304" pitchFamily="18" charset="0"/>
              </a:rPr>
              <a:t>Điện</a:t>
            </a:r>
            <a:r>
              <a:rPr lang="en-US" sz="2400" dirty="0" smtClean="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trở</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tương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đương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của</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đoạn</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mạch</a:t>
            </a:r>
            <a:r>
              <a:rPr lang="en-US" sz="2400" dirty="0">
                <a:solidFill>
                  <a:srgbClr val="1A04C0"/>
                </a:solidFill>
                <a:latin typeface="Times New Roman" panose="02020603050405020304" pitchFamily="18" charset="0"/>
                <a:cs typeface="Times New Roman" panose="02020603050405020304" pitchFamily="18" charset="0"/>
              </a:rPr>
              <a:t> a: </a:t>
            </a:r>
          </a:p>
          <a:p>
            <a:pPr marL="514350" indent="-514350">
              <a:defRPr/>
            </a:pPr>
            <a:r>
              <a:rPr lang="en-US" sz="2400" dirty="0" smtClean="0">
                <a:solidFill>
                  <a:srgbClr val="1A04C0"/>
                </a:solidFill>
                <a:latin typeface="Times New Roman" panose="02020603050405020304" pitchFamily="18" charset="0"/>
                <a:cs typeface="Times New Roman" panose="02020603050405020304" pitchFamily="18" charset="0"/>
              </a:rPr>
              <a:t>            </a:t>
            </a:r>
            <a:r>
              <a:rPr lang="en-US" sz="2400" dirty="0" err="1" smtClean="0">
                <a:solidFill>
                  <a:srgbClr val="1A04C0"/>
                </a:solidFill>
                <a:latin typeface="Times New Roman" panose="02020603050405020304" pitchFamily="18" charset="0"/>
                <a:cs typeface="Times New Roman" panose="02020603050405020304" pitchFamily="18" charset="0"/>
              </a:rPr>
              <a:t>R</a:t>
            </a:r>
            <a:r>
              <a:rPr lang="en-US" sz="2400" baseline="-25000" dirty="0" err="1" smtClean="0">
                <a:solidFill>
                  <a:srgbClr val="1A04C0"/>
                </a:solidFill>
                <a:latin typeface="Times New Roman" panose="02020603050405020304" pitchFamily="18" charset="0"/>
                <a:cs typeface="Times New Roman" panose="02020603050405020304" pitchFamily="18" charset="0"/>
              </a:rPr>
              <a:t>tđ</a:t>
            </a:r>
            <a:r>
              <a:rPr lang="en-US" sz="2400" baseline="-25000" dirty="0" smtClean="0">
                <a:solidFill>
                  <a:srgbClr val="1A04C0"/>
                </a:solidFill>
                <a:latin typeface="Times New Roman" panose="02020603050405020304" pitchFamily="18" charset="0"/>
                <a:cs typeface="Times New Roman" panose="02020603050405020304" pitchFamily="18" charset="0"/>
              </a:rPr>
              <a:t> </a:t>
            </a:r>
            <a:r>
              <a:rPr lang="en-US" sz="2400" dirty="0" smtClean="0">
                <a:solidFill>
                  <a:srgbClr val="1A04C0"/>
                </a:solidFill>
                <a:latin typeface="Times New Roman" panose="02020603050405020304" pitchFamily="18" charset="0"/>
                <a:cs typeface="Times New Roman" panose="02020603050405020304" pitchFamily="18" charset="0"/>
              </a:rPr>
              <a:t> </a:t>
            </a:r>
            <a:r>
              <a:rPr lang="en-US" sz="2400" dirty="0">
                <a:solidFill>
                  <a:srgbClr val="1A04C0"/>
                </a:solidFill>
                <a:latin typeface="Times New Roman" panose="02020603050405020304" pitchFamily="18" charset="0"/>
                <a:cs typeface="Times New Roman" panose="02020603050405020304" pitchFamily="18" charset="0"/>
              </a:rPr>
              <a:t>= R</a:t>
            </a:r>
            <a:r>
              <a:rPr lang="en-US" sz="2400" baseline="-25000" dirty="0">
                <a:solidFill>
                  <a:srgbClr val="1A04C0"/>
                </a:solidFill>
                <a:latin typeface="Times New Roman" panose="02020603050405020304" pitchFamily="18" charset="0"/>
                <a:cs typeface="Times New Roman" panose="02020603050405020304" pitchFamily="18" charset="0"/>
              </a:rPr>
              <a:t>1</a:t>
            </a:r>
            <a:r>
              <a:rPr lang="en-US" sz="2400" dirty="0">
                <a:solidFill>
                  <a:srgbClr val="1A04C0"/>
                </a:solidFill>
                <a:latin typeface="Times New Roman" panose="02020603050405020304" pitchFamily="18" charset="0"/>
                <a:cs typeface="Times New Roman" panose="02020603050405020304" pitchFamily="18" charset="0"/>
              </a:rPr>
              <a:t> + R</a:t>
            </a:r>
            <a:r>
              <a:rPr lang="en-US" sz="2400" baseline="-25000" dirty="0">
                <a:solidFill>
                  <a:srgbClr val="1A04C0"/>
                </a:solidFill>
                <a:latin typeface="Times New Roman" panose="02020603050405020304" pitchFamily="18" charset="0"/>
                <a:cs typeface="Times New Roman" panose="02020603050405020304" pitchFamily="18" charset="0"/>
              </a:rPr>
              <a:t>2</a:t>
            </a:r>
            <a:r>
              <a:rPr lang="en-US" sz="2400" dirty="0">
                <a:solidFill>
                  <a:srgbClr val="1A04C0"/>
                </a:solidFill>
                <a:latin typeface="Times New Roman" panose="02020603050405020304" pitchFamily="18" charset="0"/>
                <a:cs typeface="Times New Roman" panose="02020603050405020304" pitchFamily="18" charset="0"/>
              </a:rPr>
              <a:t> = 20 + 20 = 40(</a:t>
            </a:r>
            <a:r>
              <a:rPr lang="el-GR" sz="2400" dirty="0">
                <a:solidFill>
                  <a:srgbClr val="1A04C0"/>
                </a:solidFill>
                <a:latin typeface="Times New Roman" panose="02020603050405020304" pitchFamily="18" charset="0"/>
                <a:cs typeface="Times New Roman" panose="02020603050405020304" pitchFamily="18" charset="0"/>
              </a:rPr>
              <a:t>Ω</a:t>
            </a:r>
            <a:r>
              <a:rPr lang="en-US" sz="2400" dirty="0">
                <a:solidFill>
                  <a:srgbClr val="1A04C0"/>
                </a:solidFill>
                <a:latin typeface="Times New Roman" panose="02020603050405020304" pitchFamily="18" charset="0"/>
                <a:cs typeface="Times New Roman" panose="02020603050405020304" pitchFamily="18" charset="0"/>
              </a:rPr>
              <a:t>)</a:t>
            </a:r>
          </a:p>
          <a:p>
            <a:pPr marL="514350" indent="-514350" algn="just">
              <a:defRPr/>
            </a:pPr>
            <a:r>
              <a:rPr lang="en-US" sz="2400" dirty="0">
                <a:solidFill>
                  <a:srgbClr val="1A04C0"/>
                </a:solidFill>
                <a:latin typeface="Times New Roman" panose="02020603050405020304" pitchFamily="18" charset="0"/>
                <a:cs typeface="Times New Roman" panose="02020603050405020304" pitchFamily="18" charset="0"/>
              </a:rPr>
              <a:t>b/ </a:t>
            </a:r>
            <a:r>
              <a:rPr lang="en-US" sz="2400" dirty="0" err="1">
                <a:solidFill>
                  <a:srgbClr val="1A04C0"/>
                </a:solidFill>
                <a:latin typeface="Times New Roman" panose="02020603050405020304" pitchFamily="18" charset="0"/>
                <a:cs typeface="Times New Roman" panose="02020603050405020304" pitchFamily="18" charset="0"/>
              </a:rPr>
              <a:t>R</a:t>
            </a:r>
            <a:r>
              <a:rPr lang="en-US" sz="2400" baseline="-25000" dirty="0" err="1">
                <a:solidFill>
                  <a:srgbClr val="1A04C0"/>
                </a:solidFill>
                <a:latin typeface="Times New Roman" panose="02020603050405020304" pitchFamily="18" charset="0"/>
                <a:cs typeface="Times New Roman" panose="02020603050405020304" pitchFamily="18" charset="0"/>
              </a:rPr>
              <a:t>tđ</a:t>
            </a:r>
            <a:r>
              <a:rPr lang="en-US" sz="2400" baseline="-25000" dirty="0">
                <a:solidFill>
                  <a:srgbClr val="1A04C0"/>
                </a:solidFill>
                <a:latin typeface="Times New Roman" panose="02020603050405020304" pitchFamily="18" charset="0"/>
                <a:cs typeface="Times New Roman" panose="02020603050405020304" pitchFamily="18" charset="0"/>
              </a:rPr>
              <a:t> </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smtClean="0">
                <a:solidFill>
                  <a:srgbClr val="1A04C0"/>
                </a:solidFill>
                <a:latin typeface="Times New Roman" panose="02020603050405020304" pitchFamily="18" charset="0"/>
                <a:cs typeface="Times New Roman" panose="02020603050405020304" pitchFamily="18" charset="0"/>
              </a:rPr>
              <a:t>nt</a:t>
            </a:r>
            <a:r>
              <a:rPr lang="en-US" sz="2400" dirty="0" smtClean="0">
                <a:solidFill>
                  <a:srgbClr val="1A04C0"/>
                </a:solidFill>
                <a:latin typeface="Times New Roman" panose="02020603050405020304" pitchFamily="18" charset="0"/>
                <a:cs typeface="Times New Roman" panose="02020603050405020304" pitchFamily="18" charset="0"/>
              </a:rPr>
              <a:t> R</a:t>
            </a:r>
            <a:r>
              <a:rPr lang="en-US" sz="2400" baseline="-25000" dirty="0" smtClean="0">
                <a:solidFill>
                  <a:srgbClr val="1A04C0"/>
                </a:solidFill>
                <a:latin typeface="Times New Roman" panose="02020603050405020304" pitchFamily="18" charset="0"/>
                <a:cs typeface="Times New Roman" panose="02020603050405020304" pitchFamily="18" charset="0"/>
              </a:rPr>
              <a:t>3</a:t>
            </a:r>
            <a:r>
              <a:rPr lang="en-US" sz="2400" dirty="0" smtClean="0">
                <a:solidFill>
                  <a:srgbClr val="1A04C0"/>
                </a:solidFill>
                <a:latin typeface="Times New Roman" panose="02020603050405020304" pitchFamily="18" charset="0"/>
                <a:cs typeface="Times New Roman" panose="02020603050405020304" pitchFamily="18" charset="0"/>
              </a:rPr>
              <a:t> </a:t>
            </a:r>
          </a:p>
          <a:p>
            <a:pPr marL="514350" indent="-514350" algn="just">
              <a:defRPr/>
            </a:pPr>
            <a:r>
              <a:rPr lang="en-US" sz="2400" dirty="0" smtClean="0">
                <a:solidFill>
                  <a:srgbClr val="1A04C0"/>
                </a:solidFill>
                <a:latin typeface="Times New Roman" panose="02020603050405020304" pitchFamily="18" charset="0"/>
                <a:cs typeface="Times New Roman" panose="02020603050405020304" pitchFamily="18" charset="0"/>
              </a:rPr>
              <a:t>    </a:t>
            </a:r>
            <a:r>
              <a:rPr lang="en-US" sz="2400" dirty="0" err="1" smtClean="0">
                <a:solidFill>
                  <a:srgbClr val="1A04C0"/>
                </a:solidFill>
                <a:latin typeface="Times New Roman" panose="02020603050405020304" pitchFamily="18" charset="0"/>
                <a:cs typeface="Times New Roman" panose="02020603050405020304" pitchFamily="18" charset="0"/>
              </a:rPr>
              <a:t>Điện</a:t>
            </a:r>
            <a:r>
              <a:rPr lang="en-US" sz="2400" dirty="0" smtClean="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trở</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tương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đương</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của</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đoạn</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mạch</a:t>
            </a:r>
            <a:r>
              <a:rPr lang="en-US" sz="2400" dirty="0">
                <a:solidFill>
                  <a:srgbClr val="1A04C0"/>
                </a:solidFill>
                <a:latin typeface="Times New Roman" panose="02020603050405020304" pitchFamily="18" charset="0"/>
                <a:cs typeface="Times New Roman" panose="02020603050405020304" pitchFamily="18" charset="0"/>
              </a:rPr>
              <a:t> b: </a:t>
            </a:r>
            <a:endParaRPr lang="en-US" sz="2400" dirty="0" smtClean="0">
              <a:solidFill>
                <a:srgbClr val="1A04C0"/>
              </a:solidFill>
              <a:latin typeface="Times New Roman" panose="02020603050405020304" pitchFamily="18" charset="0"/>
              <a:cs typeface="Times New Roman" panose="02020603050405020304" pitchFamily="18" charset="0"/>
            </a:endParaRPr>
          </a:p>
          <a:p>
            <a:pPr marL="514350" indent="-514350" algn="just">
              <a:defRPr/>
            </a:pPr>
            <a:r>
              <a:rPr lang="en-US" sz="2400" dirty="0">
                <a:solidFill>
                  <a:srgbClr val="1A04C0"/>
                </a:solidFill>
                <a:latin typeface="Times New Roman" panose="02020603050405020304" pitchFamily="18" charset="0"/>
                <a:cs typeface="Times New Roman" panose="02020603050405020304" pitchFamily="18" charset="0"/>
              </a:rPr>
              <a:t> </a:t>
            </a:r>
            <a:r>
              <a:rPr lang="en-US" sz="2400" dirty="0" smtClean="0">
                <a:solidFill>
                  <a:srgbClr val="1A04C0"/>
                </a:solidFill>
                <a:latin typeface="Times New Roman" panose="02020603050405020304" pitchFamily="18" charset="0"/>
                <a:cs typeface="Times New Roman" panose="02020603050405020304" pitchFamily="18" charset="0"/>
              </a:rPr>
              <a:t>        </a:t>
            </a:r>
            <a:r>
              <a:rPr lang="en-US" sz="2400" dirty="0" err="1" smtClean="0">
                <a:solidFill>
                  <a:srgbClr val="1A04C0"/>
                </a:solidFill>
                <a:latin typeface="Times New Roman" panose="02020603050405020304" pitchFamily="18" charset="0"/>
                <a:cs typeface="Times New Roman" panose="02020603050405020304" pitchFamily="18" charset="0"/>
              </a:rPr>
              <a:t>R’</a:t>
            </a:r>
            <a:r>
              <a:rPr lang="en-US" sz="2400" baseline="-25000" dirty="0" err="1" smtClean="0">
                <a:solidFill>
                  <a:srgbClr val="1A04C0"/>
                </a:solidFill>
                <a:latin typeface="Times New Roman" panose="02020603050405020304" pitchFamily="18" charset="0"/>
                <a:cs typeface="Times New Roman" panose="02020603050405020304" pitchFamily="18" charset="0"/>
              </a:rPr>
              <a:t>tđ</a:t>
            </a:r>
            <a:r>
              <a:rPr lang="en-US" sz="2400" baseline="-25000" dirty="0" smtClean="0">
                <a:solidFill>
                  <a:srgbClr val="1A04C0"/>
                </a:solidFill>
                <a:latin typeface="Times New Roman" panose="02020603050405020304" pitchFamily="18" charset="0"/>
                <a:cs typeface="Times New Roman" panose="02020603050405020304" pitchFamily="18" charset="0"/>
              </a:rPr>
              <a:t> </a:t>
            </a:r>
            <a:r>
              <a:rPr lang="en-US" sz="2400" dirty="0" smtClean="0">
                <a:solidFill>
                  <a:srgbClr val="1A04C0"/>
                </a:solidFill>
                <a:latin typeface="Times New Roman" panose="02020603050405020304" pitchFamily="18" charset="0"/>
                <a:cs typeface="Times New Roman" panose="02020603050405020304" pitchFamily="18" charset="0"/>
              </a:rPr>
              <a:t> </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R</a:t>
            </a:r>
            <a:r>
              <a:rPr lang="en-US" sz="2400" baseline="-25000" dirty="0" err="1">
                <a:solidFill>
                  <a:srgbClr val="1A04C0"/>
                </a:solidFill>
                <a:latin typeface="Times New Roman" panose="02020603050405020304" pitchFamily="18" charset="0"/>
                <a:cs typeface="Times New Roman" panose="02020603050405020304" pitchFamily="18" charset="0"/>
              </a:rPr>
              <a:t>tđ</a:t>
            </a:r>
            <a:r>
              <a:rPr lang="en-US" sz="2400" dirty="0">
                <a:solidFill>
                  <a:srgbClr val="1A04C0"/>
                </a:solidFill>
                <a:latin typeface="Times New Roman" panose="02020603050405020304" pitchFamily="18" charset="0"/>
                <a:cs typeface="Times New Roman" panose="02020603050405020304" pitchFamily="18" charset="0"/>
              </a:rPr>
              <a:t> + R</a:t>
            </a:r>
            <a:r>
              <a:rPr lang="en-US" sz="2400" baseline="-25000" dirty="0">
                <a:solidFill>
                  <a:srgbClr val="1A04C0"/>
                </a:solidFill>
                <a:latin typeface="Times New Roman" panose="02020603050405020304" pitchFamily="18" charset="0"/>
                <a:cs typeface="Times New Roman" panose="02020603050405020304" pitchFamily="18" charset="0"/>
              </a:rPr>
              <a:t>3</a:t>
            </a:r>
            <a:r>
              <a:rPr lang="en-US" sz="2400" dirty="0">
                <a:solidFill>
                  <a:srgbClr val="1A04C0"/>
                </a:solidFill>
                <a:latin typeface="Times New Roman" panose="02020603050405020304" pitchFamily="18" charset="0"/>
                <a:cs typeface="Times New Roman" panose="02020603050405020304" pitchFamily="18" charset="0"/>
              </a:rPr>
              <a:t> = 40 + 20 = 60(</a:t>
            </a:r>
            <a:r>
              <a:rPr lang="el-GR" sz="2400" dirty="0">
                <a:solidFill>
                  <a:srgbClr val="1A04C0"/>
                </a:solidFill>
                <a:latin typeface="Times New Roman" panose="02020603050405020304" pitchFamily="18" charset="0"/>
                <a:cs typeface="Times New Roman" panose="02020603050405020304" pitchFamily="18" charset="0"/>
              </a:rPr>
              <a:t>Ω</a:t>
            </a:r>
            <a:r>
              <a:rPr lang="en-US" sz="2400" dirty="0">
                <a:solidFill>
                  <a:srgbClr val="1A04C0"/>
                </a:solidFill>
                <a:latin typeface="Times New Roman" panose="02020603050405020304" pitchFamily="18" charset="0"/>
                <a:cs typeface="Times New Roman" panose="02020603050405020304" pitchFamily="18" charset="0"/>
              </a:rPr>
              <a:t>)</a:t>
            </a:r>
          </a:p>
          <a:p>
            <a:pPr marL="514350" indent="-514350" algn="just">
              <a:defRPr/>
            </a:pPr>
            <a:r>
              <a:rPr lang="en-US" sz="2400" dirty="0" smtClean="0">
                <a:solidFill>
                  <a:srgbClr val="1A04C0"/>
                </a:solidFill>
                <a:latin typeface="Times New Roman" panose="02020603050405020304" pitchFamily="18" charset="0"/>
                <a:cs typeface="Times New Roman" panose="02020603050405020304" pitchFamily="18" charset="0"/>
              </a:rPr>
              <a:t>    </a:t>
            </a:r>
            <a:r>
              <a:rPr lang="en-US" sz="2400" dirty="0" err="1" smtClean="0">
                <a:solidFill>
                  <a:srgbClr val="1A04C0"/>
                </a:solidFill>
                <a:latin typeface="Times New Roman" panose="02020603050405020304" pitchFamily="18" charset="0"/>
                <a:cs typeface="Times New Roman" panose="02020603050405020304" pitchFamily="18" charset="0"/>
              </a:rPr>
              <a:t>R’tđ</a:t>
            </a:r>
            <a:r>
              <a:rPr lang="en-US" sz="2400" dirty="0" smtClean="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của</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đoạn</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mạch</a:t>
            </a:r>
            <a:r>
              <a:rPr lang="en-US" sz="2400" dirty="0">
                <a:solidFill>
                  <a:srgbClr val="1A04C0"/>
                </a:solidFill>
                <a:latin typeface="Times New Roman" panose="02020603050405020304" pitchFamily="18" charset="0"/>
                <a:cs typeface="Times New Roman" panose="02020603050405020304" pitchFamily="18" charset="0"/>
              </a:rPr>
              <a:t> b </a:t>
            </a:r>
            <a:r>
              <a:rPr lang="en-US" sz="2400" dirty="0" err="1">
                <a:solidFill>
                  <a:srgbClr val="1A04C0"/>
                </a:solidFill>
                <a:latin typeface="Times New Roman" panose="02020603050405020304" pitchFamily="18" charset="0"/>
                <a:cs typeface="Times New Roman" panose="02020603050405020304" pitchFamily="18" charset="0"/>
              </a:rPr>
              <a:t>lớn</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gấp</a:t>
            </a:r>
            <a:r>
              <a:rPr lang="en-US" sz="2400" dirty="0">
                <a:solidFill>
                  <a:srgbClr val="1A04C0"/>
                </a:solidFill>
                <a:latin typeface="Times New Roman" panose="02020603050405020304" pitchFamily="18" charset="0"/>
                <a:cs typeface="Times New Roman" panose="02020603050405020304" pitchFamily="18" charset="0"/>
              </a:rPr>
              <a:t> 3 </a:t>
            </a:r>
            <a:r>
              <a:rPr lang="en-US" sz="2400" dirty="0" err="1">
                <a:solidFill>
                  <a:srgbClr val="1A04C0"/>
                </a:solidFill>
                <a:latin typeface="Times New Roman" panose="02020603050405020304" pitchFamily="18" charset="0"/>
                <a:cs typeface="Times New Roman" panose="02020603050405020304" pitchFamily="18" charset="0"/>
              </a:rPr>
              <a:t>lần</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các</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điện</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trở</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thành</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phần</a:t>
            </a:r>
            <a:r>
              <a:rPr lang="en-US" sz="2400" dirty="0">
                <a:solidFill>
                  <a:srgbClr val="1A04C0"/>
                </a:solidFill>
                <a:latin typeface="Times New Roman" panose="02020603050405020304" pitchFamily="18" charset="0"/>
                <a:cs typeface="Times New Roman" panose="02020603050405020304" pitchFamily="18" charset="0"/>
              </a:rPr>
              <a:t>.</a:t>
            </a:r>
          </a:p>
          <a:p>
            <a:pPr marL="514350" indent="-514350" algn="ctr">
              <a:defRPr/>
            </a:pPr>
            <a:endParaRPr lang="en-US" sz="2400" dirty="0">
              <a:latin typeface="Times New Roman" panose="02020603050405020304" pitchFamily="18" charset="0"/>
              <a:cs typeface="Times New Roman" panose="02020603050405020304" pitchFamily="18" charset="0"/>
            </a:endParaRPr>
          </a:p>
          <a:p>
            <a:pPr marL="514350" indent="-514350" algn="ctr">
              <a:defRPr/>
            </a:pPr>
            <a:endParaRPr lang="en-US" sz="2400" dirty="0">
              <a:latin typeface="Times New Roman" panose="02020603050405020304" pitchFamily="18" charset="0"/>
              <a:cs typeface="Times New Roman" panose="02020603050405020304" pitchFamily="18" charset="0"/>
            </a:endParaRPr>
          </a:p>
        </p:txBody>
      </p:sp>
      <p:sp>
        <p:nvSpPr>
          <p:cNvPr id="10" name="Rectangle 2"/>
          <p:cNvSpPr>
            <a:spLocks noGrp="1" noChangeArrowheads="1"/>
          </p:cNvSpPr>
          <p:nvPr>
            <p:ph type="title"/>
          </p:nvPr>
        </p:nvSpPr>
        <p:spPr>
          <a:xfrm>
            <a:off x="1524000" y="9525"/>
            <a:ext cx="9144000" cy="731838"/>
          </a:xfrm>
          <a:solidFill>
            <a:schemeClr val="accent6">
              <a:lumMod val="20000"/>
              <a:lumOff val="80000"/>
            </a:schemeClr>
          </a:solidFill>
        </p:spPr>
        <p:txBody>
          <a:bodyPr rtlCol="0">
            <a:normAutofit/>
          </a:bodyPr>
          <a:lstStyle/>
          <a:p>
            <a:pPr>
              <a:defRPr/>
            </a:pPr>
            <a:r>
              <a:rPr lang="en-US" sz="2800" b="1" u="sng">
                <a:latin typeface="Times New Roman" pitchFamily="18" charset="0"/>
                <a:cs typeface="Times New Roman" pitchFamily="18" charset="0"/>
              </a:rPr>
              <a:t>III/ VẬN DỤNG:</a:t>
            </a:r>
            <a:endParaRPr lang="en-US" sz="2800" b="1" u="sng"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6"/>
          <p:cNvSpPr/>
          <p:nvPr/>
        </p:nvSpPr>
        <p:spPr>
          <a:xfrm>
            <a:off x="1478550" y="3536950"/>
            <a:ext cx="2119020" cy="3785652"/>
          </a:xfrm>
          <a:prstGeom prst="rect">
            <a:avLst/>
          </a:prstGeom>
          <a:noFill/>
        </p:spPr>
        <p:txBody>
          <a:bodyPr wrap="square">
            <a:spAutoFit/>
          </a:bodyPr>
          <a:lstStyle/>
          <a:p>
            <a:pPr eaLnBrk="1" hangingPunct="1">
              <a:defRPr/>
            </a:pPr>
            <a:r>
              <a:rPr lang="en-US" sz="2400" b="1" u="sng" dirty="0" err="1" smtClean="0">
                <a:solidFill>
                  <a:srgbClr val="FF0000"/>
                </a:solidFill>
                <a:latin typeface="Times New Roman" panose="02020603050405020304" pitchFamily="18" charset="0"/>
                <a:cs typeface="Times New Roman" panose="02020603050405020304" pitchFamily="18" charset="0"/>
              </a:rPr>
              <a:t>Tóm</a:t>
            </a:r>
            <a:r>
              <a:rPr lang="en-US" sz="2400" b="1" u="sng" dirty="0" smtClean="0">
                <a:solidFill>
                  <a:srgbClr val="FF0000"/>
                </a:solidFill>
                <a:latin typeface="Times New Roman" panose="02020603050405020304" pitchFamily="18" charset="0"/>
                <a:cs typeface="Times New Roman" panose="02020603050405020304" pitchFamily="18" charset="0"/>
              </a:rPr>
              <a:t> </a:t>
            </a:r>
            <a:r>
              <a:rPr lang="en-US" sz="2400" b="1" u="sng" dirty="0" err="1" smtClean="0">
                <a:solidFill>
                  <a:srgbClr val="FF0000"/>
                </a:solidFill>
                <a:latin typeface="Times New Roman" panose="02020603050405020304" pitchFamily="18" charset="0"/>
                <a:cs typeface="Times New Roman" panose="02020603050405020304" pitchFamily="18" charset="0"/>
              </a:rPr>
              <a:t>tắt</a:t>
            </a:r>
            <a:r>
              <a:rPr lang="en-US" sz="2400" b="1" u="sng" dirty="0" smtClean="0">
                <a:solidFill>
                  <a:srgbClr val="FF0000"/>
                </a:solidFill>
                <a:latin typeface="Times New Roman" panose="02020603050405020304" pitchFamily="18" charset="0"/>
                <a:cs typeface="Times New Roman" panose="02020603050405020304" pitchFamily="18" charset="0"/>
              </a:rPr>
              <a:t>:</a:t>
            </a:r>
            <a:endParaRPr lang="en-US" sz="2400" b="1" u="sng" dirty="0">
              <a:solidFill>
                <a:srgbClr val="FF0000"/>
              </a:solidFill>
              <a:latin typeface="Times New Roman" panose="02020603050405020304" pitchFamily="18" charset="0"/>
              <a:cs typeface="Times New Roman" panose="02020603050405020304" pitchFamily="18" charset="0"/>
            </a:endParaRPr>
          </a:p>
          <a:p>
            <a:pPr algn="just">
              <a:defRPr/>
            </a:pPr>
            <a:r>
              <a:rPr lang="en-US" sz="2400" dirty="0" smtClean="0">
                <a:solidFill>
                  <a:srgbClr val="1A04C0"/>
                </a:solidFill>
                <a:latin typeface="Times New Roman" panose="02020603050405020304" pitchFamily="18" charset="0"/>
                <a:cs typeface="Times New Roman" panose="02020603050405020304" pitchFamily="18" charset="0"/>
              </a:rPr>
              <a:t>R</a:t>
            </a:r>
            <a:r>
              <a:rPr lang="en-US" sz="2400" baseline="-25000" dirty="0" smtClean="0">
                <a:solidFill>
                  <a:srgbClr val="1A04C0"/>
                </a:solidFill>
                <a:latin typeface="Times New Roman" panose="02020603050405020304" pitchFamily="18" charset="0"/>
                <a:cs typeface="Times New Roman" panose="02020603050405020304" pitchFamily="18" charset="0"/>
              </a:rPr>
              <a:t>1</a:t>
            </a:r>
            <a:r>
              <a:rPr lang="en-US" sz="2400" dirty="0" smtClean="0">
                <a:solidFill>
                  <a:srgbClr val="1A04C0"/>
                </a:solidFill>
                <a:latin typeface="Times New Roman" panose="02020603050405020304" pitchFamily="18" charset="0"/>
                <a:cs typeface="Times New Roman" panose="02020603050405020304" pitchFamily="18" charset="0"/>
              </a:rPr>
              <a:t> = </a:t>
            </a:r>
            <a:r>
              <a:rPr lang="en-US" sz="2400" dirty="0">
                <a:solidFill>
                  <a:srgbClr val="1A04C0"/>
                </a:solidFill>
                <a:latin typeface="Times New Roman" panose="02020603050405020304" pitchFamily="18" charset="0"/>
                <a:cs typeface="Times New Roman" panose="02020603050405020304" pitchFamily="18" charset="0"/>
              </a:rPr>
              <a:t>R</a:t>
            </a:r>
            <a:r>
              <a:rPr lang="en-US" sz="2400" baseline="-25000" dirty="0">
                <a:solidFill>
                  <a:srgbClr val="1A04C0"/>
                </a:solidFill>
                <a:latin typeface="Times New Roman" panose="02020603050405020304" pitchFamily="18" charset="0"/>
                <a:cs typeface="Times New Roman" panose="02020603050405020304" pitchFamily="18" charset="0"/>
              </a:rPr>
              <a:t>2</a:t>
            </a:r>
            <a:r>
              <a:rPr lang="en-US" sz="2400" dirty="0">
                <a:solidFill>
                  <a:srgbClr val="1A04C0"/>
                </a:solidFill>
                <a:latin typeface="Times New Roman" panose="02020603050405020304" pitchFamily="18" charset="0"/>
                <a:cs typeface="Times New Roman" panose="02020603050405020304" pitchFamily="18" charset="0"/>
              </a:rPr>
              <a:t> = </a:t>
            </a:r>
            <a:r>
              <a:rPr lang="en-US" sz="2400" dirty="0" smtClean="0">
                <a:solidFill>
                  <a:srgbClr val="1A04C0"/>
                </a:solidFill>
                <a:latin typeface="Times New Roman" panose="02020603050405020304" pitchFamily="18" charset="0"/>
                <a:cs typeface="Times New Roman" panose="02020603050405020304" pitchFamily="18" charset="0"/>
              </a:rPr>
              <a:t>20</a:t>
            </a:r>
            <a:r>
              <a:rPr lang="el-GR" sz="2400" dirty="0" smtClean="0">
                <a:solidFill>
                  <a:srgbClr val="1A04C0"/>
                </a:solidFill>
                <a:latin typeface="Times New Roman" panose="02020603050405020304" pitchFamily="18" charset="0"/>
                <a:cs typeface="Times New Roman" panose="02020603050405020304" pitchFamily="18" charset="0"/>
              </a:rPr>
              <a:t>Ω</a:t>
            </a:r>
            <a:r>
              <a:rPr lang="en-US" sz="2400" dirty="0" smtClean="0">
                <a:solidFill>
                  <a:srgbClr val="1A04C0"/>
                </a:solidFill>
                <a:latin typeface="Times New Roman" panose="02020603050405020304" pitchFamily="18" charset="0"/>
                <a:cs typeface="Times New Roman" panose="02020603050405020304" pitchFamily="18" charset="0"/>
              </a:rPr>
              <a:t> </a:t>
            </a:r>
          </a:p>
          <a:p>
            <a:pPr algn="just">
              <a:defRPr/>
            </a:pPr>
            <a:r>
              <a:rPr lang="en-US" sz="2400" dirty="0" smtClean="0">
                <a:solidFill>
                  <a:srgbClr val="1A04C0"/>
                </a:solidFill>
                <a:latin typeface="Times New Roman" panose="02020603050405020304" pitchFamily="18" charset="0"/>
                <a:cs typeface="Times New Roman" panose="02020603050405020304" pitchFamily="18" charset="0"/>
              </a:rPr>
              <a:t>a/ </a:t>
            </a:r>
            <a:r>
              <a:rPr lang="en-US" sz="2400" dirty="0" err="1">
                <a:solidFill>
                  <a:srgbClr val="1A04C0"/>
                </a:solidFill>
                <a:latin typeface="Times New Roman" panose="02020603050405020304" pitchFamily="18" charset="0"/>
                <a:cs typeface="Times New Roman" panose="02020603050405020304" pitchFamily="18" charset="0"/>
              </a:rPr>
              <a:t>R</a:t>
            </a:r>
            <a:r>
              <a:rPr lang="en-US" sz="2400" baseline="-25000" dirty="0" err="1">
                <a:solidFill>
                  <a:srgbClr val="1A04C0"/>
                </a:solidFill>
                <a:latin typeface="Times New Roman" panose="02020603050405020304" pitchFamily="18" charset="0"/>
                <a:cs typeface="Times New Roman" panose="02020603050405020304" pitchFamily="18" charset="0"/>
              </a:rPr>
              <a:t>tđ</a:t>
            </a:r>
            <a:r>
              <a:rPr lang="en-US" sz="2400" baseline="-25000" dirty="0">
                <a:solidFill>
                  <a:srgbClr val="1A04C0"/>
                </a:solidFill>
                <a:latin typeface="Times New Roman" panose="02020603050405020304" pitchFamily="18" charset="0"/>
                <a:cs typeface="Times New Roman" panose="02020603050405020304" pitchFamily="18" charset="0"/>
              </a:rPr>
              <a:t> </a:t>
            </a:r>
            <a:r>
              <a:rPr lang="en-US" sz="2400" dirty="0" smtClean="0">
                <a:solidFill>
                  <a:srgbClr val="1A04C0"/>
                </a:solidFill>
                <a:latin typeface="Times New Roman" panose="02020603050405020304" pitchFamily="18" charset="0"/>
                <a:cs typeface="Times New Roman" panose="02020603050405020304" pitchFamily="18" charset="0"/>
              </a:rPr>
              <a:t>=? </a:t>
            </a:r>
            <a:endParaRPr lang="en-US" sz="2400" dirty="0">
              <a:solidFill>
                <a:srgbClr val="1A04C0"/>
              </a:solidFill>
              <a:latin typeface="Times New Roman" panose="02020603050405020304" pitchFamily="18" charset="0"/>
              <a:cs typeface="Times New Roman" panose="02020603050405020304" pitchFamily="18" charset="0"/>
            </a:endParaRPr>
          </a:p>
          <a:p>
            <a:pPr marL="514350" indent="-514350" algn="just">
              <a:defRPr/>
            </a:pPr>
            <a:r>
              <a:rPr lang="en-US" sz="2400" dirty="0">
                <a:solidFill>
                  <a:srgbClr val="1A04C0"/>
                </a:solidFill>
                <a:latin typeface="Times New Roman" panose="02020603050405020304" pitchFamily="18" charset="0"/>
                <a:cs typeface="Times New Roman" panose="02020603050405020304" pitchFamily="18" charset="0"/>
              </a:rPr>
              <a:t>b/ </a:t>
            </a:r>
            <a:r>
              <a:rPr lang="en-US" sz="2400" dirty="0" smtClean="0">
                <a:solidFill>
                  <a:srgbClr val="1A04C0"/>
                </a:solidFill>
                <a:latin typeface="Times New Roman" panose="02020603050405020304" pitchFamily="18" charset="0"/>
                <a:cs typeface="Times New Roman" panose="02020603050405020304" pitchFamily="18" charset="0"/>
              </a:rPr>
              <a:t>R</a:t>
            </a:r>
            <a:r>
              <a:rPr lang="en-US" sz="2400" baseline="-25000" dirty="0" smtClean="0">
                <a:solidFill>
                  <a:srgbClr val="1A04C0"/>
                </a:solidFill>
                <a:latin typeface="Times New Roman" panose="02020603050405020304" pitchFamily="18" charset="0"/>
                <a:cs typeface="Times New Roman" panose="02020603050405020304" pitchFamily="18" charset="0"/>
              </a:rPr>
              <a:t>3</a:t>
            </a:r>
            <a:r>
              <a:rPr lang="en-US" sz="2400" dirty="0" smtClean="0">
                <a:solidFill>
                  <a:srgbClr val="1A04C0"/>
                </a:solidFill>
                <a:latin typeface="Times New Roman" panose="02020603050405020304" pitchFamily="18" charset="0"/>
                <a:cs typeface="Times New Roman" panose="02020603050405020304" pitchFamily="18" charset="0"/>
              </a:rPr>
              <a:t> </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smtClean="0">
                <a:solidFill>
                  <a:srgbClr val="1A04C0"/>
                </a:solidFill>
                <a:latin typeface="Times New Roman" panose="02020603050405020304" pitchFamily="18" charset="0"/>
                <a:cs typeface="Times New Roman" panose="02020603050405020304" pitchFamily="18" charset="0"/>
              </a:rPr>
              <a:t>20 </a:t>
            </a:r>
            <a:r>
              <a:rPr lang="el-GR" sz="2400" dirty="0" smtClean="0">
                <a:solidFill>
                  <a:srgbClr val="1A04C0"/>
                </a:solidFill>
                <a:latin typeface="Times New Roman" panose="02020603050405020304" pitchFamily="18" charset="0"/>
                <a:cs typeface="Times New Roman" panose="02020603050405020304" pitchFamily="18" charset="0"/>
              </a:rPr>
              <a:t>Ω</a:t>
            </a:r>
            <a:endParaRPr lang="en-US" sz="2400" dirty="0">
              <a:solidFill>
                <a:srgbClr val="1A04C0"/>
              </a:solidFill>
              <a:latin typeface="Times New Roman" panose="02020603050405020304" pitchFamily="18" charset="0"/>
              <a:cs typeface="Times New Roman" panose="02020603050405020304" pitchFamily="18" charset="0"/>
            </a:endParaRPr>
          </a:p>
          <a:p>
            <a:pPr marL="514350" indent="-514350" algn="just">
              <a:defRPr/>
            </a:pPr>
            <a:r>
              <a:rPr lang="en-US" sz="2400" dirty="0" smtClean="0">
                <a:solidFill>
                  <a:srgbClr val="1A04C0"/>
                </a:solidFill>
                <a:latin typeface="Times New Roman" panose="02020603050405020304" pitchFamily="18" charset="0"/>
                <a:cs typeface="Times New Roman" panose="02020603050405020304" pitchFamily="18" charset="0"/>
              </a:rPr>
              <a:t>    </a:t>
            </a:r>
            <a:r>
              <a:rPr lang="en-US" sz="2400" dirty="0" err="1" smtClean="0">
                <a:solidFill>
                  <a:srgbClr val="1A04C0"/>
                </a:solidFill>
                <a:latin typeface="Times New Roman" panose="02020603050405020304" pitchFamily="18" charset="0"/>
                <a:cs typeface="Times New Roman" panose="02020603050405020304" pitchFamily="18" charset="0"/>
              </a:rPr>
              <a:t>R’tđ</a:t>
            </a:r>
            <a:r>
              <a:rPr lang="en-US" sz="2400" dirty="0" smtClean="0">
                <a:solidFill>
                  <a:srgbClr val="1A04C0"/>
                </a:solidFill>
                <a:latin typeface="Times New Roman" panose="02020603050405020304" pitchFamily="18" charset="0"/>
                <a:cs typeface="Times New Roman" panose="02020603050405020304" pitchFamily="18" charset="0"/>
              </a:rPr>
              <a:t> =?</a:t>
            </a:r>
          </a:p>
          <a:p>
            <a:pPr marL="514350" indent="-514350" algn="just">
              <a:defRPr/>
            </a:pPr>
            <a:r>
              <a:rPr lang="en-US" sz="2400" dirty="0" smtClean="0">
                <a:solidFill>
                  <a:srgbClr val="1A04C0"/>
                </a:solidFill>
                <a:latin typeface="Times New Roman" panose="02020603050405020304" pitchFamily="18" charset="0"/>
                <a:cs typeface="Times New Roman" panose="02020603050405020304" pitchFamily="18" charset="0"/>
              </a:rPr>
              <a:t>So </a:t>
            </a:r>
            <a:r>
              <a:rPr lang="en-US" sz="2400" dirty="0" err="1" smtClean="0">
                <a:solidFill>
                  <a:srgbClr val="1A04C0"/>
                </a:solidFill>
                <a:latin typeface="Times New Roman" panose="02020603050405020304" pitchFamily="18" charset="0"/>
                <a:cs typeface="Times New Roman" panose="02020603050405020304" pitchFamily="18" charset="0"/>
              </a:rPr>
              <a:t>sánh</a:t>
            </a:r>
            <a:r>
              <a:rPr lang="en-US" sz="2400" dirty="0" smtClean="0">
                <a:solidFill>
                  <a:srgbClr val="1A04C0"/>
                </a:solidFill>
                <a:latin typeface="Times New Roman" panose="02020603050405020304" pitchFamily="18" charset="0"/>
                <a:cs typeface="Times New Roman" panose="02020603050405020304" pitchFamily="18" charset="0"/>
              </a:rPr>
              <a:t> </a:t>
            </a:r>
            <a:r>
              <a:rPr lang="en-US" sz="2400" dirty="0" err="1">
                <a:solidFill>
                  <a:srgbClr val="1A04C0"/>
                </a:solidFill>
                <a:latin typeface="Times New Roman" panose="02020603050405020304" pitchFamily="18" charset="0"/>
                <a:cs typeface="Times New Roman" panose="02020603050405020304" pitchFamily="18" charset="0"/>
              </a:rPr>
              <a:t>R’tđ</a:t>
            </a:r>
            <a:r>
              <a:rPr lang="en-US" sz="2400" dirty="0">
                <a:solidFill>
                  <a:srgbClr val="1A04C0"/>
                </a:solidFill>
                <a:latin typeface="Times New Roman" panose="02020603050405020304" pitchFamily="18" charset="0"/>
                <a:cs typeface="Times New Roman" panose="02020603050405020304" pitchFamily="18" charset="0"/>
              </a:rPr>
              <a:t>  </a:t>
            </a:r>
            <a:r>
              <a:rPr lang="en-US" sz="2400" dirty="0" err="1" smtClean="0">
                <a:solidFill>
                  <a:srgbClr val="1A04C0"/>
                </a:solidFill>
                <a:latin typeface="Times New Roman" panose="02020603050405020304" pitchFamily="18" charset="0"/>
                <a:cs typeface="Times New Roman" panose="02020603050405020304" pitchFamily="18" charset="0"/>
              </a:rPr>
              <a:t>với</a:t>
            </a:r>
            <a:r>
              <a:rPr lang="en-US" sz="2400" dirty="0" smtClean="0">
                <a:solidFill>
                  <a:srgbClr val="1A04C0"/>
                </a:solidFill>
                <a:latin typeface="Times New Roman" panose="02020603050405020304" pitchFamily="18" charset="0"/>
                <a:cs typeface="Times New Roman" panose="02020603050405020304" pitchFamily="18" charset="0"/>
              </a:rPr>
              <a:t> R</a:t>
            </a:r>
            <a:r>
              <a:rPr lang="en-US" sz="2400" baseline="-25000" dirty="0" smtClean="0">
                <a:solidFill>
                  <a:srgbClr val="1A04C0"/>
                </a:solidFill>
                <a:latin typeface="Times New Roman" panose="02020603050405020304" pitchFamily="18" charset="0"/>
                <a:cs typeface="Times New Roman" panose="02020603050405020304" pitchFamily="18" charset="0"/>
              </a:rPr>
              <a:t>1</a:t>
            </a:r>
            <a:r>
              <a:rPr lang="en-US" sz="2400" dirty="0" smtClean="0">
                <a:solidFill>
                  <a:srgbClr val="1A04C0"/>
                </a:solidFill>
                <a:latin typeface="Times New Roman" panose="02020603050405020304" pitchFamily="18" charset="0"/>
                <a:cs typeface="Times New Roman" panose="02020603050405020304" pitchFamily="18" charset="0"/>
              </a:rPr>
              <a:t>; R</a:t>
            </a:r>
            <a:r>
              <a:rPr lang="en-US" sz="2400" baseline="-25000" dirty="0" smtClean="0">
                <a:solidFill>
                  <a:srgbClr val="1A04C0"/>
                </a:solidFill>
                <a:latin typeface="Times New Roman" panose="02020603050405020304" pitchFamily="18" charset="0"/>
                <a:cs typeface="Times New Roman" panose="02020603050405020304" pitchFamily="18" charset="0"/>
              </a:rPr>
              <a:t>2</a:t>
            </a:r>
            <a:r>
              <a:rPr lang="en-US" sz="2400" dirty="0" smtClean="0">
                <a:solidFill>
                  <a:srgbClr val="1A04C0"/>
                </a:solidFill>
                <a:latin typeface="Times New Roman" panose="02020603050405020304" pitchFamily="18" charset="0"/>
                <a:cs typeface="Times New Roman" panose="02020603050405020304" pitchFamily="18" charset="0"/>
              </a:rPr>
              <a:t>; R</a:t>
            </a:r>
            <a:r>
              <a:rPr lang="en-US" sz="2400" baseline="-25000" dirty="0" smtClean="0">
                <a:solidFill>
                  <a:srgbClr val="1A04C0"/>
                </a:solidFill>
                <a:latin typeface="Times New Roman" panose="02020603050405020304" pitchFamily="18" charset="0"/>
                <a:cs typeface="Times New Roman" panose="02020603050405020304" pitchFamily="18" charset="0"/>
              </a:rPr>
              <a:t>3</a:t>
            </a:r>
            <a:r>
              <a:rPr lang="en-US" sz="2400" dirty="0" smtClean="0">
                <a:solidFill>
                  <a:srgbClr val="1A04C0"/>
                </a:solidFill>
                <a:latin typeface="Times New Roman" panose="02020603050405020304" pitchFamily="18" charset="0"/>
                <a:cs typeface="Times New Roman" panose="02020603050405020304" pitchFamily="18" charset="0"/>
              </a:rPr>
              <a:t> </a:t>
            </a:r>
            <a:endParaRPr lang="en-US" sz="2400" dirty="0">
              <a:solidFill>
                <a:srgbClr val="1A04C0"/>
              </a:solidFill>
              <a:latin typeface="Times New Roman" panose="02020603050405020304" pitchFamily="18" charset="0"/>
              <a:cs typeface="Times New Roman" panose="02020603050405020304" pitchFamily="18" charset="0"/>
            </a:endParaRPr>
          </a:p>
          <a:p>
            <a:pPr marL="514350" indent="-514350" algn="ctr">
              <a:defRPr/>
            </a:pPr>
            <a:endParaRPr lang="en-US" sz="2400" dirty="0">
              <a:latin typeface="Times New Roman" panose="02020603050405020304" pitchFamily="18" charset="0"/>
              <a:cs typeface="Times New Roman" panose="02020603050405020304" pitchFamily="18" charset="0"/>
            </a:endParaRPr>
          </a:p>
          <a:p>
            <a:pPr marL="514350" indent="-514350" algn="ctr">
              <a:defRPr/>
            </a:pPr>
            <a:endParaRPr lang="en-US" sz="2400" dirty="0">
              <a:latin typeface="Times New Roman" panose="02020603050405020304" pitchFamily="18" charset="0"/>
              <a:cs typeface="Times New Roman" panose="02020603050405020304" pitchFamily="18" charset="0"/>
            </a:endParaRPr>
          </a:p>
        </p:txBody>
      </p:sp>
      <p:cxnSp>
        <p:nvCxnSpPr>
          <p:cNvPr id="3" name="Đường nối Thẳng 2"/>
          <p:cNvCxnSpPr/>
          <p:nvPr/>
        </p:nvCxnSpPr>
        <p:spPr>
          <a:xfrm>
            <a:off x="3645074" y="3419605"/>
            <a:ext cx="0" cy="3438395"/>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0044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arn(inVertical)">
                                      <p:cBhvr>
                                        <p:cTn id="27" dur="500"/>
                                        <p:tgtEl>
                                          <p:spTgt spid="6">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barn(inVertical)">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barn(inVertical)">
                                      <p:cBhvr>
                                        <p:cTn id="37" dur="500"/>
                                        <p:tgtEl>
                                          <p:spTgt spid="7">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barn(inVertical)">
                                      <p:cBhvr>
                                        <p:cTn id="42" dur="500"/>
                                        <p:tgtEl>
                                          <p:spTgt spid="7">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barn(inVertical)">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barn(inVertical)">
                                      <p:cBhvr>
                                        <p:cTn id="52" dur="500"/>
                                        <p:tgtEl>
                                          <p:spTgt spid="7">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animEffect transition="in" filter="barn(inVertical)">
                                      <p:cBhvr>
                                        <p:cTn id="57" dur="500"/>
                                        <p:tgtEl>
                                          <p:spTgt spid="7">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7">
                                            <p:txEl>
                                              <p:pRg st="7" end="7"/>
                                            </p:txEl>
                                          </p:spTgt>
                                        </p:tgtEl>
                                        <p:attrNameLst>
                                          <p:attrName>style.visibility</p:attrName>
                                        </p:attrNameLst>
                                      </p:cBhvr>
                                      <p:to>
                                        <p:strVal val="visible"/>
                                      </p:to>
                                    </p:set>
                                    <p:animEffect transition="in" filter="barn(inVertical)">
                                      <p:cBhvr>
                                        <p:cTn id="6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3"/>
          <p:cNvGrpSpPr>
            <a:grpSpLocks/>
          </p:cNvGrpSpPr>
          <p:nvPr/>
        </p:nvGrpSpPr>
        <p:grpSpPr bwMode="auto">
          <a:xfrm>
            <a:off x="1780382" y="257884"/>
            <a:ext cx="8432800" cy="6339190"/>
            <a:chOff x="192" y="168"/>
            <a:chExt cx="5312" cy="3816"/>
          </a:xfrm>
        </p:grpSpPr>
        <p:sp>
          <p:nvSpPr>
            <p:cNvPr id="17420" name="Line 16"/>
            <p:cNvSpPr>
              <a:spLocks noChangeShapeType="1"/>
            </p:cNvSpPr>
            <p:nvPr/>
          </p:nvSpPr>
          <p:spPr bwMode="auto">
            <a:xfrm>
              <a:off x="391" y="168"/>
              <a:ext cx="4805" cy="0"/>
            </a:xfrm>
            <a:prstGeom prst="line">
              <a:avLst/>
            </a:prstGeom>
            <a:noFill/>
            <a:ln w="57150" cmpd="thinThick">
              <a:solidFill>
                <a:srgbClr val="FF0000"/>
              </a:solidFill>
              <a:round/>
              <a:headEnd/>
              <a:tailEn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vi-VN"/>
            </a:p>
          </p:txBody>
        </p:sp>
        <p:sp>
          <p:nvSpPr>
            <p:cNvPr id="17421" name="Line 17"/>
            <p:cNvSpPr>
              <a:spLocks noChangeShapeType="1"/>
            </p:cNvSpPr>
            <p:nvPr/>
          </p:nvSpPr>
          <p:spPr bwMode="auto">
            <a:xfrm>
              <a:off x="480" y="3984"/>
              <a:ext cx="4848" cy="0"/>
            </a:xfrm>
            <a:prstGeom prst="line">
              <a:avLst/>
            </a:prstGeom>
            <a:noFill/>
            <a:ln w="57150" cmpd="thinThick">
              <a:solidFill>
                <a:srgbClr val="FF0000"/>
              </a:solidFill>
              <a:round/>
              <a:headEnd/>
              <a:tailEn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vi-VN"/>
            </a:p>
          </p:txBody>
        </p:sp>
        <p:sp>
          <p:nvSpPr>
            <p:cNvPr id="17422" name="Line 18"/>
            <p:cNvSpPr>
              <a:spLocks noChangeShapeType="1"/>
            </p:cNvSpPr>
            <p:nvPr/>
          </p:nvSpPr>
          <p:spPr bwMode="auto">
            <a:xfrm>
              <a:off x="192" y="416"/>
              <a:ext cx="0" cy="3216"/>
            </a:xfrm>
            <a:prstGeom prst="line">
              <a:avLst/>
            </a:prstGeom>
            <a:noFill/>
            <a:ln w="57150" cmpd="thinThick">
              <a:solidFill>
                <a:srgbClr val="FF0000"/>
              </a:solidFill>
              <a:round/>
              <a:headEnd/>
              <a:tailEn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vi-VN"/>
            </a:p>
          </p:txBody>
        </p:sp>
        <p:sp>
          <p:nvSpPr>
            <p:cNvPr id="17423" name="Line 19"/>
            <p:cNvSpPr>
              <a:spLocks noChangeShapeType="1"/>
            </p:cNvSpPr>
            <p:nvPr/>
          </p:nvSpPr>
          <p:spPr bwMode="auto">
            <a:xfrm>
              <a:off x="5504" y="691"/>
              <a:ext cx="0" cy="2924"/>
            </a:xfrm>
            <a:prstGeom prst="line">
              <a:avLst/>
            </a:prstGeom>
            <a:noFill/>
            <a:ln w="57150" cmpd="thinThick">
              <a:solidFill>
                <a:srgbClr val="FF0000"/>
              </a:solidFill>
              <a:round/>
              <a:headEnd/>
              <a:tailEn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vi-VN"/>
            </a:p>
          </p:txBody>
        </p:sp>
      </p:grpSp>
      <p:sp>
        <p:nvSpPr>
          <p:cNvPr id="17411" name="WordArt 20"/>
          <p:cNvSpPr>
            <a:spLocks noChangeArrowheads="1" noChangeShapeType="1" noTextEdit="1"/>
          </p:cNvSpPr>
          <p:nvPr/>
        </p:nvSpPr>
        <p:spPr bwMode="auto">
          <a:xfrm>
            <a:off x="4673601" y="381001"/>
            <a:ext cx="2257425" cy="619125"/>
          </a:xfrm>
          <a:prstGeom prst="rect">
            <a:avLst/>
          </a:prstGeom>
        </p:spPr>
        <p:txBody>
          <a:bodyPr wrap="none" fromWordArt="1">
            <a:prstTxWarp prst="textPlain">
              <a:avLst>
                <a:gd name="adj" fmla="val 50000"/>
              </a:avLst>
            </a:prstTxWarp>
          </a:bodyPr>
          <a:lstStyle/>
          <a:p>
            <a:pPr algn="ctr"/>
            <a:r>
              <a:rPr lang="vi-VN" sz="3600" kern="10">
                <a:ln w="12700">
                  <a:solidFill>
                    <a:srgbClr val="3333CC"/>
                  </a:solidFill>
                  <a:round/>
                  <a:headEnd/>
                  <a:tailEnd/>
                </a:ln>
                <a:solidFill>
                  <a:srgbClr val="B2B2B2">
                    <a:alpha val="50195"/>
                  </a:srgbClr>
                </a:solidFill>
                <a:effectLst>
                  <a:outerShdw dist="45791" dir="2021404" algn="ctr" rotWithShape="0">
                    <a:srgbClr val="9999FF"/>
                  </a:outerShdw>
                </a:effectLst>
                <a:cs typeface="Arial" panose="020B0604020202020204" pitchFamily="34" charset="0"/>
              </a:rPr>
              <a:t>MỞ RỘNG</a:t>
            </a:r>
          </a:p>
        </p:txBody>
      </p:sp>
      <p:sp>
        <p:nvSpPr>
          <p:cNvPr id="16405" name="Text Box 21"/>
          <p:cNvSpPr txBox="1">
            <a:spLocks noChangeArrowheads="1"/>
          </p:cNvSpPr>
          <p:nvPr/>
        </p:nvSpPr>
        <p:spPr bwMode="auto">
          <a:xfrm>
            <a:off x="2233526" y="1021362"/>
            <a:ext cx="63722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Đoạn mạch gồm n điện trở mắc nối tiếp:</a:t>
            </a:r>
          </a:p>
        </p:txBody>
      </p:sp>
      <p:sp>
        <p:nvSpPr>
          <p:cNvPr id="16407" name="Rectangle 23"/>
          <p:cNvSpPr>
            <a:spLocks noChangeArrowheads="1"/>
          </p:cNvSpPr>
          <p:nvPr/>
        </p:nvSpPr>
        <p:spPr bwMode="auto">
          <a:xfrm>
            <a:off x="3878263" y="1703388"/>
            <a:ext cx="330835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6600"/>
                </a:solidFill>
                <a:latin typeface="Times New Roman" panose="02020603050405020304" pitchFamily="18" charset="0"/>
                <a:cs typeface="Times New Roman" panose="02020603050405020304" pitchFamily="18" charset="0"/>
              </a:rPr>
              <a:t>I = I</a:t>
            </a:r>
            <a:r>
              <a:rPr lang="en-US" altLang="en-US" sz="2400" b="1" baseline="-25000">
                <a:solidFill>
                  <a:srgbClr val="006600"/>
                </a:solidFill>
                <a:latin typeface="Times New Roman" panose="02020603050405020304" pitchFamily="18" charset="0"/>
                <a:cs typeface="Times New Roman" panose="02020603050405020304" pitchFamily="18" charset="0"/>
              </a:rPr>
              <a:t>1 </a:t>
            </a:r>
            <a:r>
              <a:rPr lang="en-US" altLang="en-US" sz="2400" b="1">
                <a:solidFill>
                  <a:srgbClr val="006600"/>
                </a:solidFill>
                <a:latin typeface="Times New Roman" panose="02020603050405020304" pitchFamily="18" charset="0"/>
                <a:cs typeface="Times New Roman" panose="02020603050405020304" pitchFamily="18" charset="0"/>
              </a:rPr>
              <a:t>= I</a:t>
            </a:r>
            <a:r>
              <a:rPr lang="en-US" altLang="en-US" sz="2400" b="1" baseline="-25000">
                <a:solidFill>
                  <a:srgbClr val="006600"/>
                </a:solidFill>
                <a:latin typeface="Times New Roman" panose="02020603050405020304" pitchFamily="18" charset="0"/>
                <a:cs typeface="Times New Roman" panose="02020603050405020304" pitchFamily="18" charset="0"/>
              </a:rPr>
              <a:t>2 </a:t>
            </a:r>
            <a:r>
              <a:rPr lang="en-US" altLang="en-US" sz="2400" b="1">
                <a:solidFill>
                  <a:srgbClr val="006600"/>
                </a:solidFill>
                <a:latin typeface="Times New Roman" panose="02020603050405020304" pitchFamily="18" charset="0"/>
                <a:cs typeface="Times New Roman" panose="02020603050405020304" pitchFamily="18" charset="0"/>
              </a:rPr>
              <a:t>= ---- = I</a:t>
            </a:r>
            <a:r>
              <a:rPr lang="en-US" altLang="en-US" sz="2400" b="1" baseline="-25000">
                <a:solidFill>
                  <a:srgbClr val="006600"/>
                </a:solidFill>
                <a:latin typeface="Times New Roman" panose="02020603050405020304" pitchFamily="18" charset="0"/>
                <a:cs typeface="Times New Roman" panose="02020603050405020304" pitchFamily="18" charset="0"/>
              </a:rPr>
              <a:t>n</a:t>
            </a:r>
            <a:endParaRPr lang="en-US" altLang="en-US" sz="2400" b="1">
              <a:solidFill>
                <a:srgbClr val="006600"/>
              </a:solidFill>
              <a:latin typeface="Times New Roman" panose="02020603050405020304" pitchFamily="18" charset="0"/>
              <a:cs typeface="Times New Roman" panose="02020603050405020304" pitchFamily="18" charset="0"/>
            </a:endParaRPr>
          </a:p>
        </p:txBody>
      </p:sp>
      <p:sp>
        <p:nvSpPr>
          <p:cNvPr id="16411" name="Rectangle 27"/>
          <p:cNvSpPr>
            <a:spLocks noChangeArrowheads="1"/>
          </p:cNvSpPr>
          <p:nvPr/>
        </p:nvSpPr>
        <p:spPr bwMode="auto">
          <a:xfrm>
            <a:off x="3854451" y="2678113"/>
            <a:ext cx="3317875"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6600"/>
                </a:solidFill>
                <a:latin typeface="Times New Roman" panose="02020603050405020304" pitchFamily="18" charset="0"/>
                <a:cs typeface="Times New Roman" panose="02020603050405020304" pitchFamily="18" charset="0"/>
              </a:rPr>
              <a:t>U = U</a:t>
            </a:r>
            <a:r>
              <a:rPr lang="en-US" altLang="en-US" sz="2400" b="1" baseline="-25000">
                <a:solidFill>
                  <a:srgbClr val="006600"/>
                </a:solidFill>
                <a:latin typeface="Times New Roman" panose="02020603050405020304" pitchFamily="18" charset="0"/>
                <a:cs typeface="Times New Roman" panose="02020603050405020304" pitchFamily="18" charset="0"/>
              </a:rPr>
              <a:t>1 </a:t>
            </a:r>
            <a:r>
              <a:rPr lang="en-US" altLang="en-US" sz="2400" b="1">
                <a:solidFill>
                  <a:srgbClr val="006600"/>
                </a:solidFill>
                <a:latin typeface="Times New Roman" panose="02020603050405020304" pitchFamily="18" charset="0"/>
                <a:cs typeface="Times New Roman" panose="02020603050405020304" pitchFamily="18" charset="0"/>
              </a:rPr>
              <a:t>+ U</a:t>
            </a:r>
            <a:r>
              <a:rPr lang="en-US" altLang="en-US" sz="2400" b="1" baseline="-25000">
                <a:solidFill>
                  <a:srgbClr val="006600"/>
                </a:solidFill>
                <a:latin typeface="Times New Roman" panose="02020603050405020304" pitchFamily="18" charset="0"/>
                <a:cs typeface="Times New Roman" panose="02020603050405020304" pitchFamily="18" charset="0"/>
              </a:rPr>
              <a:t>2</a:t>
            </a:r>
            <a:r>
              <a:rPr lang="en-US" altLang="en-US" sz="2400" b="1">
                <a:solidFill>
                  <a:srgbClr val="006600"/>
                </a:solidFill>
                <a:latin typeface="Times New Roman" panose="02020603050405020304" pitchFamily="18" charset="0"/>
                <a:cs typeface="Times New Roman" panose="02020603050405020304" pitchFamily="18" charset="0"/>
              </a:rPr>
              <a:t> + --- + U</a:t>
            </a:r>
            <a:r>
              <a:rPr lang="en-US" altLang="en-US" sz="2400" b="1" baseline="-25000">
                <a:solidFill>
                  <a:srgbClr val="006600"/>
                </a:solidFill>
                <a:latin typeface="Times New Roman" panose="02020603050405020304" pitchFamily="18" charset="0"/>
                <a:cs typeface="Times New Roman" panose="02020603050405020304" pitchFamily="18" charset="0"/>
              </a:rPr>
              <a:t>n</a:t>
            </a:r>
            <a:endParaRPr lang="en-US" altLang="en-US" sz="2400" b="1">
              <a:solidFill>
                <a:srgbClr val="006600"/>
              </a:solidFill>
              <a:latin typeface="Times New Roman" panose="02020603050405020304" pitchFamily="18" charset="0"/>
              <a:cs typeface="Times New Roman" panose="02020603050405020304" pitchFamily="18" charset="0"/>
            </a:endParaRPr>
          </a:p>
        </p:txBody>
      </p:sp>
      <p:sp>
        <p:nvSpPr>
          <p:cNvPr id="16413" name="Rectangle 29"/>
          <p:cNvSpPr>
            <a:spLocks noChangeArrowheads="1"/>
          </p:cNvSpPr>
          <p:nvPr/>
        </p:nvSpPr>
        <p:spPr bwMode="auto">
          <a:xfrm>
            <a:off x="3854450" y="3690938"/>
            <a:ext cx="3308350"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6600"/>
                </a:solidFill>
                <a:latin typeface="Times New Roman" panose="02020603050405020304" pitchFamily="18" charset="0"/>
                <a:cs typeface="Times New Roman" panose="02020603050405020304" pitchFamily="18" charset="0"/>
              </a:rPr>
              <a:t>R</a:t>
            </a:r>
            <a:r>
              <a:rPr lang="en-US" altLang="en-US" sz="2400" b="1" baseline="-25000">
                <a:solidFill>
                  <a:srgbClr val="006600"/>
                </a:solidFill>
                <a:latin typeface="Times New Roman" panose="02020603050405020304" pitchFamily="18" charset="0"/>
                <a:cs typeface="Times New Roman" panose="02020603050405020304" pitchFamily="18" charset="0"/>
              </a:rPr>
              <a:t>tđ</a:t>
            </a:r>
            <a:r>
              <a:rPr lang="en-US" altLang="en-US" sz="2400" b="1">
                <a:solidFill>
                  <a:srgbClr val="006600"/>
                </a:solidFill>
                <a:latin typeface="Times New Roman" panose="02020603050405020304" pitchFamily="18" charset="0"/>
                <a:cs typeface="Times New Roman" panose="02020603050405020304" pitchFamily="18" charset="0"/>
              </a:rPr>
              <a:t> = R</a:t>
            </a:r>
            <a:r>
              <a:rPr lang="en-US" altLang="en-US" sz="2400" b="1" baseline="-25000">
                <a:solidFill>
                  <a:srgbClr val="006600"/>
                </a:solidFill>
                <a:latin typeface="Times New Roman" panose="02020603050405020304" pitchFamily="18" charset="0"/>
                <a:cs typeface="Times New Roman" panose="02020603050405020304" pitchFamily="18" charset="0"/>
              </a:rPr>
              <a:t>1 </a:t>
            </a:r>
            <a:r>
              <a:rPr lang="en-US" altLang="en-US" sz="2400" b="1">
                <a:solidFill>
                  <a:srgbClr val="006600"/>
                </a:solidFill>
                <a:latin typeface="Times New Roman" panose="02020603050405020304" pitchFamily="18" charset="0"/>
                <a:cs typeface="Times New Roman" panose="02020603050405020304" pitchFamily="18" charset="0"/>
              </a:rPr>
              <a:t>+ R</a:t>
            </a:r>
            <a:r>
              <a:rPr lang="en-US" altLang="en-US" sz="2400" b="1" baseline="-25000">
                <a:solidFill>
                  <a:srgbClr val="006600"/>
                </a:solidFill>
                <a:latin typeface="Times New Roman" panose="02020603050405020304" pitchFamily="18" charset="0"/>
                <a:cs typeface="Times New Roman" panose="02020603050405020304" pitchFamily="18" charset="0"/>
              </a:rPr>
              <a:t>2</a:t>
            </a:r>
            <a:r>
              <a:rPr lang="en-US" altLang="en-US" sz="2400" b="1">
                <a:solidFill>
                  <a:srgbClr val="006600"/>
                </a:solidFill>
                <a:latin typeface="Times New Roman" panose="02020603050405020304" pitchFamily="18" charset="0"/>
                <a:cs typeface="Times New Roman" panose="02020603050405020304" pitchFamily="18" charset="0"/>
              </a:rPr>
              <a:t> + --- + R</a:t>
            </a:r>
            <a:r>
              <a:rPr lang="en-US" altLang="en-US" sz="2400" b="1" baseline="-25000">
                <a:solidFill>
                  <a:srgbClr val="006600"/>
                </a:solidFill>
                <a:latin typeface="Times New Roman" panose="02020603050405020304" pitchFamily="18" charset="0"/>
                <a:cs typeface="Times New Roman" panose="02020603050405020304" pitchFamily="18" charset="0"/>
              </a:rPr>
              <a:t>n</a:t>
            </a:r>
            <a:endParaRPr lang="en-US" altLang="en-US" sz="2400" b="1">
              <a:solidFill>
                <a:srgbClr val="006600"/>
              </a:solidFill>
              <a:latin typeface="Times New Roman" panose="02020603050405020304" pitchFamily="18" charset="0"/>
              <a:cs typeface="Times New Roman" panose="02020603050405020304" pitchFamily="18" charset="0"/>
            </a:endParaRPr>
          </a:p>
        </p:txBody>
      </p:sp>
      <p:sp>
        <p:nvSpPr>
          <p:cNvPr id="29" name="Text Box 21"/>
          <p:cNvSpPr txBox="1">
            <a:spLocks noChangeArrowheads="1"/>
          </p:cNvSpPr>
          <p:nvPr/>
        </p:nvSpPr>
        <p:spPr bwMode="auto">
          <a:xfrm>
            <a:off x="2152253" y="4457197"/>
            <a:ext cx="7866857"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B050"/>
                </a:solidFill>
                <a:latin typeface="Times New Roman" panose="02020603050405020304" pitchFamily="18" charset="0"/>
                <a:cs typeface="Times New Roman" panose="02020603050405020304" pitchFamily="18" charset="0"/>
              </a:rPr>
              <a:t>Đoạn mạch gồm n điện trở có giá trị bằng nhau mắc nối tiếp:</a:t>
            </a:r>
          </a:p>
        </p:txBody>
      </p:sp>
      <p:sp>
        <p:nvSpPr>
          <p:cNvPr id="30" name="Rectangle 29"/>
          <p:cNvSpPr>
            <a:spLocks noChangeArrowheads="1"/>
          </p:cNvSpPr>
          <p:nvPr/>
        </p:nvSpPr>
        <p:spPr bwMode="auto">
          <a:xfrm>
            <a:off x="3919539" y="5513388"/>
            <a:ext cx="3362325" cy="6096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6600"/>
                </a:solidFill>
                <a:latin typeface="Times New Roman" panose="02020603050405020304" pitchFamily="18" charset="0"/>
                <a:cs typeface="Times New Roman" panose="02020603050405020304" pitchFamily="18" charset="0"/>
              </a:rPr>
              <a:t>R</a:t>
            </a:r>
            <a:r>
              <a:rPr lang="en-US" altLang="en-US" sz="2400" b="1" baseline="-25000">
                <a:solidFill>
                  <a:srgbClr val="006600"/>
                </a:solidFill>
                <a:latin typeface="Times New Roman" panose="02020603050405020304" pitchFamily="18" charset="0"/>
                <a:cs typeface="Times New Roman" panose="02020603050405020304" pitchFamily="18" charset="0"/>
              </a:rPr>
              <a:t>tđ</a:t>
            </a:r>
            <a:r>
              <a:rPr lang="en-US" altLang="en-US" sz="2400" b="1">
                <a:solidFill>
                  <a:srgbClr val="006600"/>
                </a:solidFill>
                <a:latin typeface="Times New Roman" panose="02020603050405020304" pitchFamily="18" charset="0"/>
                <a:cs typeface="Times New Roman" panose="02020603050405020304" pitchFamily="18" charset="0"/>
              </a:rPr>
              <a:t> =n.R</a:t>
            </a:r>
          </a:p>
        </p:txBody>
      </p:sp>
      <p:pic>
        <p:nvPicPr>
          <p:cNvPr id="20" name="Picture 4" descr="atom1">
            <a:extLst>
              <a:ext uri="{FF2B5EF4-FFF2-40B4-BE49-F238E27FC236}">
                <a16:creationId xmlns="" xmlns:a16="http://schemas.microsoft.com/office/drawing/2014/main" id="{E7EF22D0-7297-414D-B1C7-AF77D90C912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08727" y="0"/>
            <a:ext cx="1645170" cy="121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9">
            <a:extLst>
              <a:ext uri="{FF2B5EF4-FFF2-40B4-BE49-F238E27FC236}">
                <a16:creationId xmlns="" xmlns:a16="http://schemas.microsoft.com/office/drawing/2014/main" id="{16A6939B-651E-496C-97DB-5B5AED91AF2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63703" y="5553628"/>
            <a:ext cx="1510813" cy="11879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a:extLst>
              <a:ext uri="{FF2B5EF4-FFF2-40B4-BE49-F238E27FC236}">
                <a16:creationId xmlns="" xmlns:a16="http://schemas.microsoft.com/office/drawing/2014/main" id="{5BAD5405-0E0E-474F-94FC-685F7E6B0E9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62064" y="9465"/>
            <a:ext cx="1333500" cy="13208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5">
            <a:hlinkClick r:id="" action="ppaction://macro?name=SlideShowNext"/>
            <a:extLst>
              <a:ext uri="{FF2B5EF4-FFF2-40B4-BE49-F238E27FC236}">
                <a16:creationId xmlns="" xmlns:a16="http://schemas.microsoft.com/office/drawing/2014/main" id="{3A174602-0AC9-40CF-B297-87827D6397B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6298" y="5489774"/>
            <a:ext cx="1244600" cy="1187450"/>
          </a:xfrm>
          <a:prstGeom prst="rect">
            <a:avLst/>
          </a:prstGeom>
          <a:noFill/>
          <a:extLst>
            <a:ext uri="{909E8E84-426E-40DD-AFC4-6F175D3DCCD1}">
              <a14:hiddenFill xmlns:a14="http://schemas.microsoft.com/office/drawing/2010/main">
                <a:solidFill>
                  <a:srgbClr val="FFFFFF"/>
                </a:solidFill>
              </a14:hiddenFill>
            </a:ext>
          </a:extLst>
        </p:spPr>
      </p:pic>
      <p:sp>
        <p:nvSpPr>
          <p:cNvPr id="25" name="Nút Hành động: Tiến hoặc Tiếp 24">
            <a:hlinkClick r:id="" action="ppaction://hlinkshowjump?jump=lastslide" highlightClick="1"/>
          </p:cNvPr>
          <p:cNvSpPr/>
          <p:nvPr/>
        </p:nvSpPr>
        <p:spPr>
          <a:xfrm>
            <a:off x="11614599" y="6368474"/>
            <a:ext cx="5334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Tree>
    <p:extLst>
      <p:ext uri="{BB962C8B-B14F-4D97-AF65-F5344CB8AC3E}">
        <p14:creationId xmlns:p14="http://schemas.microsoft.com/office/powerpoint/2010/main" val="2238959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405"/>
                                        </p:tgtEl>
                                        <p:attrNameLst>
                                          <p:attrName>style.visibility</p:attrName>
                                        </p:attrNameLst>
                                      </p:cBhvr>
                                      <p:to>
                                        <p:strVal val="visible"/>
                                      </p:to>
                                    </p:set>
                                    <p:animEffect transition="in" filter="checkerboard(across)">
                                      <p:cBhvr>
                                        <p:cTn id="7" dur="500"/>
                                        <p:tgtEl>
                                          <p:spTgt spid="16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407"/>
                                        </p:tgtEl>
                                        <p:attrNameLst>
                                          <p:attrName>style.visibility</p:attrName>
                                        </p:attrNameLst>
                                      </p:cBhvr>
                                      <p:to>
                                        <p:strVal val="visible"/>
                                      </p:to>
                                    </p:set>
                                    <p:animEffect transition="in" filter="checkerboard(across)">
                                      <p:cBhvr>
                                        <p:cTn id="12" dur="500"/>
                                        <p:tgtEl>
                                          <p:spTgt spid="164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411"/>
                                        </p:tgtEl>
                                        <p:attrNameLst>
                                          <p:attrName>style.visibility</p:attrName>
                                        </p:attrNameLst>
                                      </p:cBhvr>
                                      <p:to>
                                        <p:strVal val="visible"/>
                                      </p:to>
                                    </p:set>
                                    <p:animEffect transition="in" filter="checkerboard(across)">
                                      <p:cBhvr>
                                        <p:cTn id="17" dur="500"/>
                                        <p:tgtEl>
                                          <p:spTgt spid="164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413"/>
                                        </p:tgtEl>
                                        <p:attrNameLst>
                                          <p:attrName>style.visibility</p:attrName>
                                        </p:attrNameLst>
                                      </p:cBhvr>
                                      <p:to>
                                        <p:strVal val="visible"/>
                                      </p:to>
                                    </p:set>
                                    <p:animEffect transition="in" filter="checkerboard(across)">
                                      <p:cBhvr>
                                        <p:cTn id="22" dur="500"/>
                                        <p:tgtEl>
                                          <p:spTgt spid="164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heckerboard(across)">
                                      <p:cBhvr>
                                        <p:cTn id="27" dur="500"/>
                                        <p:tgtEl>
                                          <p:spTgt spid="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checkerboard(across)">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5" grpId="0"/>
      <p:bldP spid="16407" grpId="0" animBg="1"/>
      <p:bldP spid="16411" grpId="0" animBg="1"/>
      <p:bldP spid="16413" grpId="0" animBg="1"/>
      <p:bldP spid="29" grpId="0"/>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56160" y="612704"/>
            <a:ext cx="9144000" cy="1939925"/>
          </a:xfrm>
          <a:prstGeom prst="rect">
            <a:avLst/>
          </a:prstGeom>
          <a:solidFill>
            <a:schemeClr val="accent6">
              <a:lumMod val="40000"/>
              <a:lumOff val="60000"/>
            </a:schemeClr>
          </a:solidFill>
        </p:spPr>
        <p:txBody>
          <a:bodyPr>
            <a:spAutoFit/>
          </a:bodyPr>
          <a:lstStyle/>
          <a:p>
            <a:pPr algn="just" eaLnBrk="1" hangingPunct="1">
              <a:defRPr/>
            </a:pPr>
            <a:r>
              <a:rPr lang="en-US" sz="2400" b="1" u="sng">
                <a:solidFill>
                  <a:srgbClr val="FF0000"/>
                </a:solidFill>
                <a:latin typeface="Times New Roman" panose="02020603050405020304" pitchFamily="18" charset="0"/>
                <a:cs typeface="Times New Roman" panose="02020603050405020304" pitchFamily="18" charset="0"/>
              </a:rPr>
              <a:t>4.1.</a:t>
            </a:r>
            <a:r>
              <a:rPr lang="en-US" sz="2400">
                <a:latin typeface="Times New Roman" panose="02020603050405020304" pitchFamily="18" charset="0"/>
                <a:cs typeface="Times New Roman" panose="02020603050405020304" pitchFamily="18" charset="0"/>
              </a:rPr>
              <a:t> Hai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R</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R</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ampe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 B.</a:t>
            </a:r>
          </a:p>
          <a:p>
            <a:pPr algn="just" eaLnBrk="1" hangingPunct="1">
              <a:defRPr/>
            </a:pPr>
            <a:r>
              <a:rPr lang="en-US" sz="2400">
                <a:latin typeface="Times New Roman" panose="02020603050405020304" pitchFamily="18" charset="0"/>
                <a:cs typeface="Times New Roman" panose="02020603050405020304" pitchFamily="18" charset="0"/>
              </a:rPr>
              <a:t>a/ Vẽ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a:t>
            </a:r>
          </a:p>
          <a:p>
            <a:pPr algn="just" eaLnBrk="1" hangingPunct="1">
              <a:defRPr/>
            </a:pPr>
            <a:r>
              <a:rPr lang="en-US" sz="2400">
                <a:latin typeface="Times New Roman" panose="02020603050405020304" pitchFamily="18" charset="0"/>
                <a:cs typeface="Times New Roman" panose="02020603050405020304" pitchFamily="18" charset="0"/>
              </a:rPr>
              <a:t>b/ Cho </a:t>
            </a:r>
            <a:r>
              <a:rPr lang="en-US" sz="2400" dirty="0">
                <a:latin typeface="Times New Roman" panose="02020603050405020304" pitchFamily="18" charset="0"/>
                <a:cs typeface="Times New Roman" panose="02020603050405020304" pitchFamily="18" charset="0"/>
              </a:rPr>
              <a:t>R</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5</a:t>
            </a:r>
            <a:r>
              <a:rPr lang="el-GR" sz="2400"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 R</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10</a:t>
            </a:r>
            <a:r>
              <a:rPr lang="el-GR" sz="2400" dirty="0">
                <a:latin typeface="Times New Roman" panose="02020603050405020304" pitchFamily="18" charset="0"/>
                <a:cs typeface="Times New Roman" panose="02020603050405020304" pitchFamily="18" charset="0"/>
              </a:rPr>
              <a:t>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ampe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0,2A.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a:t>
            </a:r>
          </a:p>
        </p:txBody>
      </p:sp>
      <p:sp>
        <p:nvSpPr>
          <p:cNvPr id="9" name="Text Box 2"/>
          <p:cNvSpPr txBox="1">
            <a:spLocks noChangeArrowheads="1"/>
          </p:cNvSpPr>
          <p:nvPr/>
        </p:nvSpPr>
        <p:spPr bwMode="auto">
          <a:xfrm>
            <a:off x="4275139" y="9526"/>
            <a:ext cx="3074987" cy="646113"/>
          </a:xfrm>
          <a:prstGeom prst="rect">
            <a:avLst/>
          </a:prstGeom>
          <a:solidFill>
            <a:schemeClr val="accent1"/>
          </a:solidFill>
          <a:ln>
            <a:noFill/>
          </a:ln>
          <a:effectLst/>
          <a:extLst/>
        </p:spPr>
        <p:txBody>
          <a:bodyPr wrap="none">
            <a:spAutoFit/>
          </a:bodyPr>
          <a:lstStyle/>
          <a:p>
            <a:pPr eaLnBrk="1" hangingPunct="1">
              <a:defRPr/>
            </a:pPr>
            <a:r>
              <a:rPr lang="en-US" sz="3600" b="1">
                <a:solidFill>
                  <a:schemeClr val="hlink"/>
                </a:solidFill>
                <a:effectLst>
                  <a:outerShdw blurRad="38100" dist="38100" dir="2700000" algn="tl">
                    <a:srgbClr val="C0C0C0"/>
                  </a:outerShdw>
                </a:effectLst>
                <a:latin typeface="Arial" charset="0"/>
              </a:rPr>
              <a:t>BÀI TẬP SBT</a:t>
            </a:r>
          </a:p>
        </p:txBody>
      </p:sp>
      <p:sp>
        <p:nvSpPr>
          <p:cNvPr id="19460" name="Hộp_Văn_Bản 14"/>
          <p:cNvSpPr txBox="1">
            <a:spLocks noChangeArrowheads="1"/>
          </p:cNvSpPr>
          <p:nvPr/>
        </p:nvSpPr>
        <p:spPr bwMode="auto">
          <a:xfrm>
            <a:off x="4396410" y="2474811"/>
            <a:ext cx="6527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u="sng">
                <a:solidFill>
                  <a:srgbClr val="006600"/>
                </a:solidFill>
                <a:latin typeface="Times New Roman" panose="02020603050405020304" pitchFamily="18" charset="0"/>
                <a:cs typeface="Times New Roman" panose="02020603050405020304" pitchFamily="18" charset="0"/>
              </a:rPr>
              <a:t>Giải</a:t>
            </a:r>
            <a:endParaRPr lang="vi-VN" altLang="en-US" sz="2000" b="1" u="sng">
              <a:solidFill>
                <a:srgbClr val="006600"/>
              </a:solidFill>
              <a:latin typeface="Times New Roman" panose="02020603050405020304" pitchFamily="18" charset="0"/>
              <a:cs typeface="Times New Roman" panose="02020603050405020304" pitchFamily="18" charset="0"/>
            </a:endParaRPr>
          </a:p>
        </p:txBody>
      </p:sp>
      <p:sp>
        <p:nvSpPr>
          <p:cNvPr id="11" name="Text Box 5"/>
          <p:cNvSpPr txBox="1">
            <a:spLocks noChangeArrowheads="1"/>
          </p:cNvSpPr>
          <p:nvPr/>
        </p:nvSpPr>
        <p:spPr bwMode="auto">
          <a:xfrm>
            <a:off x="1468531" y="3006956"/>
            <a:ext cx="177323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000066"/>
                </a:solidFill>
                <a:latin typeface="Times New Roman" panose="02020603050405020304" pitchFamily="18" charset="0"/>
                <a:cs typeface="Times New Roman" panose="02020603050405020304" pitchFamily="18" charset="0"/>
              </a:rPr>
              <a:t>R</a:t>
            </a:r>
            <a:r>
              <a:rPr lang="en-US" altLang="en-US" sz="2000" b="1" baseline="-25000" dirty="0">
                <a:solidFill>
                  <a:srgbClr val="000066"/>
                </a:solidFill>
                <a:latin typeface="Times New Roman" panose="02020603050405020304" pitchFamily="18" charset="0"/>
                <a:cs typeface="Times New Roman" panose="02020603050405020304" pitchFamily="18" charset="0"/>
              </a:rPr>
              <a:t>1</a:t>
            </a:r>
            <a:r>
              <a:rPr lang="en-US" altLang="en-US" sz="2000" b="1" dirty="0">
                <a:solidFill>
                  <a:srgbClr val="000066"/>
                </a:solidFill>
                <a:latin typeface="Times New Roman" panose="02020603050405020304" pitchFamily="18" charset="0"/>
                <a:cs typeface="Times New Roman" panose="02020603050405020304" pitchFamily="18" charset="0"/>
              </a:rPr>
              <a:t> = 5</a:t>
            </a:r>
            <a:r>
              <a:rPr lang="el-GR" altLang="en-US" sz="2000" b="1" dirty="0">
                <a:solidFill>
                  <a:srgbClr val="000066"/>
                </a:solidFill>
                <a:latin typeface="Times New Roman" panose="02020603050405020304" pitchFamily="18" charset="0"/>
                <a:cs typeface="Times New Roman" panose="02020603050405020304" pitchFamily="18" charset="0"/>
              </a:rPr>
              <a:t>Ω</a:t>
            </a:r>
            <a:endParaRPr lang="en-US" altLang="en-US" sz="2000" b="1" dirty="0">
              <a:solidFill>
                <a:srgbClr val="000066"/>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b="1" dirty="0">
                <a:solidFill>
                  <a:srgbClr val="000066"/>
                </a:solidFill>
                <a:latin typeface="Times New Roman" panose="02020603050405020304" pitchFamily="18" charset="0"/>
                <a:cs typeface="Times New Roman" panose="02020603050405020304" pitchFamily="18" charset="0"/>
              </a:rPr>
              <a:t>R</a:t>
            </a:r>
            <a:r>
              <a:rPr lang="en-US" altLang="en-US" sz="2000" b="1" baseline="-25000" dirty="0">
                <a:solidFill>
                  <a:srgbClr val="000066"/>
                </a:solidFill>
                <a:latin typeface="Times New Roman" panose="02020603050405020304" pitchFamily="18" charset="0"/>
                <a:cs typeface="Times New Roman" panose="02020603050405020304" pitchFamily="18" charset="0"/>
              </a:rPr>
              <a:t>2</a:t>
            </a:r>
            <a:r>
              <a:rPr lang="en-US" altLang="en-US" sz="2000" b="1" dirty="0">
                <a:solidFill>
                  <a:srgbClr val="000066"/>
                </a:solidFill>
                <a:latin typeface="Times New Roman" panose="02020603050405020304" pitchFamily="18" charset="0"/>
                <a:cs typeface="Times New Roman" panose="02020603050405020304" pitchFamily="18" charset="0"/>
              </a:rPr>
              <a:t> = 10</a:t>
            </a:r>
            <a:r>
              <a:rPr lang="el-GR" altLang="en-US" sz="2000" b="1" dirty="0">
                <a:solidFill>
                  <a:srgbClr val="000066"/>
                </a:solidFill>
                <a:latin typeface="Times New Roman" panose="02020603050405020304" pitchFamily="18" charset="0"/>
                <a:cs typeface="Times New Roman" panose="02020603050405020304" pitchFamily="18" charset="0"/>
              </a:rPr>
              <a:t>Ω</a:t>
            </a:r>
            <a:endParaRPr lang="en-US" altLang="en-US" sz="2000" b="1" dirty="0">
              <a:solidFill>
                <a:srgbClr val="000066"/>
              </a:solidFill>
              <a:latin typeface="Times New Roman" panose="02020603050405020304" pitchFamily="18" charset="0"/>
              <a:cs typeface="Times New Roman" panose="02020603050405020304" pitchFamily="18" charset="0"/>
            </a:endParaRPr>
          </a:p>
          <a:p>
            <a:pPr>
              <a:spcBef>
                <a:spcPct val="0"/>
              </a:spcBef>
              <a:buNone/>
            </a:pPr>
            <a:r>
              <a:rPr lang="en-US" altLang="en-US" sz="2000" b="1" dirty="0" smtClean="0">
                <a:solidFill>
                  <a:srgbClr val="000066"/>
                </a:solidFill>
                <a:latin typeface="Times New Roman" panose="02020603050405020304" pitchFamily="18" charset="0"/>
                <a:cs typeface="Times New Roman" panose="02020603050405020304" pitchFamily="18" charset="0"/>
              </a:rPr>
              <a:t>I</a:t>
            </a:r>
            <a:r>
              <a:rPr lang="en-US" altLang="en-US" sz="2000" b="1" baseline="-25000" dirty="0" smtClean="0">
                <a:solidFill>
                  <a:srgbClr val="000066"/>
                </a:solidFill>
                <a:latin typeface="Times New Roman" panose="02020603050405020304" pitchFamily="18" charset="0"/>
                <a:cs typeface="Times New Roman" panose="02020603050405020304" pitchFamily="18" charset="0"/>
              </a:rPr>
              <a:t>A </a:t>
            </a:r>
            <a:r>
              <a:rPr lang="en-US" altLang="en-US" sz="2000" b="1" dirty="0" smtClean="0">
                <a:solidFill>
                  <a:srgbClr val="000066"/>
                </a:solidFill>
                <a:latin typeface="Times New Roman" panose="02020603050405020304" pitchFamily="18" charset="0"/>
                <a:cs typeface="Times New Roman" panose="02020603050405020304" pitchFamily="18" charset="0"/>
              </a:rPr>
              <a:t>= </a:t>
            </a:r>
            <a:r>
              <a:rPr lang="en-US" altLang="en-US" sz="2000" b="1" dirty="0">
                <a:solidFill>
                  <a:srgbClr val="000066"/>
                </a:solidFill>
                <a:latin typeface="Times New Roman" panose="02020603050405020304" pitchFamily="18" charset="0"/>
                <a:cs typeface="Times New Roman" panose="02020603050405020304" pitchFamily="18" charset="0"/>
              </a:rPr>
              <a:t>0,2A</a:t>
            </a:r>
          </a:p>
          <a:p>
            <a:pPr eaLnBrk="1" hangingPunct="1">
              <a:spcBef>
                <a:spcPct val="0"/>
              </a:spcBef>
              <a:buFontTx/>
              <a:buNone/>
            </a:pPr>
            <a:r>
              <a:rPr lang="en-US" altLang="en-US" sz="2000" b="1" dirty="0" smtClean="0">
                <a:solidFill>
                  <a:srgbClr val="000066"/>
                </a:solidFill>
                <a:latin typeface="Times New Roman" panose="02020603050405020304" pitchFamily="18" charset="0"/>
                <a:cs typeface="Times New Roman" panose="02020603050405020304" pitchFamily="18" charset="0"/>
              </a:rPr>
              <a:t>a/ </a:t>
            </a:r>
            <a:r>
              <a:rPr lang="en-US" altLang="en-US" sz="2000" b="1" dirty="0" err="1" smtClean="0">
                <a:solidFill>
                  <a:srgbClr val="000066"/>
                </a:solidFill>
                <a:latin typeface="Times New Roman" panose="02020603050405020304" pitchFamily="18" charset="0"/>
                <a:cs typeface="Times New Roman" panose="02020603050405020304" pitchFamily="18" charset="0"/>
              </a:rPr>
              <a:t>vẽ</a:t>
            </a:r>
            <a:r>
              <a:rPr lang="en-US" altLang="en-US" sz="2000" b="1" dirty="0" smtClean="0">
                <a:solidFill>
                  <a:srgbClr val="000066"/>
                </a:solidFill>
                <a:latin typeface="Times New Roman" panose="02020603050405020304" pitchFamily="18" charset="0"/>
                <a:cs typeface="Times New Roman" panose="02020603050405020304" pitchFamily="18" charset="0"/>
              </a:rPr>
              <a:t> </a:t>
            </a:r>
            <a:r>
              <a:rPr lang="en-US" altLang="en-US" sz="2000" b="1" dirty="0" err="1" smtClean="0">
                <a:solidFill>
                  <a:srgbClr val="000066"/>
                </a:solidFill>
                <a:latin typeface="Times New Roman" panose="02020603050405020304" pitchFamily="18" charset="0"/>
                <a:cs typeface="Times New Roman" panose="02020603050405020304" pitchFamily="18" charset="0"/>
              </a:rPr>
              <a:t>sơ</a:t>
            </a:r>
            <a:r>
              <a:rPr lang="en-US" altLang="en-US" sz="2000" b="1" dirty="0" smtClean="0">
                <a:solidFill>
                  <a:srgbClr val="000066"/>
                </a:solidFill>
                <a:latin typeface="Times New Roman" panose="02020603050405020304" pitchFamily="18" charset="0"/>
                <a:cs typeface="Times New Roman" panose="02020603050405020304" pitchFamily="18" charset="0"/>
              </a:rPr>
              <a:t> </a:t>
            </a:r>
            <a:r>
              <a:rPr lang="en-US" altLang="en-US" sz="2000" b="1" dirty="0" err="1" smtClean="0">
                <a:solidFill>
                  <a:srgbClr val="000066"/>
                </a:solidFill>
                <a:latin typeface="Times New Roman" panose="02020603050405020304" pitchFamily="18" charset="0"/>
                <a:cs typeface="Times New Roman" panose="02020603050405020304" pitchFamily="18" charset="0"/>
              </a:rPr>
              <a:t>đồ</a:t>
            </a:r>
            <a:r>
              <a:rPr lang="en-US" altLang="en-US" sz="2000" b="1" dirty="0" smtClean="0">
                <a:solidFill>
                  <a:srgbClr val="000066"/>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2000" b="1" dirty="0" smtClean="0">
                <a:solidFill>
                  <a:srgbClr val="000066"/>
                </a:solidFill>
                <a:latin typeface="Times New Roman" panose="02020603050405020304" pitchFamily="18" charset="0"/>
                <a:cs typeface="Times New Roman" panose="02020603050405020304" pitchFamily="18" charset="0"/>
              </a:rPr>
              <a:t>b/ U</a:t>
            </a:r>
            <a:r>
              <a:rPr lang="en-US" altLang="en-US" sz="2000" b="1" baseline="-25000" dirty="0" smtClean="0">
                <a:solidFill>
                  <a:srgbClr val="000066"/>
                </a:solidFill>
                <a:latin typeface="Times New Roman" panose="02020603050405020304" pitchFamily="18" charset="0"/>
                <a:cs typeface="Times New Roman" panose="02020603050405020304" pitchFamily="18" charset="0"/>
              </a:rPr>
              <a:t>1</a:t>
            </a:r>
            <a:r>
              <a:rPr lang="en-US" altLang="en-US" sz="2000" b="1" dirty="0" smtClean="0">
                <a:solidFill>
                  <a:srgbClr val="000066"/>
                </a:solidFill>
                <a:latin typeface="Times New Roman" panose="02020603050405020304" pitchFamily="18" charset="0"/>
                <a:cs typeface="Times New Roman" panose="02020603050405020304" pitchFamily="18" charset="0"/>
              </a:rPr>
              <a:t> </a:t>
            </a:r>
            <a:r>
              <a:rPr lang="en-US" altLang="en-US" sz="2000" b="1" dirty="0">
                <a:solidFill>
                  <a:srgbClr val="000066"/>
                </a:solidFill>
                <a:latin typeface="Times New Roman" panose="02020603050405020304" pitchFamily="18" charset="0"/>
                <a:cs typeface="Times New Roman" panose="02020603050405020304" pitchFamily="18" charset="0"/>
              </a:rPr>
              <a:t>= ? </a:t>
            </a:r>
          </a:p>
          <a:p>
            <a:pPr eaLnBrk="1" hangingPunct="1">
              <a:spcBef>
                <a:spcPct val="0"/>
              </a:spcBef>
              <a:buFontTx/>
              <a:buNone/>
            </a:pPr>
            <a:r>
              <a:rPr lang="en-US" altLang="en-US" sz="2000" b="1" dirty="0">
                <a:solidFill>
                  <a:srgbClr val="000066"/>
                </a:solidFill>
                <a:latin typeface="Times New Roman" panose="02020603050405020304" pitchFamily="18" charset="0"/>
                <a:cs typeface="Times New Roman" panose="02020603050405020304" pitchFamily="18" charset="0"/>
              </a:rPr>
              <a:t>U</a:t>
            </a:r>
            <a:r>
              <a:rPr lang="en-US" altLang="en-US" sz="2000" b="1" baseline="-25000" dirty="0">
                <a:solidFill>
                  <a:srgbClr val="000066"/>
                </a:solidFill>
                <a:latin typeface="Times New Roman" panose="02020603050405020304" pitchFamily="18" charset="0"/>
                <a:cs typeface="Times New Roman" panose="02020603050405020304" pitchFamily="18" charset="0"/>
              </a:rPr>
              <a:t>2</a:t>
            </a:r>
            <a:r>
              <a:rPr lang="en-US" altLang="en-US" sz="2000" b="1" dirty="0">
                <a:solidFill>
                  <a:srgbClr val="000066"/>
                </a:solidFill>
                <a:latin typeface="Times New Roman" panose="02020603050405020304" pitchFamily="18" charset="0"/>
                <a:cs typeface="Times New Roman" panose="02020603050405020304" pitchFamily="18" charset="0"/>
              </a:rPr>
              <a:t> = ? </a:t>
            </a:r>
          </a:p>
          <a:p>
            <a:pPr eaLnBrk="1" hangingPunct="1">
              <a:spcBef>
                <a:spcPct val="0"/>
              </a:spcBef>
              <a:buFontTx/>
              <a:buNone/>
            </a:pPr>
            <a:r>
              <a:rPr lang="en-US" altLang="en-US" sz="2000" b="1" dirty="0">
                <a:solidFill>
                  <a:srgbClr val="000066"/>
                </a:solidFill>
                <a:latin typeface="Times New Roman" panose="02020603050405020304" pitchFamily="18" charset="0"/>
                <a:cs typeface="Times New Roman" panose="02020603050405020304" pitchFamily="18" charset="0"/>
              </a:rPr>
              <a:t>U</a:t>
            </a:r>
            <a:r>
              <a:rPr lang="en-US" altLang="en-US" sz="2000" b="1" baseline="-25000" dirty="0">
                <a:solidFill>
                  <a:srgbClr val="000066"/>
                </a:solidFill>
                <a:latin typeface="Times New Roman" panose="02020603050405020304" pitchFamily="18" charset="0"/>
                <a:cs typeface="Times New Roman" panose="02020603050405020304" pitchFamily="18" charset="0"/>
              </a:rPr>
              <a:t>AB</a:t>
            </a:r>
            <a:r>
              <a:rPr lang="en-US" altLang="en-US" sz="2000" b="1" dirty="0">
                <a:solidFill>
                  <a:srgbClr val="000066"/>
                </a:solidFill>
                <a:latin typeface="Times New Roman" panose="02020603050405020304" pitchFamily="18" charset="0"/>
                <a:cs typeface="Times New Roman" panose="02020603050405020304" pitchFamily="18" charset="0"/>
              </a:rPr>
              <a:t> = ? </a:t>
            </a:r>
            <a:endParaRPr lang="el-GR" altLang="en-US" sz="2000" b="1" dirty="0">
              <a:solidFill>
                <a:srgbClr val="000066"/>
              </a:solidFill>
              <a:latin typeface="Times New Roman" panose="02020603050405020304" pitchFamily="18" charset="0"/>
              <a:cs typeface="Times New Roman" panose="02020603050405020304" pitchFamily="18" charset="0"/>
            </a:endParaRPr>
          </a:p>
        </p:txBody>
      </p:sp>
      <p:sp>
        <p:nvSpPr>
          <p:cNvPr id="12" name="Hộp_Văn_Bản 11"/>
          <p:cNvSpPr txBox="1">
            <a:spLocks noChangeArrowheads="1"/>
          </p:cNvSpPr>
          <p:nvPr/>
        </p:nvSpPr>
        <p:spPr bwMode="auto">
          <a:xfrm>
            <a:off x="3478213" y="3982966"/>
            <a:ext cx="40334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err="1">
                <a:solidFill>
                  <a:srgbClr val="000099"/>
                </a:solidFill>
                <a:latin typeface="Times New Roman" panose="02020603050405020304" pitchFamily="18" charset="0"/>
                <a:cs typeface="Times New Roman" panose="02020603050405020304" pitchFamily="18" charset="0"/>
              </a:rPr>
              <a:t>Hiệu</a:t>
            </a:r>
            <a:r>
              <a:rPr lang="en-US" altLang="en-US" sz="2000" b="1" dirty="0">
                <a:solidFill>
                  <a:srgbClr val="000099"/>
                </a:solidFill>
                <a:latin typeface="Times New Roman" panose="02020603050405020304" pitchFamily="18" charset="0"/>
                <a:cs typeface="Times New Roman" panose="02020603050405020304" pitchFamily="18" charset="0"/>
              </a:rPr>
              <a:t> </a:t>
            </a:r>
            <a:r>
              <a:rPr lang="en-US" altLang="en-US" sz="2000" b="1" dirty="0" err="1">
                <a:solidFill>
                  <a:srgbClr val="000099"/>
                </a:solidFill>
                <a:latin typeface="Times New Roman" panose="02020603050405020304" pitchFamily="18" charset="0"/>
                <a:cs typeface="Times New Roman" panose="02020603050405020304" pitchFamily="18" charset="0"/>
              </a:rPr>
              <a:t>điện</a:t>
            </a:r>
            <a:r>
              <a:rPr lang="en-US" altLang="en-US" sz="2000" b="1" dirty="0">
                <a:solidFill>
                  <a:srgbClr val="000099"/>
                </a:solidFill>
                <a:latin typeface="Times New Roman" panose="02020603050405020304" pitchFamily="18" charset="0"/>
                <a:cs typeface="Times New Roman" panose="02020603050405020304" pitchFamily="18" charset="0"/>
              </a:rPr>
              <a:t> </a:t>
            </a:r>
            <a:r>
              <a:rPr lang="en-US" altLang="en-US" sz="2000" b="1" dirty="0" err="1">
                <a:solidFill>
                  <a:srgbClr val="000099"/>
                </a:solidFill>
                <a:latin typeface="Times New Roman" panose="02020603050405020304" pitchFamily="18" charset="0"/>
                <a:cs typeface="Times New Roman" panose="02020603050405020304" pitchFamily="18" charset="0"/>
              </a:rPr>
              <a:t>thế</a:t>
            </a:r>
            <a:r>
              <a:rPr lang="en-US" altLang="en-US" sz="2000" b="1" dirty="0">
                <a:solidFill>
                  <a:srgbClr val="000099"/>
                </a:solidFill>
                <a:latin typeface="Times New Roman" panose="02020603050405020304" pitchFamily="18" charset="0"/>
                <a:cs typeface="Times New Roman" panose="02020603050405020304" pitchFamily="18" charset="0"/>
              </a:rPr>
              <a:t> </a:t>
            </a:r>
            <a:r>
              <a:rPr lang="en-US" altLang="en-US" sz="2000" b="1" dirty="0" err="1">
                <a:solidFill>
                  <a:srgbClr val="000099"/>
                </a:solidFill>
                <a:latin typeface="Times New Roman" panose="02020603050405020304" pitchFamily="18" charset="0"/>
                <a:cs typeface="Times New Roman" panose="02020603050405020304" pitchFamily="18" charset="0"/>
              </a:rPr>
              <a:t>hai</a:t>
            </a:r>
            <a:r>
              <a:rPr lang="en-US" altLang="en-US" sz="2000" b="1" dirty="0">
                <a:solidFill>
                  <a:srgbClr val="000099"/>
                </a:solidFill>
                <a:latin typeface="Times New Roman" panose="02020603050405020304" pitchFamily="18" charset="0"/>
                <a:cs typeface="Times New Roman" panose="02020603050405020304" pitchFamily="18" charset="0"/>
              </a:rPr>
              <a:t> </a:t>
            </a:r>
            <a:r>
              <a:rPr lang="en-US" altLang="en-US" sz="2000" b="1" dirty="0" err="1">
                <a:solidFill>
                  <a:srgbClr val="000099"/>
                </a:solidFill>
                <a:latin typeface="Times New Roman" panose="02020603050405020304" pitchFamily="18" charset="0"/>
                <a:cs typeface="Times New Roman" panose="02020603050405020304" pitchFamily="18" charset="0"/>
              </a:rPr>
              <a:t>đầu</a:t>
            </a:r>
            <a:r>
              <a:rPr lang="en-US" altLang="en-US" sz="2000" b="1" dirty="0">
                <a:solidFill>
                  <a:srgbClr val="000099"/>
                </a:solidFill>
                <a:latin typeface="Times New Roman" panose="02020603050405020304" pitchFamily="18" charset="0"/>
                <a:cs typeface="Times New Roman" panose="02020603050405020304" pitchFamily="18" charset="0"/>
              </a:rPr>
              <a:t> </a:t>
            </a:r>
            <a:r>
              <a:rPr lang="en-US" altLang="en-US" sz="2000" b="1" dirty="0" err="1">
                <a:solidFill>
                  <a:srgbClr val="000099"/>
                </a:solidFill>
                <a:latin typeface="Times New Roman" panose="02020603050405020304" pitchFamily="18" charset="0"/>
                <a:cs typeface="Times New Roman" panose="02020603050405020304" pitchFamily="18" charset="0"/>
              </a:rPr>
              <a:t>mỗi</a:t>
            </a:r>
            <a:r>
              <a:rPr lang="en-US" altLang="en-US" sz="2000" b="1" dirty="0">
                <a:solidFill>
                  <a:srgbClr val="000099"/>
                </a:solidFill>
                <a:latin typeface="Times New Roman" panose="02020603050405020304" pitchFamily="18" charset="0"/>
                <a:cs typeface="Times New Roman" panose="02020603050405020304" pitchFamily="18" charset="0"/>
              </a:rPr>
              <a:t> </a:t>
            </a:r>
            <a:r>
              <a:rPr lang="en-US" altLang="en-US" sz="2000" b="1" dirty="0" err="1">
                <a:solidFill>
                  <a:srgbClr val="000099"/>
                </a:solidFill>
                <a:latin typeface="Times New Roman" panose="02020603050405020304" pitchFamily="18" charset="0"/>
                <a:cs typeface="Times New Roman" panose="02020603050405020304" pitchFamily="18" charset="0"/>
              </a:rPr>
              <a:t>điện</a:t>
            </a:r>
            <a:r>
              <a:rPr lang="en-US" altLang="en-US" sz="2000" b="1" dirty="0">
                <a:solidFill>
                  <a:srgbClr val="000099"/>
                </a:solidFill>
                <a:latin typeface="Times New Roman" panose="02020603050405020304" pitchFamily="18" charset="0"/>
                <a:cs typeface="Times New Roman" panose="02020603050405020304" pitchFamily="18" charset="0"/>
              </a:rPr>
              <a:t> </a:t>
            </a:r>
            <a:r>
              <a:rPr lang="en-US" altLang="en-US" sz="2000" b="1" dirty="0" err="1">
                <a:solidFill>
                  <a:srgbClr val="000099"/>
                </a:solidFill>
                <a:latin typeface="Times New Roman" panose="02020603050405020304" pitchFamily="18" charset="0"/>
                <a:cs typeface="Times New Roman" panose="02020603050405020304" pitchFamily="18" charset="0"/>
              </a:rPr>
              <a:t>trở</a:t>
            </a:r>
            <a:r>
              <a:rPr lang="en-US" altLang="en-US" sz="2000" b="1" dirty="0">
                <a:solidFill>
                  <a:srgbClr val="000099"/>
                </a:solidFill>
                <a:latin typeface="Times New Roman" panose="02020603050405020304" pitchFamily="18" charset="0"/>
                <a:cs typeface="Times New Roman" panose="02020603050405020304" pitchFamily="18" charset="0"/>
              </a:rPr>
              <a:t>:</a:t>
            </a:r>
            <a:endParaRPr lang="vi-VN" altLang="en-US" sz="2000" b="1" dirty="0">
              <a:solidFill>
                <a:srgbClr val="000099"/>
              </a:solidFill>
              <a:latin typeface="Times New Roman" panose="02020603050405020304" pitchFamily="18" charset="0"/>
              <a:cs typeface="Times New Roman" panose="02020603050405020304" pitchFamily="18" charset="0"/>
            </a:endParaRPr>
          </a:p>
        </p:txBody>
      </p:sp>
      <p:sp>
        <p:nvSpPr>
          <p:cNvPr id="19463" name="Hộp_Văn_Bản 13"/>
          <p:cNvSpPr txBox="1">
            <a:spLocks noChangeArrowheads="1"/>
          </p:cNvSpPr>
          <p:nvPr/>
        </p:nvSpPr>
        <p:spPr bwMode="auto">
          <a:xfrm>
            <a:off x="1501345" y="2516644"/>
            <a:ext cx="1059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u="sng">
                <a:solidFill>
                  <a:srgbClr val="006600"/>
                </a:solidFill>
                <a:latin typeface="Times New Roman" panose="02020603050405020304" pitchFamily="18" charset="0"/>
                <a:cs typeface="Times New Roman" panose="02020603050405020304" pitchFamily="18" charset="0"/>
              </a:rPr>
              <a:t>Tóm tắt</a:t>
            </a:r>
            <a:endParaRPr lang="vi-VN" altLang="en-US" sz="2000" b="1" u="sng">
              <a:solidFill>
                <a:srgbClr val="006600"/>
              </a:solidFill>
              <a:latin typeface="Times New Roman" panose="02020603050405020304" pitchFamily="18" charset="0"/>
              <a:cs typeface="Times New Roman" panose="02020603050405020304" pitchFamily="18" charset="0"/>
            </a:endParaRPr>
          </a:p>
        </p:txBody>
      </p:sp>
      <p:cxnSp>
        <p:nvCxnSpPr>
          <p:cNvPr id="16" name="Straight Connector 16"/>
          <p:cNvCxnSpPr/>
          <p:nvPr/>
        </p:nvCxnSpPr>
        <p:spPr>
          <a:xfrm>
            <a:off x="3414169" y="2716699"/>
            <a:ext cx="3358" cy="4110311"/>
          </a:xfrm>
          <a:prstGeom prst="line">
            <a:avLst/>
          </a:prstGeom>
          <a:ln w="28575">
            <a:solidFill>
              <a:schemeClr val="tx2"/>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7" name="Object 24"/>
          <p:cNvGraphicFramePr>
            <a:graphicFrameLocks noChangeAspect="1"/>
          </p:cNvGraphicFramePr>
          <p:nvPr>
            <p:extLst>
              <p:ext uri="{D42A27DB-BD31-4B8C-83A1-F6EECF244321}">
                <p14:modId xmlns:p14="http://schemas.microsoft.com/office/powerpoint/2010/main" val="266191044"/>
              </p:ext>
            </p:extLst>
          </p:nvPr>
        </p:nvGraphicFramePr>
        <p:xfrm>
          <a:off x="4043363" y="4448519"/>
          <a:ext cx="3371651" cy="897403"/>
        </p:xfrm>
        <a:graphic>
          <a:graphicData uri="http://schemas.openxmlformats.org/presentationml/2006/ole">
            <mc:AlternateContent xmlns:mc="http://schemas.openxmlformats.org/markup-compatibility/2006">
              <mc:Choice xmlns:v="urn:schemas-microsoft-com:vml" Requires="v">
                <p:oleObj spid="_x0000_s7183" name="Equation" r:id="rId3" imgW="1651000" imgH="457200" progId="Equation.3">
                  <p:embed/>
                </p:oleObj>
              </mc:Choice>
              <mc:Fallback>
                <p:oleObj name="Equation" r:id="rId3" imgW="16510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363" y="4448519"/>
                        <a:ext cx="3371651" cy="897403"/>
                      </a:xfrm>
                      <a:prstGeom prst="rect">
                        <a:avLst/>
                      </a:prstGeom>
                      <a:noFill/>
                      <a:ln>
                        <a:noFill/>
                      </a:ln>
                    </p:spPr>
                  </p:pic>
                </p:oleObj>
              </mc:Fallback>
            </mc:AlternateContent>
          </a:graphicData>
        </a:graphic>
      </p:graphicFrame>
      <p:sp>
        <p:nvSpPr>
          <p:cNvPr id="19" name="Hộp_Văn_Bản 11"/>
          <p:cNvSpPr txBox="1">
            <a:spLocks noChangeArrowheads="1"/>
          </p:cNvSpPr>
          <p:nvPr/>
        </p:nvSpPr>
        <p:spPr bwMode="auto">
          <a:xfrm>
            <a:off x="3711463" y="3626858"/>
            <a:ext cx="24274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000" b="1" dirty="0" smtClean="0">
                <a:solidFill>
                  <a:srgbClr val="000099"/>
                </a:solidFill>
                <a:latin typeface="Times New Roman" panose="02020603050405020304" pitchFamily="18" charset="0"/>
                <a:cs typeface="Times New Roman" panose="02020603050405020304" pitchFamily="18" charset="0"/>
              </a:rPr>
              <a:t>I =</a:t>
            </a:r>
            <a:r>
              <a:rPr lang="en-US" altLang="en-US" sz="2000" b="1" dirty="0">
                <a:solidFill>
                  <a:srgbClr val="000066"/>
                </a:solidFill>
                <a:latin typeface="Times New Roman" panose="02020603050405020304" pitchFamily="18" charset="0"/>
                <a:cs typeface="Times New Roman" panose="02020603050405020304" pitchFamily="18" charset="0"/>
              </a:rPr>
              <a:t> I</a:t>
            </a:r>
            <a:r>
              <a:rPr lang="en-US" altLang="en-US" sz="2000" b="1" baseline="-25000" dirty="0">
                <a:solidFill>
                  <a:srgbClr val="000066"/>
                </a:solidFill>
                <a:latin typeface="Times New Roman" panose="02020603050405020304" pitchFamily="18" charset="0"/>
                <a:cs typeface="Times New Roman" panose="02020603050405020304" pitchFamily="18" charset="0"/>
              </a:rPr>
              <a:t>A </a:t>
            </a:r>
            <a:r>
              <a:rPr lang="en-US" altLang="en-US" sz="2000" b="1" dirty="0">
                <a:solidFill>
                  <a:srgbClr val="000066"/>
                </a:solidFill>
                <a:latin typeface="Times New Roman" panose="02020603050405020304" pitchFamily="18" charset="0"/>
                <a:cs typeface="Times New Roman" panose="02020603050405020304" pitchFamily="18" charset="0"/>
              </a:rPr>
              <a:t>=</a:t>
            </a:r>
            <a:r>
              <a:rPr lang="en-US" altLang="en-US" sz="2000" b="1" dirty="0" smtClean="0">
                <a:solidFill>
                  <a:srgbClr val="000099"/>
                </a:solidFill>
                <a:latin typeface="Times New Roman" panose="02020603050405020304" pitchFamily="18" charset="0"/>
                <a:cs typeface="Times New Roman" panose="02020603050405020304" pitchFamily="18" charset="0"/>
              </a:rPr>
              <a:t> </a:t>
            </a:r>
            <a:r>
              <a:rPr lang="en-US" altLang="en-US" sz="2000" b="1" dirty="0">
                <a:solidFill>
                  <a:srgbClr val="000066"/>
                </a:solidFill>
                <a:latin typeface="Times New Roman" panose="02020603050405020304" pitchFamily="18" charset="0"/>
                <a:cs typeface="Times New Roman" panose="02020603050405020304" pitchFamily="18" charset="0"/>
              </a:rPr>
              <a:t>I</a:t>
            </a:r>
            <a:r>
              <a:rPr lang="en-US" altLang="en-US" sz="2000" b="1" baseline="-25000" dirty="0">
                <a:solidFill>
                  <a:srgbClr val="000066"/>
                </a:solidFill>
                <a:latin typeface="Times New Roman" panose="02020603050405020304" pitchFamily="18" charset="0"/>
                <a:cs typeface="Times New Roman" panose="02020603050405020304" pitchFamily="18" charset="0"/>
              </a:rPr>
              <a:t>1</a:t>
            </a:r>
            <a:r>
              <a:rPr lang="en-US" altLang="en-US" sz="2000" b="1" dirty="0">
                <a:solidFill>
                  <a:srgbClr val="000099"/>
                </a:solidFill>
                <a:latin typeface="Times New Roman" panose="02020603050405020304" pitchFamily="18" charset="0"/>
                <a:cs typeface="Times New Roman" panose="02020603050405020304" pitchFamily="18" charset="0"/>
              </a:rPr>
              <a:t> = </a:t>
            </a:r>
            <a:r>
              <a:rPr lang="en-US" altLang="en-US" sz="2000" b="1" dirty="0">
                <a:solidFill>
                  <a:srgbClr val="000066"/>
                </a:solidFill>
                <a:latin typeface="Times New Roman" panose="02020603050405020304" pitchFamily="18" charset="0"/>
                <a:cs typeface="Times New Roman" panose="02020603050405020304" pitchFamily="18" charset="0"/>
              </a:rPr>
              <a:t>I</a:t>
            </a:r>
            <a:r>
              <a:rPr lang="en-US" altLang="en-US" sz="2000" b="1" baseline="-25000" dirty="0">
                <a:solidFill>
                  <a:srgbClr val="000066"/>
                </a:solidFill>
                <a:latin typeface="Times New Roman" panose="02020603050405020304" pitchFamily="18" charset="0"/>
                <a:cs typeface="Times New Roman" panose="02020603050405020304" pitchFamily="18" charset="0"/>
              </a:rPr>
              <a:t>2 </a:t>
            </a:r>
            <a:r>
              <a:rPr lang="en-US" altLang="en-US" sz="2000" b="1" dirty="0">
                <a:solidFill>
                  <a:srgbClr val="000099"/>
                </a:solidFill>
                <a:latin typeface="Times New Roman" panose="02020603050405020304" pitchFamily="18" charset="0"/>
                <a:cs typeface="Times New Roman" panose="02020603050405020304" pitchFamily="18" charset="0"/>
              </a:rPr>
              <a:t>= 0,2A</a:t>
            </a:r>
            <a:endParaRPr lang="vi-VN" altLang="en-US" sz="2000" b="1" dirty="0">
              <a:solidFill>
                <a:srgbClr val="000099"/>
              </a:solidFill>
              <a:latin typeface="Times New Roman" panose="02020603050405020304" pitchFamily="18" charset="0"/>
              <a:cs typeface="Times New Roman" panose="02020603050405020304" pitchFamily="18" charset="0"/>
            </a:endParaRPr>
          </a:p>
        </p:txBody>
      </p:sp>
      <p:sp>
        <p:nvSpPr>
          <p:cNvPr id="20" name="Hộp_Văn_Bản 11"/>
          <p:cNvSpPr txBox="1">
            <a:spLocks noChangeArrowheads="1"/>
          </p:cNvSpPr>
          <p:nvPr/>
        </p:nvSpPr>
        <p:spPr bwMode="auto">
          <a:xfrm>
            <a:off x="3529014" y="5371968"/>
            <a:ext cx="3886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err="1">
                <a:solidFill>
                  <a:srgbClr val="000099"/>
                </a:solidFill>
                <a:latin typeface="Times New Roman" panose="02020603050405020304" pitchFamily="18" charset="0"/>
                <a:cs typeface="Times New Roman" panose="02020603050405020304" pitchFamily="18" charset="0"/>
              </a:rPr>
              <a:t>Hiệu</a:t>
            </a:r>
            <a:r>
              <a:rPr lang="en-US" altLang="en-US" sz="2000" b="1" dirty="0">
                <a:solidFill>
                  <a:srgbClr val="000099"/>
                </a:solidFill>
                <a:latin typeface="Times New Roman" panose="02020603050405020304" pitchFamily="18" charset="0"/>
                <a:cs typeface="Times New Roman" panose="02020603050405020304" pitchFamily="18" charset="0"/>
              </a:rPr>
              <a:t> </a:t>
            </a:r>
            <a:r>
              <a:rPr lang="en-US" altLang="en-US" sz="2000" b="1" dirty="0" err="1">
                <a:solidFill>
                  <a:srgbClr val="000099"/>
                </a:solidFill>
                <a:latin typeface="Times New Roman" panose="02020603050405020304" pitchFamily="18" charset="0"/>
                <a:cs typeface="Times New Roman" panose="02020603050405020304" pitchFamily="18" charset="0"/>
              </a:rPr>
              <a:t>điện</a:t>
            </a:r>
            <a:r>
              <a:rPr lang="en-US" altLang="en-US" sz="2000" b="1" dirty="0">
                <a:solidFill>
                  <a:srgbClr val="000099"/>
                </a:solidFill>
                <a:latin typeface="Times New Roman" panose="02020603050405020304" pitchFamily="18" charset="0"/>
                <a:cs typeface="Times New Roman" panose="02020603050405020304" pitchFamily="18" charset="0"/>
              </a:rPr>
              <a:t> </a:t>
            </a:r>
            <a:r>
              <a:rPr lang="en-US" altLang="en-US" sz="2000" b="1" dirty="0" err="1">
                <a:solidFill>
                  <a:srgbClr val="000099"/>
                </a:solidFill>
                <a:latin typeface="Times New Roman" panose="02020603050405020304" pitchFamily="18" charset="0"/>
                <a:cs typeface="Times New Roman" panose="02020603050405020304" pitchFamily="18" charset="0"/>
              </a:rPr>
              <a:t>thế</a:t>
            </a:r>
            <a:r>
              <a:rPr lang="en-US" altLang="en-US" sz="2000" b="1" dirty="0">
                <a:solidFill>
                  <a:srgbClr val="000099"/>
                </a:solidFill>
                <a:latin typeface="Times New Roman" panose="02020603050405020304" pitchFamily="18" charset="0"/>
                <a:cs typeface="Times New Roman" panose="02020603050405020304" pitchFamily="18" charset="0"/>
              </a:rPr>
              <a:t> </a:t>
            </a:r>
            <a:r>
              <a:rPr lang="en-US" altLang="en-US" sz="2000" b="1" dirty="0" err="1">
                <a:solidFill>
                  <a:srgbClr val="000099"/>
                </a:solidFill>
                <a:latin typeface="Times New Roman" panose="02020603050405020304" pitchFamily="18" charset="0"/>
                <a:cs typeface="Times New Roman" panose="02020603050405020304" pitchFamily="18" charset="0"/>
              </a:rPr>
              <a:t>hai</a:t>
            </a:r>
            <a:r>
              <a:rPr lang="en-US" altLang="en-US" sz="2000" b="1" dirty="0">
                <a:solidFill>
                  <a:srgbClr val="000099"/>
                </a:solidFill>
                <a:latin typeface="Times New Roman" panose="02020603050405020304" pitchFamily="18" charset="0"/>
                <a:cs typeface="Times New Roman" panose="02020603050405020304" pitchFamily="18" charset="0"/>
              </a:rPr>
              <a:t> </a:t>
            </a:r>
            <a:r>
              <a:rPr lang="en-US" altLang="en-US" sz="2000" b="1" dirty="0" err="1">
                <a:solidFill>
                  <a:srgbClr val="000099"/>
                </a:solidFill>
                <a:latin typeface="Times New Roman" panose="02020603050405020304" pitchFamily="18" charset="0"/>
                <a:cs typeface="Times New Roman" panose="02020603050405020304" pitchFamily="18" charset="0"/>
              </a:rPr>
              <a:t>đầu</a:t>
            </a:r>
            <a:r>
              <a:rPr lang="en-US" altLang="en-US" sz="2000" b="1" dirty="0">
                <a:solidFill>
                  <a:srgbClr val="000099"/>
                </a:solidFill>
                <a:latin typeface="Times New Roman" panose="02020603050405020304" pitchFamily="18" charset="0"/>
                <a:cs typeface="Times New Roman" panose="02020603050405020304" pitchFamily="18" charset="0"/>
              </a:rPr>
              <a:t> </a:t>
            </a:r>
            <a:r>
              <a:rPr lang="en-US" altLang="en-US" sz="2000" b="1" dirty="0" err="1">
                <a:solidFill>
                  <a:srgbClr val="000099"/>
                </a:solidFill>
                <a:latin typeface="Times New Roman" panose="02020603050405020304" pitchFamily="18" charset="0"/>
                <a:cs typeface="Times New Roman" panose="02020603050405020304" pitchFamily="18" charset="0"/>
              </a:rPr>
              <a:t>đoạn</a:t>
            </a:r>
            <a:r>
              <a:rPr lang="en-US" altLang="en-US" sz="2000" b="1" dirty="0">
                <a:solidFill>
                  <a:srgbClr val="000099"/>
                </a:solidFill>
                <a:latin typeface="Times New Roman" panose="02020603050405020304" pitchFamily="18" charset="0"/>
                <a:cs typeface="Times New Roman" panose="02020603050405020304" pitchFamily="18" charset="0"/>
              </a:rPr>
              <a:t> </a:t>
            </a:r>
            <a:r>
              <a:rPr lang="en-US" altLang="en-US" sz="2000" b="1" dirty="0" err="1">
                <a:solidFill>
                  <a:srgbClr val="000099"/>
                </a:solidFill>
                <a:latin typeface="Times New Roman" panose="02020603050405020304" pitchFamily="18" charset="0"/>
                <a:cs typeface="Times New Roman" panose="02020603050405020304" pitchFamily="18" charset="0"/>
              </a:rPr>
              <a:t>mạch</a:t>
            </a:r>
            <a:r>
              <a:rPr lang="en-US" altLang="en-US" sz="2000" b="1" dirty="0">
                <a:solidFill>
                  <a:srgbClr val="000099"/>
                </a:solidFill>
                <a:latin typeface="Times New Roman" panose="02020603050405020304" pitchFamily="18" charset="0"/>
                <a:cs typeface="Times New Roman" panose="02020603050405020304" pitchFamily="18" charset="0"/>
              </a:rPr>
              <a:t>:</a:t>
            </a:r>
            <a:endParaRPr lang="vi-VN" altLang="en-US" sz="2000" b="1" dirty="0">
              <a:solidFill>
                <a:srgbClr val="000099"/>
              </a:solidFill>
              <a:latin typeface="Times New Roman" panose="02020603050405020304" pitchFamily="18" charset="0"/>
              <a:cs typeface="Times New Roman" panose="02020603050405020304" pitchFamily="18" charset="0"/>
            </a:endParaRPr>
          </a:p>
        </p:txBody>
      </p:sp>
      <p:sp>
        <p:nvSpPr>
          <p:cNvPr id="23" name="Nút Hành động: Tiến hoặc Tiếp 22">
            <a:hlinkClick r:id="" action="ppaction://hlinkshowjump?jump=lastslide" highlightClick="1"/>
          </p:cNvPr>
          <p:cNvSpPr/>
          <p:nvPr/>
        </p:nvSpPr>
        <p:spPr>
          <a:xfrm>
            <a:off x="11658600" y="6325345"/>
            <a:ext cx="5334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4" name="Hình chữ nhật 23"/>
          <p:cNvSpPr>
            <a:spLocks noChangeArrowheads="1"/>
          </p:cNvSpPr>
          <p:nvPr/>
        </p:nvSpPr>
        <p:spPr bwMode="auto">
          <a:xfrm>
            <a:off x="3545511" y="6172346"/>
            <a:ext cx="61118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dirty="0" smtClean="0">
                <a:solidFill>
                  <a:srgbClr val="000066"/>
                </a:solidFill>
                <a:latin typeface="Times New Roman" panose="02020603050405020304" pitchFamily="18" charset="0"/>
                <a:cs typeface="Times New Roman" panose="02020603050405020304" pitchFamily="18" charset="0"/>
              </a:rPr>
              <a:t>C2:  U</a:t>
            </a:r>
            <a:r>
              <a:rPr lang="en-US" altLang="en-US" sz="2000" b="1" baseline="-25000" dirty="0" smtClean="0">
                <a:solidFill>
                  <a:srgbClr val="000066"/>
                </a:solidFill>
                <a:latin typeface="Times New Roman" panose="02020603050405020304" pitchFamily="18" charset="0"/>
                <a:cs typeface="Times New Roman" panose="02020603050405020304" pitchFamily="18" charset="0"/>
              </a:rPr>
              <a:t>AB</a:t>
            </a:r>
            <a:r>
              <a:rPr lang="en-US" altLang="en-US" sz="2000" b="1" dirty="0" smtClean="0">
                <a:solidFill>
                  <a:srgbClr val="000066"/>
                </a:solidFill>
                <a:latin typeface="Times New Roman" panose="02020603050405020304" pitchFamily="18" charset="0"/>
                <a:cs typeface="Times New Roman" panose="02020603050405020304" pitchFamily="18" charset="0"/>
              </a:rPr>
              <a:t> </a:t>
            </a:r>
            <a:r>
              <a:rPr lang="en-US" altLang="en-US" sz="2000" b="1" dirty="0">
                <a:solidFill>
                  <a:srgbClr val="000066"/>
                </a:solidFill>
                <a:latin typeface="Times New Roman" panose="02020603050405020304" pitchFamily="18" charset="0"/>
                <a:cs typeface="Times New Roman" panose="02020603050405020304" pitchFamily="18" charset="0"/>
              </a:rPr>
              <a:t>=I. </a:t>
            </a:r>
            <a:r>
              <a:rPr lang="en-US" altLang="en-US" sz="2000" b="1" dirty="0" err="1">
                <a:solidFill>
                  <a:srgbClr val="000066"/>
                </a:solidFill>
                <a:latin typeface="Times New Roman" panose="02020603050405020304" pitchFamily="18" charset="0"/>
                <a:cs typeface="Times New Roman" panose="02020603050405020304" pitchFamily="18" charset="0"/>
              </a:rPr>
              <a:t>R</a:t>
            </a:r>
            <a:r>
              <a:rPr lang="en-US" altLang="en-US" sz="2000" b="1" baseline="-25000" dirty="0" err="1">
                <a:solidFill>
                  <a:srgbClr val="000066"/>
                </a:solidFill>
                <a:latin typeface="Times New Roman" panose="02020603050405020304" pitchFamily="18" charset="0"/>
                <a:cs typeface="Times New Roman" panose="02020603050405020304" pitchFamily="18" charset="0"/>
              </a:rPr>
              <a:t>tđ</a:t>
            </a:r>
            <a:r>
              <a:rPr lang="en-US" altLang="en-US" sz="2000" b="1" dirty="0">
                <a:solidFill>
                  <a:srgbClr val="000066"/>
                </a:solidFill>
                <a:latin typeface="Times New Roman" panose="02020603050405020304" pitchFamily="18" charset="0"/>
                <a:cs typeface="Times New Roman" panose="02020603050405020304" pitchFamily="18" charset="0"/>
              </a:rPr>
              <a:t> = I (R</a:t>
            </a:r>
            <a:r>
              <a:rPr lang="en-US" altLang="en-US" sz="2000" b="1" baseline="-25000" dirty="0">
                <a:solidFill>
                  <a:srgbClr val="000066"/>
                </a:solidFill>
                <a:latin typeface="Times New Roman" panose="02020603050405020304" pitchFamily="18" charset="0"/>
                <a:cs typeface="Times New Roman" panose="02020603050405020304" pitchFamily="18" charset="0"/>
              </a:rPr>
              <a:t>1</a:t>
            </a:r>
            <a:r>
              <a:rPr lang="en-US" altLang="en-US" sz="2000" b="1" dirty="0">
                <a:solidFill>
                  <a:srgbClr val="000066"/>
                </a:solidFill>
                <a:latin typeface="Times New Roman" panose="02020603050405020304" pitchFamily="18" charset="0"/>
                <a:cs typeface="Times New Roman" panose="02020603050405020304" pitchFamily="18" charset="0"/>
              </a:rPr>
              <a:t> + R</a:t>
            </a:r>
            <a:r>
              <a:rPr lang="en-US" altLang="en-US" sz="2000" b="1" baseline="-25000" dirty="0">
                <a:solidFill>
                  <a:srgbClr val="000066"/>
                </a:solidFill>
                <a:latin typeface="Times New Roman" panose="02020603050405020304" pitchFamily="18" charset="0"/>
                <a:cs typeface="Times New Roman" panose="02020603050405020304" pitchFamily="18" charset="0"/>
              </a:rPr>
              <a:t>2</a:t>
            </a:r>
            <a:r>
              <a:rPr lang="en-US" altLang="en-US" sz="2000" b="1" dirty="0">
                <a:solidFill>
                  <a:srgbClr val="000066"/>
                </a:solidFill>
                <a:latin typeface="Times New Roman" panose="02020603050405020304" pitchFamily="18" charset="0"/>
                <a:cs typeface="Times New Roman" panose="02020603050405020304" pitchFamily="18" charset="0"/>
              </a:rPr>
              <a:t>) = 0,2 (5+10) = 3(V)</a:t>
            </a:r>
            <a:endParaRPr lang="vi-VN" altLang="vi-VN" sz="2000" dirty="0"/>
          </a:p>
        </p:txBody>
      </p:sp>
      <p:sp>
        <p:nvSpPr>
          <p:cNvPr id="2" name="Hình chữ nhật 1"/>
          <p:cNvSpPr>
            <a:spLocks noChangeArrowheads="1"/>
          </p:cNvSpPr>
          <p:nvPr/>
        </p:nvSpPr>
        <p:spPr bwMode="auto">
          <a:xfrm>
            <a:off x="3584294" y="5731220"/>
            <a:ext cx="37449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smtClean="0">
                <a:solidFill>
                  <a:srgbClr val="000066"/>
                </a:solidFill>
                <a:latin typeface="Times New Roman" panose="02020603050405020304" pitchFamily="18" charset="0"/>
                <a:cs typeface="Times New Roman" panose="02020603050405020304" pitchFamily="18" charset="0"/>
              </a:rPr>
              <a:t>C1:  U</a:t>
            </a:r>
            <a:r>
              <a:rPr lang="en-US" altLang="en-US" sz="2000" b="1" baseline="-25000" dirty="0" smtClean="0">
                <a:solidFill>
                  <a:srgbClr val="000066"/>
                </a:solidFill>
                <a:latin typeface="Times New Roman" panose="02020603050405020304" pitchFamily="18" charset="0"/>
                <a:cs typeface="Times New Roman" panose="02020603050405020304" pitchFamily="18" charset="0"/>
              </a:rPr>
              <a:t>AB</a:t>
            </a:r>
            <a:r>
              <a:rPr lang="en-US" altLang="en-US" sz="2000" b="1" dirty="0" smtClean="0">
                <a:solidFill>
                  <a:srgbClr val="000066"/>
                </a:solidFill>
                <a:latin typeface="Times New Roman" panose="02020603050405020304" pitchFamily="18" charset="0"/>
                <a:cs typeface="Times New Roman" panose="02020603050405020304" pitchFamily="18" charset="0"/>
              </a:rPr>
              <a:t> </a:t>
            </a:r>
            <a:r>
              <a:rPr lang="en-US" altLang="en-US" sz="2000" b="1" dirty="0">
                <a:solidFill>
                  <a:srgbClr val="000066"/>
                </a:solidFill>
                <a:latin typeface="Times New Roman" panose="02020603050405020304" pitchFamily="18" charset="0"/>
                <a:cs typeface="Times New Roman" panose="02020603050405020304" pitchFamily="18" charset="0"/>
              </a:rPr>
              <a:t>= U</a:t>
            </a:r>
            <a:r>
              <a:rPr lang="en-US" altLang="en-US" sz="2000" b="1" baseline="-25000" dirty="0">
                <a:solidFill>
                  <a:srgbClr val="000066"/>
                </a:solidFill>
                <a:latin typeface="Times New Roman" panose="02020603050405020304" pitchFamily="18" charset="0"/>
                <a:cs typeface="Times New Roman" panose="02020603050405020304" pitchFamily="18" charset="0"/>
              </a:rPr>
              <a:t>1</a:t>
            </a:r>
            <a:r>
              <a:rPr lang="en-US" altLang="en-US" sz="2000" b="1" dirty="0">
                <a:solidFill>
                  <a:srgbClr val="000066"/>
                </a:solidFill>
                <a:latin typeface="Times New Roman" panose="02020603050405020304" pitchFamily="18" charset="0"/>
                <a:cs typeface="Times New Roman" panose="02020603050405020304" pitchFamily="18" charset="0"/>
              </a:rPr>
              <a:t> + </a:t>
            </a:r>
            <a:r>
              <a:rPr lang="en-US" altLang="en-US" sz="2000" b="1" dirty="0" smtClean="0">
                <a:solidFill>
                  <a:srgbClr val="000066"/>
                </a:solidFill>
                <a:latin typeface="Times New Roman" panose="02020603050405020304" pitchFamily="18" charset="0"/>
                <a:cs typeface="Times New Roman" panose="02020603050405020304" pitchFamily="18" charset="0"/>
              </a:rPr>
              <a:t>U</a:t>
            </a:r>
            <a:r>
              <a:rPr lang="en-US" altLang="en-US" sz="2000" b="1" baseline="-25000" dirty="0" smtClean="0">
                <a:solidFill>
                  <a:srgbClr val="000066"/>
                </a:solidFill>
                <a:latin typeface="Times New Roman" panose="02020603050405020304" pitchFamily="18" charset="0"/>
                <a:cs typeface="Times New Roman" panose="02020603050405020304" pitchFamily="18" charset="0"/>
              </a:rPr>
              <a:t>2</a:t>
            </a:r>
            <a:r>
              <a:rPr lang="en-US" altLang="en-US" sz="2000" b="1" dirty="0" smtClean="0">
                <a:solidFill>
                  <a:srgbClr val="000066"/>
                </a:solidFill>
                <a:latin typeface="Times New Roman" panose="02020603050405020304" pitchFamily="18" charset="0"/>
                <a:cs typeface="Times New Roman" panose="02020603050405020304" pitchFamily="18" charset="0"/>
              </a:rPr>
              <a:t> </a:t>
            </a:r>
            <a:r>
              <a:rPr lang="en-US" altLang="en-US" sz="2000" b="1" dirty="0">
                <a:solidFill>
                  <a:srgbClr val="000066"/>
                </a:solidFill>
                <a:latin typeface="Times New Roman" panose="02020603050405020304" pitchFamily="18" charset="0"/>
                <a:cs typeface="Times New Roman" panose="02020603050405020304" pitchFamily="18" charset="0"/>
              </a:rPr>
              <a:t>= 1+2 = 3(V)</a:t>
            </a:r>
            <a:endParaRPr lang="vi-VN" altLang="vi-VN" sz="2000" dirty="0"/>
          </a:p>
        </p:txBody>
      </p:sp>
      <p:sp>
        <p:nvSpPr>
          <p:cNvPr id="21" name="Hình chữ nhật 20"/>
          <p:cNvSpPr>
            <a:spLocks noChangeArrowheads="1"/>
          </p:cNvSpPr>
          <p:nvPr/>
        </p:nvSpPr>
        <p:spPr bwMode="auto">
          <a:xfrm>
            <a:off x="3451310" y="2807385"/>
            <a:ext cx="32273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2000" b="1" dirty="0">
                <a:solidFill>
                  <a:srgbClr val="002060"/>
                </a:solidFill>
                <a:latin typeface="Times New Roman" panose="02020603050405020304" pitchFamily="18" charset="0"/>
                <a:cs typeface="Times New Roman" panose="02020603050405020304" pitchFamily="18" charset="0"/>
              </a:rPr>
              <a:t>a/ </a:t>
            </a:r>
            <a:r>
              <a:rPr lang="en-US" altLang="vi-VN" sz="2000" b="1" dirty="0" err="1">
                <a:solidFill>
                  <a:srgbClr val="002060"/>
                </a:solidFill>
                <a:latin typeface="Times New Roman" panose="02020603050405020304" pitchFamily="18" charset="0"/>
                <a:cs typeface="Times New Roman" panose="02020603050405020304" pitchFamily="18" charset="0"/>
              </a:rPr>
              <a:t>Vẽ</a:t>
            </a:r>
            <a:r>
              <a:rPr lang="en-US" altLang="vi-VN" sz="2000" b="1" dirty="0">
                <a:solidFill>
                  <a:srgbClr val="002060"/>
                </a:solidFill>
                <a:latin typeface="Times New Roman" panose="02020603050405020304" pitchFamily="18" charset="0"/>
                <a:cs typeface="Times New Roman" panose="02020603050405020304" pitchFamily="18" charset="0"/>
              </a:rPr>
              <a:t> </a:t>
            </a:r>
            <a:r>
              <a:rPr lang="en-US" altLang="vi-VN" sz="2000" b="1" dirty="0" err="1">
                <a:solidFill>
                  <a:srgbClr val="002060"/>
                </a:solidFill>
                <a:latin typeface="Times New Roman" panose="02020603050405020304" pitchFamily="18" charset="0"/>
                <a:cs typeface="Times New Roman" panose="02020603050405020304" pitchFamily="18" charset="0"/>
              </a:rPr>
              <a:t>sơ</a:t>
            </a:r>
            <a:r>
              <a:rPr lang="en-US" altLang="vi-VN" sz="2000" b="1" dirty="0">
                <a:solidFill>
                  <a:srgbClr val="002060"/>
                </a:solidFill>
                <a:latin typeface="Times New Roman" panose="02020603050405020304" pitchFamily="18" charset="0"/>
                <a:cs typeface="Times New Roman" panose="02020603050405020304" pitchFamily="18" charset="0"/>
              </a:rPr>
              <a:t> </a:t>
            </a:r>
            <a:r>
              <a:rPr lang="en-US" altLang="vi-VN" sz="2000" b="1" dirty="0" err="1">
                <a:solidFill>
                  <a:srgbClr val="002060"/>
                </a:solidFill>
                <a:latin typeface="Times New Roman" panose="02020603050405020304" pitchFamily="18" charset="0"/>
                <a:cs typeface="Times New Roman" panose="02020603050405020304" pitchFamily="18" charset="0"/>
              </a:rPr>
              <a:t>đồ</a:t>
            </a:r>
            <a:r>
              <a:rPr lang="en-US" altLang="vi-VN" sz="2000" b="1" dirty="0">
                <a:solidFill>
                  <a:srgbClr val="002060"/>
                </a:solidFill>
                <a:latin typeface="Times New Roman" panose="02020603050405020304" pitchFamily="18" charset="0"/>
                <a:cs typeface="Times New Roman" panose="02020603050405020304" pitchFamily="18" charset="0"/>
              </a:rPr>
              <a:t>  </a:t>
            </a:r>
            <a:r>
              <a:rPr lang="en-US" altLang="vi-VN" sz="2000" b="1" dirty="0" err="1">
                <a:solidFill>
                  <a:srgbClr val="002060"/>
                </a:solidFill>
                <a:latin typeface="Times New Roman" panose="02020603050405020304" pitchFamily="18" charset="0"/>
                <a:cs typeface="Times New Roman" panose="02020603050405020304" pitchFamily="18" charset="0"/>
              </a:rPr>
              <a:t>mạch</a:t>
            </a:r>
            <a:r>
              <a:rPr lang="en-US" altLang="vi-VN" sz="2000" b="1" dirty="0">
                <a:solidFill>
                  <a:srgbClr val="002060"/>
                </a:solidFill>
                <a:latin typeface="Times New Roman" panose="02020603050405020304" pitchFamily="18" charset="0"/>
                <a:cs typeface="Times New Roman" panose="02020603050405020304" pitchFamily="18" charset="0"/>
              </a:rPr>
              <a:t> </a:t>
            </a:r>
            <a:r>
              <a:rPr lang="en-US" altLang="vi-VN" sz="2000" b="1" dirty="0" err="1">
                <a:solidFill>
                  <a:srgbClr val="002060"/>
                </a:solidFill>
                <a:latin typeface="Times New Roman" panose="02020603050405020304" pitchFamily="18" charset="0"/>
                <a:cs typeface="Times New Roman" panose="02020603050405020304" pitchFamily="18" charset="0"/>
              </a:rPr>
              <a:t>điện</a:t>
            </a:r>
            <a:r>
              <a:rPr lang="en-US" altLang="vi-VN" sz="2000" b="1" dirty="0">
                <a:solidFill>
                  <a:srgbClr val="002060"/>
                </a:solidFill>
                <a:latin typeface="Times New Roman" panose="02020603050405020304" pitchFamily="18" charset="0"/>
                <a:cs typeface="Times New Roman" panose="02020603050405020304" pitchFamily="18" charset="0"/>
              </a:rPr>
              <a:t> </a:t>
            </a:r>
            <a:r>
              <a:rPr lang="en-US" altLang="vi-VN" sz="2000" b="1" dirty="0" err="1">
                <a:solidFill>
                  <a:srgbClr val="002060"/>
                </a:solidFill>
                <a:latin typeface="Times New Roman" panose="02020603050405020304" pitchFamily="18" charset="0"/>
                <a:cs typeface="Times New Roman" panose="02020603050405020304" pitchFamily="18" charset="0"/>
              </a:rPr>
              <a:t>trên</a:t>
            </a:r>
            <a:r>
              <a:rPr lang="en-US" altLang="vi-VN" sz="2000" b="1" dirty="0">
                <a:solidFill>
                  <a:srgbClr val="002060"/>
                </a:solidFill>
                <a:latin typeface="Times New Roman" panose="02020603050405020304" pitchFamily="18" charset="0"/>
                <a:cs typeface="Times New Roman" panose="02020603050405020304" pitchFamily="18" charset="0"/>
              </a:rPr>
              <a:t>.</a:t>
            </a:r>
          </a:p>
        </p:txBody>
      </p:sp>
      <p:grpSp>
        <p:nvGrpSpPr>
          <p:cNvPr id="22" name="Group 5"/>
          <p:cNvGrpSpPr/>
          <p:nvPr/>
        </p:nvGrpSpPr>
        <p:grpSpPr>
          <a:xfrm>
            <a:off x="7572375" y="2614481"/>
            <a:ext cx="2888715" cy="1532753"/>
            <a:chOff x="3733800" y="1923430"/>
            <a:chExt cx="5257800" cy="2314492"/>
          </a:xfrm>
        </p:grpSpPr>
        <p:grpSp>
          <p:nvGrpSpPr>
            <p:cNvPr id="25" name="Group 124"/>
            <p:cNvGrpSpPr/>
            <p:nvPr/>
          </p:nvGrpSpPr>
          <p:grpSpPr>
            <a:xfrm>
              <a:off x="3733800" y="1923430"/>
              <a:ext cx="5257800" cy="2314492"/>
              <a:chOff x="4736306" y="1752600"/>
              <a:chExt cx="2895600" cy="1676210"/>
            </a:xfrm>
          </p:grpSpPr>
          <p:grpSp>
            <p:nvGrpSpPr>
              <p:cNvPr id="27" name="Group 122"/>
              <p:cNvGrpSpPr/>
              <p:nvPr/>
            </p:nvGrpSpPr>
            <p:grpSpPr>
              <a:xfrm>
                <a:off x="4736306" y="1884797"/>
                <a:ext cx="2895600" cy="1336561"/>
                <a:chOff x="4736306" y="1884797"/>
                <a:chExt cx="2895600" cy="1336561"/>
              </a:xfrm>
            </p:grpSpPr>
            <p:cxnSp>
              <p:nvCxnSpPr>
                <p:cNvPr id="34" name="Straight Connector 79"/>
                <p:cNvCxnSpPr>
                  <a:stCxn id="46" idx="6"/>
                </p:cNvCxnSpPr>
                <p:nvPr/>
              </p:nvCxnSpPr>
              <p:spPr>
                <a:xfrm>
                  <a:off x="6946106" y="1967876"/>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114"/>
                <p:cNvGrpSpPr/>
                <p:nvPr/>
              </p:nvGrpSpPr>
              <p:grpSpPr>
                <a:xfrm>
                  <a:off x="4736306" y="1884797"/>
                  <a:ext cx="2895600" cy="1336561"/>
                  <a:chOff x="4724400" y="1863839"/>
                  <a:chExt cx="2895600" cy="1336561"/>
                </a:xfrm>
              </p:grpSpPr>
              <p:grpSp>
                <p:nvGrpSpPr>
                  <p:cNvPr id="36" name="Group 66"/>
                  <p:cNvGrpSpPr/>
                  <p:nvPr/>
                </p:nvGrpSpPr>
                <p:grpSpPr>
                  <a:xfrm>
                    <a:off x="4868219" y="1912635"/>
                    <a:ext cx="1837381" cy="68565"/>
                    <a:chOff x="5182544" y="1981200"/>
                    <a:chExt cx="1837381" cy="68565"/>
                  </a:xfrm>
                </p:grpSpPr>
                <p:sp>
                  <p:nvSpPr>
                    <p:cNvPr id="48" name="Oval 60"/>
                    <p:cNvSpPr/>
                    <p:nvPr/>
                  </p:nvSpPr>
                  <p:spPr>
                    <a:xfrm>
                      <a:off x="6953250" y="1981200"/>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64"/>
                    <p:cNvCxnSpPr/>
                    <p:nvPr/>
                  </p:nvCxnSpPr>
                  <p:spPr>
                    <a:xfrm flipH="1" flipV="1">
                      <a:off x="5182544" y="2015482"/>
                      <a:ext cx="179361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113"/>
                  <p:cNvGrpSpPr/>
                  <p:nvPr/>
                </p:nvGrpSpPr>
                <p:grpSpPr>
                  <a:xfrm>
                    <a:off x="6867524" y="1863839"/>
                    <a:ext cx="66676" cy="159501"/>
                    <a:chOff x="6867524" y="1863839"/>
                    <a:chExt cx="66676" cy="159501"/>
                  </a:xfrm>
                </p:grpSpPr>
                <p:sp>
                  <p:nvSpPr>
                    <p:cNvPr id="46" name="Oval 65"/>
                    <p:cNvSpPr/>
                    <p:nvPr/>
                  </p:nvSpPr>
                  <p:spPr>
                    <a:xfrm>
                      <a:off x="6867525" y="1912635"/>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76"/>
                    <p:cNvCxnSpPr/>
                    <p:nvPr/>
                  </p:nvCxnSpPr>
                  <p:spPr>
                    <a:xfrm flipH="1">
                      <a:off x="6867524" y="1863839"/>
                      <a:ext cx="66676" cy="159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Oval 80"/>
                  <p:cNvSpPr/>
                  <p:nvPr/>
                </p:nvSpPr>
                <p:spPr>
                  <a:xfrm>
                    <a:off x="4724400" y="2343329"/>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Times New Roman" panose="02020603050405020304" pitchFamily="18" charset="0"/>
                        <a:cs typeface="Times New Roman" panose="02020603050405020304" pitchFamily="18" charset="0"/>
                      </a:rPr>
                      <a:t>A</a:t>
                    </a:r>
                  </a:p>
                </p:txBody>
              </p:sp>
              <p:cxnSp>
                <p:nvCxnSpPr>
                  <p:cNvPr id="39" name="Straight Connector 85"/>
                  <p:cNvCxnSpPr>
                    <a:endCxn id="38" idx="0"/>
                  </p:cNvCxnSpPr>
                  <p:nvPr/>
                </p:nvCxnSpPr>
                <p:spPr>
                  <a:xfrm>
                    <a:off x="4876800" y="1946917"/>
                    <a:ext cx="0" cy="3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87"/>
                  <p:cNvCxnSpPr>
                    <a:stCxn id="38" idx="4"/>
                  </p:cNvCxnSpPr>
                  <p:nvPr/>
                </p:nvCxnSpPr>
                <p:spPr>
                  <a:xfrm>
                    <a:off x="4876800" y="2648129"/>
                    <a:ext cx="0" cy="476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88"/>
                  <p:cNvSpPr/>
                  <p:nvPr/>
                </p:nvSpPr>
                <p:spPr>
                  <a:xfrm>
                    <a:off x="6374796" y="30480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94"/>
                  <p:cNvCxnSpPr>
                    <a:stCxn id="41" idx="1"/>
                  </p:cNvCxnSpPr>
                  <p:nvPr/>
                </p:nvCxnSpPr>
                <p:spPr>
                  <a:xfrm flipH="1">
                    <a:off x="4876800" y="31242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98"/>
                  <p:cNvCxnSpPr>
                    <a:stCxn id="41" idx="3"/>
                  </p:cNvCxnSpPr>
                  <p:nvPr/>
                </p:nvCxnSpPr>
                <p:spPr>
                  <a:xfrm>
                    <a:off x="6831996" y="31242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100"/>
                  <p:cNvCxnSpPr/>
                  <p:nvPr/>
                </p:nvCxnSpPr>
                <p:spPr>
                  <a:xfrm>
                    <a:off x="7620000" y="1946917"/>
                    <a:ext cx="0" cy="1177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90"/>
                  <p:cNvSpPr/>
                  <p:nvPr/>
                </p:nvSpPr>
                <p:spPr>
                  <a:xfrm>
                    <a:off x="5446783" y="3040984"/>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TextBox 116"/>
              <p:cNvSpPr txBox="1"/>
              <p:nvPr/>
            </p:nvSpPr>
            <p:spPr>
              <a:xfrm>
                <a:off x="6400800" y="1752600"/>
                <a:ext cx="234768" cy="20060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A</a:t>
                </a:r>
              </a:p>
            </p:txBody>
          </p:sp>
          <p:sp>
            <p:nvSpPr>
              <p:cNvPr id="29" name="TextBox 117"/>
              <p:cNvSpPr txBox="1"/>
              <p:nvPr/>
            </p:nvSpPr>
            <p:spPr>
              <a:xfrm>
                <a:off x="6875542" y="1752600"/>
                <a:ext cx="228395" cy="20060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B</a:t>
                </a:r>
              </a:p>
            </p:txBody>
          </p:sp>
          <p:sp>
            <p:nvSpPr>
              <p:cNvPr id="30" name="Rectangle 119"/>
              <p:cNvSpPr/>
              <p:nvPr/>
            </p:nvSpPr>
            <p:spPr>
              <a:xfrm>
                <a:off x="5552699" y="3226027"/>
                <a:ext cx="269180" cy="20060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a:latin typeface="Times New Roman" panose="02020603050405020304" pitchFamily="18" charset="0"/>
                    <a:cs typeface="Times New Roman" panose="02020603050405020304" pitchFamily="18" charset="0"/>
                  </a:rPr>
                  <a:t>1</a:t>
                </a:r>
                <a:endParaRPr lang="en-US" sz="1200"/>
              </a:p>
            </p:txBody>
          </p:sp>
          <p:sp>
            <p:nvSpPr>
              <p:cNvPr id="31" name="Rectangle 120"/>
              <p:cNvSpPr/>
              <p:nvPr/>
            </p:nvSpPr>
            <p:spPr>
              <a:xfrm>
                <a:off x="6519446" y="3228201"/>
                <a:ext cx="269180" cy="20060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a:latin typeface="Times New Roman" panose="02020603050405020304" pitchFamily="18" charset="0"/>
                    <a:cs typeface="Times New Roman" panose="02020603050405020304" pitchFamily="18" charset="0"/>
                  </a:rPr>
                  <a:t>2</a:t>
                </a:r>
                <a:endParaRPr lang="en-US" sz="1200"/>
              </a:p>
            </p:txBody>
          </p:sp>
          <p:sp>
            <p:nvSpPr>
              <p:cNvPr id="32" name="TextBox 121"/>
              <p:cNvSpPr txBox="1"/>
              <p:nvPr/>
            </p:nvSpPr>
            <p:spPr>
              <a:xfrm>
                <a:off x="6498845" y="1932801"/>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sp>
            <p:nvSpPr>
              <p:cNvPr id="33" name="TextBox 123"/>
              <p:cNvSpPr txBox="1"/>
              <p:nvPr/>
            </p:nvSpPr>
            <p:spPr>
              <a:xfrm>
                <a:off x="6936645" y="1904810"/>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grpSp>
        <p:cxnSp>
          <p:nvCxnSpPr>
            <p:cNvPr id="26" name="Straight Connector 45"/>
            <p:cNvCxnSpPr/>
            <p:nvPr/>
          </p:nvCxnSpPr>
          <p:spPr>
            <a:xfrm flipH="1">
              <a:off x="7206920" y="2104601"/>
              <a:ext cx="121070" cy="220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Nhóm 49"/>
          <p:cNvGrpSpPr/>
          <p:nvPr/>
        </p:nvGrpSpPr>
        <p:grpSpPr>
          <a:xfrm>
            <a:off x="3338433" y="3179433"/>
            <a:ext cx="3459424" cy="461665"/>
            <a:chOff x="7728632" y="3802693"/>
            <a:chExt cx="3459424" cy="461665"/>
          </a:xfrm>
        </p:grpSpPr>
        <p:sp>
          <p:nvSpPr>
            <p:cNvPr id="51" name="Oval 9"/>
            <p:cNvSpPr/>
            <p:nvPr/>
          </p:nvSpPr>
          <p:spPr bwMode="auto">
            <a:xfrm>
              <a:off x="8179137" y="3870325"/>
              <a:ext cx="388666" cy="3638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grpSp>
          <p:nvGrpSpPr>
            <p:cNvPr id="53" name="Nhóm 52"/>
            <p:cNvGrpSpPr/>
            <p:nvPr/>
          </p:nvGrpSpPr>
          <p:grpSpPr>
            <a:xfrm>
              <a:off x="7728632" y="3802693"/>
              <a:ext cx="3459424" cy="461665"/>
              <a:chOff x="7719108" y="3375919"/>
              <a:chExt cx="3459424" cy="461665"/>
            </a:xfrm>
          </p:grpSpPr>
          <p:sp>
            <p:nvSpPr>
              <p:cNvPr id="54" name="Hộp_Văn_Bản 11"/>
              <p:cNvSpPr txBox="1">
                <a:spLocks noChangeArrowheads="1"/>
              </p:cNvSpPr>
              <p:nvPr/>
            </p:nvSpPr>
            <p:spPr bwMode="auto">
              <a:xfrm>
                <a:off x="7719108" y="3375919"/>
                <a:ext cx="3459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400" b="1" dirty="0" smtClean="0">
                    <a:solidFill>
                      <a:srgbClr val="000066"/>
                    </a:solidFill>
                    <a:latin typeface="Times New Roman" panose="02020603050405020304" pitchFamily="18" charset="0"/>
                    <a:cs typeface="Times New Roman" panose="02020603050405020304" pitchFamily="18" charset="0"/>
                  </a:rPr>
                  <a:t> </a:t>
                </a:r>
                <a:r>
                  <a:rPr lang="en-US" altLang="en-US" sz="2200" dirty="0" smtClean="0">
                    <a:solidFill>
                      <a:srgbClr val="000066"/>
                    </a:solidFill>
                    <a:latin typeface="Times New Roman" panose="02020603050405020304" pitchFamily="18" charset="0"/>
                    <a:cs typeface="Times New Roman" panose="02020603050405020304" pitchFamily="18" charset="0"/>
                  </a:rPr>
                  <a:t>b/       </a:t>
                </a:r>
                <a:r>
                  <a:rPr lang="en-US" altLang="en-US" sz="2200" dirty="0" err="1" smtClean="0">
                    <a:solidFill>
                      <a:srgbClr val="000066"/>
                    </a:solidFill>
                    <a:latin typeface="Times New Roman" panose="02020603050405020304" pitchFamily="18" charset="0"/>
                    <a:cs typeface="Times New Roman" panose="02020603050405020304" pitchFamily="18" charset="0"/>
                  </a:rPr>
                  <a:t>nt</a:t>
                </a:r>
                <a:r>
                  <a:rPr lang="en-US" altLang="en-US" sz="2200" dirty="0" smtClean="0">
                    <a:solidFill>
                      <a:srgbClr val="000066"/>
                    </a:solidFill>
                    <a:latin typeface="Times New Roman" panose="02020603050405020304" pitchFamily="18" charset="0"/>
                    <a:cs typeface="Times New Roman" panose="02020603050405020304" pitchFamily="18" charset="0"/>
                  </a:rPr>
                  <a:t> R</a:t>
                </a:r>
                <a:r>
                  <a:rPr lang="en-US" altLang="en-US" sz="2200" baseline="-25000" dirty="0" smtClean="0">
                    <a:solidFill>
                      <a:srgbClr val="000066"/>
                    </a:solidFill>
                    <a:latin typeface="Times New Roman" panose="02020603050405020304" pitchFamily="18" charset="0"/>
                    <a:cs typeface="Times New Roman" panose="02020603050405020304" pitchFamily="18" charset="0"/>
                  </a:rPr>
                  <a:t>1 </a:t>
                </a:r>
                <a:r>
                  <a:rPr lang="en-US" altLang="en-US" sz="2200" dirty="0" err="1" smtClean="0">
                    <a:solidFill>
                      <a:srgbClr val="000099"/>
                    </a:solidFill>
                    <a:latin typeface="Times New Roman" panose="02020603050405020304" pitchFamily="18" charset="0"/>
                    <a:cs typeface="Times New Roman" panose="02020603050405020304" pitchFamily="18" charset="0"/>
                  </a:rPr>
                  <a:t>nt</a:t>
                </a:r>
                <a:r>
                  <a:rPr lang="en-US" altLang="en-US" sz="2200" dirty="0" smtClean="0">
                    <a:solidFill>
                      <a:srgbClr val="000099"/>
                    </a:solidFill>
                    <a:latin typeface="Times New Roman" panose="02020603050405020304" pitchFamily="18" charset="0"/>
                    <a:cs typeface="Times New Roman" panose="02020603050405020304" pitchFamily="18" charset="0"/>
                  </a:rPr>
                  <a:t> </a:t>
                </a:r>
                <a:r>
                  <a:rPr lang="en-US" altLang="en-US" sz="2200" dirty="0" smtClean="0">
                    <a:solidFill>
                      <a:srgbClr val="000066"/>
                    </a:solidFill>
                    <a:latin typeface="Times New Roman" panose="02020603050405020304" pitchFamily="18" charset="0"/>
                    <a:cs typeface="Times New Roman" panose="02020603050405020304" pitchFamily="18" charset="0"/>
                  </a:rPr>
                  <a:t>R</a:t>
                </a:r>
                <a:r>
                  <a:rPr lang="en-US" altLang="en-US" sz="2200" baseline="-25000" dirty="0" smtClean="0">
                    <a:solidFill>
                      <a:srgbClr val="000066"/>
                    </a:solidFill>
                    <a:latin typeface="Times New Roman" panose="02020603050405020304" pitchFamily="18" charset="0"/>
                    <a:cs typeface="Times New Roman" panose="02020603050405020304" pitchFamily="18" charset="0"/>
                  </a:rPr>
                  <a:t>2</a:t>
                </a:r>
                <a:endParaRPr lang="vi-VN" altLang="en-US" sz="2200" dirty="0">
                  <a:solidFill>
                    <a:srgbClr val="000099"/>
                  </a:solidFill>
                  <a:latin typeface="Times New Roman" panose="02020603050405020304" pitchFamily="18" charset="0"/>
                  <a:cs typeface="Times New Roman" panose="02020603050405020304" pitchFamily="18" charset="0"/>
                </a:endParaRPr>
              </a:p>
            </p:txBody>
          </p:sp>
          <p:sp>
            <p:nvSpPr>
              <p:cNvPr id="55" name="TextBox 15"/>
              <p:cNvSpPr txBox="1">
                <a:spLocks noChangeArrowheads="1"/>
              </p:cNvSpPr>
              <p:nvPr/>
            </p:nvSpPr>
            <p:spPr bwMode="auto">
              <a:xfrm>
                <a:off x="8169206" y="3419130"/>
                <a:ext cx="513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A</a:t>
                </a:r>
                <a:endParaRPr lang="en-CA" altLang="en-US" sz="2000" b="1" dirty="0">
                  <a:solidFill>
                    <a:srgbClr val="FF0000"/>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9335064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barn(inVertical)">
                                      <p:cBhvr>
                                        <p:cTn id="32" dur="500"/>
                                        <p:tgtEl>
                                          <p:spTgt spid="1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barn(inVertical)">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down)">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1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1000"/>
                                        <p:tgtEl>
                                          <p:spTgt spid="1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6"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arn(inHorizontal)">
                                      <p:cBhvr>
                                        <p:cTn id="67" dur="500"/>
                                        <p:tgtEl>
                                          <p:spTgt spid="1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1000"/>
                                        <p:tgtEl>
                                          <p:spTgt spid="2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barn(inVertical)">
                                      <p:cBhvr>
                                        <p:cTn id="77" dur="500"/>
                                        <p:tgtEl>
                                          <p:spTgt spid="2"/>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barn(inVertical)">
                                      <p:cBhvr>
                                        <p:cTn id="8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0" grpId="0"/>
      <p:bldP spid="24" grpId="0"/>
      <p:bldP spid="2"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524000" y="792164"/>
            <a:ext cx="9144000" cy="1938337"/>
          </a:xfrm>
          <a:prstGeom prst="rect">
            <a:avLst/>
          </a:prstGeom>
          <a:solidFill>
            <a:schemeClr val="accent6">
              <a:lumMod val="40000"/>
              <a:lumOff val="60000"/>
            </a:schemeClr>
          </a:solidFill>
        </p:spPr>
        <p:txBody>
          <a:bodyPr>
            <a:spAutoFit/>
          </a:bodyPr>
          <a:lstStyle/>
          <a:p>
            <a:pPr>
              <a:defRPr/>
            </a:pPr>
            <a:r>
              <a:rPr lang="en-US" sz="2400" b="1" u="sng">
                <a:solidFill>
                  <a:srgbClr val="FF0000"/>
                </a:solidFill>
                <a:latin typeface="Times New Roman" panose="02020603050405020304" pitchFamily="18" charset="0"/>
                <a:cs typeface="Times New Roman" panose="02020603050405020304" pitchFamily="18" charset="0"/>
              </a:rPr>
              <a:t>4.2.</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Một điện trở 10</a:t>
            </a:r>
            <a:r>
              <a:rPr lang="el-GR" sz="2400">
                <a:latin typeface="Times New Roman" panose="02020603050405020304" pitchFamily="18" charset="0"/>
                <a:cs typeface="Times New Roman" panose="02020603050405020304" pitchFamily="18" charset="0"/>
              </a:rPr>
              <a:t>Ω  </a:t>
            </a:r>
            <a:r>
              <a:rPr lang="vi-VN" sz="2400">
                <a:latin typeface="Times New Roman" panose="02020603050405020304" pitchFamily="18" charset="0"/>
                <a:cs typeface="Times New Roman" panose="02020603050405020304" pitchFamily="18" charset="0"/>
              </a:rPr>
              <a:t>được mắc vào hiệu điện thế 12V.</a:t>
            </a:r>
          </a:p>
          <a:p>
            <a:pPr>
              <a:defRPr/>
            </a:pPr>
            <a:r>
              <a:rPr lang="vi-VN" sz="2400">
                <a:latin typeface="Times New Roman" panose="02020603050405020304" pitchFamily="18" charset="0"/>
                <a:cs typeface="Times New Roman" panose="02020603050405020304" pitchFamily="18" charset="0"/>
              </a:rPr>
              <a:t>a. Tính cường độ dòng điện chạy qua điện trở đó.</a:t>
            </a:r>
          </a:p>
          <a:p>
            <a:pPr>
              <a:defRPr/>
            </a:pPr>
            <a:r>
              <a:rPr lang="vi-VN" sz="2400">
                <a:latin typeface="Times New Roman" panose="02020603050405020304" pitchFamily="18" charset="0"/>
                <a:cs typeface="Times New Roman" panose="02020603050405020304" pitchFamily="18" charset="0"/>
              </a:rPr>
              <a:t>b. Muốn kiểm tra kết quả tính ở trên, ta có thể dùng ampe kế để đo. Muốn ampe kế chỉ đúng giá trị cường độ dòng điện đã tính được phải có điều kiện gì đối với ampe kế ? Vì sao ?</a:t>
            </a:r>
          </a:p>
        </p:txBody>
      </p:sp>
      <p:sp>
        <p:nvSpPr>
          <p:cNvPr id="9" name="Text Box 2"/>
          <p:cNvSpPr txBox="1">
            <a:spLocks noChangeArrowheads="1"/>
          </p:cNvSpPr>
          <p:nvPr/>
        </p:nvSpPr>
        <p:spPr bwMode="auto">
          <a:xfrm>
            <a:off x="4275139" y="9526"/>
            <a:ext cx="3074987" cy="646113"/>
          </a:xfrm>
          <a:prstGeom prst="rect">
            <a:avLst/>
          </a:prstGeom>
          <a:solidFill>
            <a:schemeClr val="accent1"/>
          </a:solidFill>
          <a:ln>
            <a:noFill/>
          </a:ln>
          <a:effectLst/>
          <a:extLst/>
        </p:spPr>
        <p:txBody>
          <a:bodyPr wrap="none">
            <a:spAutoFit/>
          </a:bodyPr>
          <a:lstStyle/>
          <a:p>
            <a:pPr eaLnBrk="1" hangingPunct="1">
              <a:defRPr/>
            </a:pPr>
            <a:r>
              <a:rPr lang="en-US" sz="3600" b="1">
                <a:solidFill>
                  <a:schemeClr val="hlink"/>
                </a:solidFill>
                <a:effectLst>
                  <a:outerShdw blurRad="38100" dist="38100" dir="2700000" algn="tl">
                    <a:srgbClr val="C0C0C0"/>
                  </a:outerShdw>
                </a:effectLst>
                <a:latin typeface="Arial" charset="0"/>
              </a:rPr>
              <a:t>BÀI TẬP SBT</a:t>
            </a:r>
          </a:p>
        </p:txBody>
      </p:sp>
      <p:sp>
        <p:nvSpPr>
          <p:cNvPr id="20484" name="Hộp_Văn_Bản 14"/>
          <p:cNvSpPr txBox="1">
            <a:spLocks noChangeArrowheads="1"/>
          </p:cNvSpPr>
          <p:nvPr/>
        </p:nvSpPr>
        <p:spPr bwMode="auto">
          <a:xfrm>
            <a:off x="4953001" y="2755901"/>
            <a:ext cx="765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a:solidFill>
                  <a:srgbClr val="006600"/>
                </a:solidFill>
                <a:latin typeface="Times New Roman" panose="02020603050405020304" pitchFamily="18" charset="0"/>
                <a:cs typeface="Times New Roman" panose="02020603050405020304" pitchFamily="18" charset="0"/>
              </a:rPr>
              <a:t>Giải</a:t>
            </a:r>
            <a:endParaRPr lang="vi-VN" altLang="en-US" sz="2400" b="1" u="sng">
              <a:solidFill>
                <a:srgbClr val="006600"/>
              </a:solidFill>
              <a:latin typeface="Times New Roman" panose="02020603050405020304" pitchFamily="18" charset="0"/>
              <a:cs typeface="Times New Roman" panose="02020603050405020304" pitchFamily="18" charset="0"/>
            </a:endParaRPr>
          </a:p>
        </p:txBody>
      </p:sp>
      <p:sp>
        <p:nvSpPr>
          <p:cNvPr id="11" name="Text Box 5"/>
          <p:cNvSpPr txBox="1">
            <a:spLocks noChangeArrowheads="1"/>
          </p:cNvSpPr>
          <p:nvPr/>
        </p:nvSpPr>
        <p:spPr bwMode="auto">
          <a:xfrm>
            <a:off x="1676400" y="3219451"/>
            <a:ext cx="17732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R = 10</a:t>
            </a:r>
            <a:r>
              <a:rPr lang="el-GR" altLang="en-US" sz="2400" b="1">
                <a:solidFill>
                  <a:srgbClr val="000066"/>
                </a:solidFill>
                <a:latin typeface="Times New Roman" panose="02020603050405020304" pitchFamily="18" charset="0"/>
                <a:cs typeface="Times New Roman" panose="02020603050405020304" pitchFamily="18" charset="0"/>
              </a:rPr>
              <a:t>Ω</a:t>
            </a:r>
            <a:endParaRPr lang="en-US" altLang="en-US" sz="2400" b="1">
              <a:solidFill>
                <a:srgbClr val="000066"/>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U = 12V </a:t>
            </a:r>
          </a:p>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a/ I = ?</a:t>
            </a:r>
          </a:p>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b/ Điều kiện của ampe kế?</a:t>
            </a:r>
            <a:endParaRPr lang="el-GR" altLang="en-US" sz="2400" b="1">
              <a:solidFill>
                <a:srgbClr val="000066"/>
              </a:solidFill>
              <a:latin typeface="Times New Roman" panose="02020603050405020304" pitchFamily="18" charset="0"/>
              <a:cs typeface="Times New Roman" panose="02020603050405020304" pitchFamily="18" charset="0"/>
            </a:endParaRPr>
          </a:p>
        </p:txBody>
      </p:sp>
      <p:sp>
        <p:nvSpPr>
          <p:cNvPr id="12" name="Hộp_Văn_Bản 11"/>
          <p:cNvSpPr txBox="1">
            <a:spLocks noChangeArrowheads="1"/>
          </p:cNvSpPr>
          <p:nvPr/>
        </p:nvSpPr>
        <p:spPr bwMode="auto">
          <a:xfrm>
            <a:off x="3449638" y="4335464"/>
            <a:ext cx="71421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b/ </a:t>
            </a:r>
            <a:r>
              <a:rPr lang="vi-VN" altLang="vi-VN" sz="2400" b="1">
                <a:solidFill>
                  <a:schemeClr val="accent2"/>
                </a:solidFill>
              </a:rPr>
              <a:t>Ampe kế phải có điện trở rất nhỏ so với điện trở của đoạn mạch, khi đó điện trở của ampe kế không ảnh hưởng đến điện trở của đoạn mạch. Dòng điện chạy qua ampe kế chính là cường độ dòng điện chạy qua đoạn mạch đang xét.</a:t>
            </a:r>
            <a:endParaRPr lang="vi-VN" altLang="en-US" sz="2400" b="1">
              <a:solidFill>
                <a:schemeClr val="accent2"/>
              </a:solidFill>
              <a:latin typeface="Times New Roman" panose="02020603050405020304" pitchFamily="18" charset="0"/>
              <a:cs typeface="Times New Roman" panose="02020603050405020304" pitchFamily="18" charset="0"/>
            </a:endParaRPr>
          </a:p>
        </p:txBody>
      </p:sp>
      <p:sp>
        <p:nvSpPr>
          <p:cNvPr id="20487" name="Hộp_Văn_Bản 13"/>
          <p:cNvSpPr txBox="1">
            <a:spLocks noChangeArrowheads="1"/>
          </p:cNvSpPr>
          <p:nvPr/>
        </p:nvSpPr>
        <p:spPr bwMode="auto">
          <a:xfrm>
            <a:off x="1760538" y="2743201"/>
            <a:ext cx="1236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a:solidFill>
                  <a:srgbClr val="006600"/>
                </a:solidFill>
                <a:latin typeface="Times New Roman" panose="02020603050405020304" pitchFamily="18" charset="0"/>
                <a:cs typeface="Times New Roman" panose="02020603050405020304" pitchFamily="18" charset="0"/>
              </a:rPr>
              <a:t>Tóm tắt</a:t>
            </a:r>
            <a:endParaRPr lang="vi-VN" altLang="en-US" sz="2400" b="1" u="sng">
              <a:solidFill>
                <a:srgbClr val="006600"/>
              </a:solidFill>
              <a:latin typeface="Times New Roman" panose="02020603050405020304" pitchFamily="18" charset="0"/>
              <a:cs typeface="Times New Roman" panose="02020603050405020304" pitchFamily="18" charset="0"/>
            </a:endParaRPr>
          </a:p>
        </p:txBody>
      </p:sp>
      <p:cxnSp>
        <p:nvCxnSpPr>
          <p:cNvPr id="16" name="Straight Connector 16"/>
          <p:cNvCxnSpPr/>
          <p:nvPr/>
        </p:nvCxnSpPr>
        <p:spPr>
          <a:xfrm rot="5400000">
            <a:off x="1439069" y="4712494"/>
            <a:ext cx="3962400" cy="1588"/>
          </a:xfrm>
          <a:prstGeom prst="line">
            <a:avLst/>
          </a:prstGeom>
          <a:ln w="28575">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9" name="Hộp_Văn_Bản 11"/>
          <p:cNvSpPr txBox="1">
            <a:spLocks noChangeArrowheads="1"/>
          </p:cNvSpPr>
          <p:nvPr/>
        </p:nvSpPr>
        <p:spPr bwMode="auto">
          <a:xfrm>
            <a:off x="3449639" y="3187701"/>
            <a:ext cx="5970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a/ Cường độ dòng điện chạy qua điện trở đó</a:t>
            </a:r>
            <a:endParaRPr lang="vi-VN" altLang="en-US" sz="2400" b="1">
              <a:solidFill>
                <a:srgbClr val="000099"/>
              </a:solidFill>
              <a:latin typeface="Times New Roman" panose="02020603050405020304" pitchFamily="18" charset="0"/>
              <a:cs typeface="Times New Roman" panose="02020603050405020304" pitchFamily="18" charset="0"/>
            </a:endParaRPr>
          </a:p>
        </p:txBody>
      </p:sp>
      <p:sp>
        <p:nvSpPr>
          <p:cNvPr id="23" name="Nút Hành động: Tiến hoặc Tiếp 22">
            <a:hlinkClick r:id="" action="ppaction://hlinkshowjump?jump=lastslide" highlightClick="1"/>
          </p:cNvPr>
          <p:cNvSpPr/>
          <p:nvPr/>
        </p:nvSpPr>
        <p:spPr>
          <a:xfrm>
            <a:off x="10058400" y="6400800"/>
            <a:ext cx="5334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 name="Hình chữ nhật 2"/>
          <p:cNvSpPr>
            <a:spLocks noChangeArrowheads="1"/>
          </p:cNvSpPr>
          <p:nvPr/>
        </p:nvSpPr>
        <p:spPr bwMode="auto">
          <a:xfrm>
            <a:off x="5668963" y="3873501"/>
            <a:ext cx="1249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99"/>
                </a:solidFill>
                <a:latin typeface="Times New Roman" panose="02020603050405020304" pitchFamily="18" charset="0"/>
                <a:cs typeface="Times New Roman" panose="02020603050405020304" pitchFamily="18" charset="0"/>
              </a:rPr>
              <a:t>= 1,2(A)</a:t>
            </a:r>
            <a:endParaRPr lang="vi-VN" altLang="en-US" sz="2400" b="1">
              <a:solidFill>
                <a:srgbClr val="000099"/>
              </a:solidFill>
              <a:latin typeface="Times New Roman" panose="02020603050405020304" pitchFamily="18" charset="0"/>
              <a:cs typeface="Times New Roman" panose="02020603050405020304" pitchFamily="18" charset="0"/>
            </a:endParaRPr>
          </a:p>
        </p:txBody>
      </p:sp>
      <p:sp>
        <p:nvSpPr>
          <p:cNvPr id="4" name="Hình chữ nhật 3"/>
          <p:cNvSpPr>
            <a:spLocks noRot="1" noChangeAspect="1" noMove="1" noResize="1" noEditPoints="1" noAdjustHandles="1" noChangeArrowheads="1" noChangeShapeType="1" noTextEdit="1"/>
          </p:cNvSpPr>
          <p:nvPr/>
        </p:nvSpPr>
        <p:spPr>
          <a:xfrm>
            <a:off x="3843339" y="3717724"/>
            <a:ext cx="957313" cy="710579"/>
          </a:xfrm>
          <a:prstGeom prst="rect">
            <a:avLst/>
          </a:prstGeom>
          <a:blipFill rotWithShape="0">
            <a:blip r:embed="rId2"/>
            <a:stretch>
              <a:fillRect l="-12658" b="-10345"/>
            </a:stretch>
          </a:blipFill>
        </p:spPr>
        <p:txBody>
          <a:bodyPr/>
          <a:lstStyle/>
          <a:p>
            <a:r>
              <a:rPr lang="vi-VN">
                <a:noFill/>
              </a:rPr>
              <a:t> </a:t>
            </a:r>
          </a:p>
        </p:txBody>
      </p:sp>
      <p:sp>
        <p:nvSpPr>
          <p:cNvPr id="5" name="Hình chữ nhật 4"/>
          <p:cNvSpPr>
            <a:spLocks noRot="1" noChangeAspect="1" noMove="1" noResize="1" noEditPoints="1" noAdjustHandles="1" noChangeArrowheads="1" noChangeShapeType="1" noTextEdit="1"/>
          </p:cNvSpPr>
          <p:nvPr/>
        </p:nvSpPr>
        <p:spPr>
          <a:xfrm>
            <a:off x="4766956" y="3717724"/>
            <a:ext cx="851515" cy="714683"/>
          </a:xfrm>
          <a:prstGeom prst="rect">
            <a:avLst/>
          </a:prstGeom>
          <a:blipFill rotWithShape="0">
            <a:blip r:embed="rId3"/>
            <a:stretch>
              <a:fillRect l="-15000" b="-9402"/>
            </a:stretch>
          </a:blipFill>
        </p:spPr>
        <p:txBody>
          <a:bodyPr/>
          <a:lstStyle/>
          <a:p>
            <a:r>
              <a:rPr lang="vi-VN">
                <a:noFill/>
              </a:rPr>
              <a:t> </a:t>
            </a:r>
          </a:p>
        </p:txBody>
      </p:sp>
    </p:spTree>
    <p:extLst>
      <p:ext uri="{BB962C8B-B14F-4D97-AF65-F5344CB8AC3E}">
        <p14:creationId xmlns:p14="http://schemas.microsoft.com/office/powerpoint/2010/main" val="24166216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10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4275139" y="9526"/>
            <a:ext cx="3074987" cy="646113"/>
          </a:xfrm>
          <a:prstGeom prst="rect">
            <a:avLst/>
          </a:prstGeom>
          <a:solidFill>
            <a:schemeClr val="accent1"/>
          </a:solidFill>
          <a:ln>
            <a:noFill/>
          </a:ln>
          <a:effectLst/>
          <a:extLst/>
        </p:spPr>
        <p:txBody>
          <a:bodyPr wrap="none">
            <a:spAutoFit/>
          </a:bodyPr>
          <a:lstStyle/>
          <a:p>
            <a:pPr eaLnBrk="1" hangingPunct="1">
              <a:defRPr/>
            </a:pPr>
            <a:r>
              <a:rPr lang="en-US" sz="3600" b="1">
                <a:solidFill>
                  <a:schemeClr val="hlink"/>
                </a:solidFill>
                <a:effectLst>
                  <a:outerShdw blurRad="38100" dist="38100" dir="2700000" algn="tl">
                    <a:srgbClr val="C0C0C0"/>
                  </a:outerShdw>
                </a:effectLst>
                <a:latin typeface="Arial" charset="0"/>
              </a:rPr>
              <a:t>BÀI TẬP SBT</a:t>
            </a:r>
          </a:p>
        </p:txBody>
      </p:sp>
      <p:sp>
        <p:nvSpPr>
          <p:cNvPr id="26" name="Hộp_Văn_Bản 14"/>
          <p:cNvSpPr txBox="1">
            <a:spLocks noChangeArrowheads="1"/>
          </p:cNvSpPr>
          <p:nvPr/>
        </p:nvSpPr>
        <p:spPr bwMode="auto">
          <a:xfrm>
            <a:off x="3028950" y="3403290"/>
            <a:ext cx="765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dirty="0" err="1">
                <a:solidFill>
                  <a:srgbClr val="006600"/>
                </a:solidFill>
                <a:latin typeface="Times New Roman" panose="02020603050405020304" pitchFamily="18" charset="0"/>
                <a:cs typeface="Times New Roman" panose="02020603050405020304" pitchFamily="18" charset="0"/>
              </a:rPr>
              <a:t>Giải</a:t>
            </a:r>
            <a:endParaRPr lang="vi-VN" altLang="en-US" sz="2400" b="1" u="sng" dirty="0">
              <a:solidFill>
                <a:srgbClr val="006600"/>
              </a:solidFill>
              <a:latin typeface="Times New Roman" panose="02020603050405020304" pitchFamily="18" charset="0"/>
              <a:cs typeface="Times New Roman" panose="02020603050405020304" pitchFamily="18" charset="0"/>
            </a:endParaRPr>
          </a:p>
        </p:txBody>
      </p:sp>
      <p:sp>
        <p:nvSpPr>
          <p:cNvPr id="11" name="Text Box 5"/>
          <p:cNvSpPr txBox="1">
            <a:spLocks noChangeArrowheads="1"/>
          </p:cNvSpPr>
          <p:nvPr/>
        </p:nvSpPr>
        <p:spPr bwMode="auto">
          <a:xfrm>
            <a:off x="1541463" y="3846514"/>
            <a:ext cx="1477962"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66"/>
                </a:solidFill>
                <a:latin typeface="Times New Roman" panose="02020603050405020304" pitchFamily="18" charset="0"/>
                <a:cs typeface="Times New Roman" panose="02020603050405020304" pitchFamily="18" charset="0"/>
              </a:rPr>
              <a:t>R</a:t>
            </a:r>
            <a:r>
              <a:rPr lang="en-US" altLang="en-US" sz="2000" b="1" baseline="-25000">
                <a:solidFill>
                  <a:srgbClr val="000066"/>
                </a:solidFill>
                <a:latin typeface="Times New Roman" panose="02020603050405020304" pitchFamily="18" charset="0"/>
                <a:cs typeface="Times New Roman" panose="02020603050405020304" pitchFamily="18" charset="0"/>
              </a:rPr>
              <a:t>1</a:t>
            </a:r>
            <a:r>
              <a:rPr lang="en-US" altLang="en-US" sz="2000" b="1">
                <a:solidFill>
                  <a:srgbClr val="000066"/>
                </a:solidFill>
                <a:latin typeface="Times New Roman" panose="02020603050405020304" pitchFamily="18" charset="0"/>
                <a:cs typeface="Times New Roman" panose="02020603050405020304" pitchFamily="18" charset="0"/>
              </a:rPr>
              <a:t> = 10</a:t>
            </a:r>
            <a:r>
              <a:rPr lang="el-GR" altLang="en-US" sz="2000" b="1">
                <a:solidFill>
                  <a:srgbClr val="000066"/>
                </a:solidFill>
                <a:latin typeface="Times New Roman" panose="02020603050405020304" pitchFamily="18" charset="0"/>
                <a:cs typeface="Times New Roman" panose="02020603050405020304" pitchFamily="18" charset="0"/>
              </a:rPr>
              <a:t>Ω</a:t>
            </a:r>
            <a:endParaRPr lang="en-US" altLang="en-US" sz="2000" b="1">
              <a:solidFill>
                <a:srgbClr val="000066"/>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b="1">
                <a:solidFill>
                  <a:srgbClr val="000066"/>
                </a:solidFill>
                <a:latin typeface="Times New Roman" panose="02020603050405020304" pitchFamily="18" charset="0"/>
                <a:cs typeface="Times New Roman" panose="02020603050405020304" pitchFamily="18" charset="0"/>
              </a:rPr>
              <a:t>R</a:t>
            </a:r>
            <a:r>
              <a:rPr lang="en-US" altLang="en-US" sz="2000" b="1" baseline="-25000">
                <a:solidFill>
                  <a:srgbClr val="000066"/>
                </a:solidFill>
                <a:latin typeface="Times New Roman" panose="02020603050405020304" pitchFamily="18" charset="0"/>
                <a:cs typeface="Times New Roman" panose="02020603050405020304" pitchFamily="18" charset="0"/>
              </a:rPr>
              <a:t>2</a:t>
            </a:r>
            <a:r>
              <a:rPr lang="en-US" altLang="en-US" sz="2000" b="1">
                <a:solidFill>
                  <a:srgbClr val="000066"/>
                </a:solidFill>
                <a:latin typeface="Times New Roman" panose="02020603050405020304" pitchFamily="18" charset="0"/>
                <a:cs typeface="Times New Roman" panose="02020603050405020304" pitchFamily="18" charset="0"/>
              </a:rPr>
              <a:t> = 20</a:t>
            </a:r>
            <a:r>
              <a:rPr lang="el-GR" altLang="en-US" sz="2000" b="1">
                <a:solidFill>
                  <a:srgbClr val="000066"/>
                </a:solidFill>
                <a:latin typeface="Times New Roman" panose="02020603050405020304" pitchFamily="18" charset="0"/>
                <a:cs typeface="Times New Roman" panose="02020603050405020304" pitchFamily="18" charset="0"/>
              </a:rPr>
              <a:t>Ω</a:t>
            </a:r>
            <a:endParaRPr lang="en-US" altLang="en-US" sz="2000" b="1">
              <a:solidFill>
                <a:srgbClr val="000066"/>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b="1">
                <a:solidFill>
                  <a:srgbClr val="000066"/>
                </a:solidFill>
                <a:latin typeface="Times New Roman" panose="02020603050405020304" pitchFamily="18" charset="0"/>
                <a:cs typeface="Times New Roman" panose="02020603050405020304" pitchFamily="18" charset="0"/>
              </a:rPr>
              <a:t>U</a:t>
            </a:r>
            <a:r>
              <a:rPr lang="en-US" altLang="en-US" sz="2000" b="1" baseline="-25000">
                <a:solidFill>
                  <a:srgbClr val="000066"/>
                </a:solidFill>
                <a:latin typeface="Times New Roman" panose="02020603050405020304" pitchFamily="18" charset="0"/>
                <a:cs typeface="Times New Roman" panose="02020603050405020304" pitchFamily="18" charset="0"/>
              </a:rPr>
              <a:t>AB</a:t>
            </a:r>
            <a:r>
              <a:rPr lang="en-US" altLang="en-US" sz="2000" b="1">
                <a:solidFill>
                  <a:srgbClr val="000066"/>
                </a:solidFill>
                <a:latin typeface="Times New Roman" panose="02020603050405020304" pitchFamily="18" charset="0"/>
                <a:cs typeface="Times New Roman" panose="02020603050405020304" pitchFamily="18" charset="0"/>
              </a:rPr>
              <a:t> = 12V</a:t>
            </a:r>
          </a:p>
          <a:p>
            <a:pPr eaLnBrk="1" hangingPunct="1">
              <a:spcBef>
                <a:spcPct val="0"/>
              </a:spcBef>
              <a:buFontTx/>
              <a:buNone/>
            </a:pPr>
            <a:r>
              <a:rPr lang="en-US" altLang="en-US" sz="2000" b="1">
                <a:solidFill>
                  <a:srgbClr val="000066"/>
                </a:solidFill>
                <a:latin typeface="Times New Roman" panose="02020603050405020304" pitchFamily="18" charset="0"/>
                <a:cs typeface="Times New Roman" panose="02020603050405020304" pitchFamily="18" charset="0"/>
              </a:rPr>
              <a:t>a/ I</a:t>
            </a:r>
            <a:r>
              <a:rPr lang="en-US" altLang="en-US" sz="2000" b="1" baseline="-25000">
                <a:solidFill>
                  <a:srgbClr val="000066"/>
                </a:solidFill>
                <a:latin typeface="Times New Roman" panose="02020603050405020304" pitchFamily="18" charset="0"/>
                <a:cs typeface="Times New Roman" panose="02020603050405020304" pitchFamily="18" charset="0"/>
              </a:rPr>
              <a:t>A</a:t>
            </a:r>
            <a:r>
              <a:rPr lang="en-US" altLang="en-US" sz="2000" b="1">
                <a:solidFill>
                  <a:srgbClr val="000066"/>
                </a:solidFill>
                <a:latin typeface="Times New Roman" panose="02020603050405020304" pitchFamily="18" charset="0"/>
                <a:cs typeface="Times New Roman" panose="02020603050405020304" pitchFamily="18" charset="0"/>
              </a:rPr>
              <a:t> = ? </a:t>
            </a:r>
          </a:p>
          <a:p>
            <a:pPr eaLnBrk="1" hangingPunct="1">
              <a:spcBef>
                <a:spcPct val="0"/>
              </a:spcBef>
              <a:buFontTx/>
              <a:buNone/>
            </a:pPr>
            <a:r>
              <a:rPr lang="en-US" altLang="en-US" sz="2000" b="1">
                <a:solidFill>
                  <a:srgbClr val="000066"/>
                </a:solidFill>
                <a:latin typeface="Times New Roman" panose="02020603050405020304" pitchFamily="18" charset="0"/>
                <a:cs typeface="Times New Roman" panose="02020603050405020304" pitchFamily="18" charset="0"/>
              </a:rPr>
              <a:t>   U</a:t>
            </a:r>
            <a:r>
              <a:rPr lang="en-US" altLang="en-US" sz="2000" b="1" baseline="-25000">
                <a:solidFill>
                  <a:srgbClr val="000066"/>
                </a:solidFill>
                <a:latin typeface="Times New Roman" panose="02020603050405020304" pitchFamily="18" charset="0"/>
                <a:cs typeface="Times New Roman" panose="02020603050405020304" pitchFamily="18" charset="0"/>
              </a:rPr>
              <a:t>V</a:t>
            </a:r>
            <a:r>
              <a:rPr lang="en-US" altLang="en-US" sz="2000" b="1">
                <a:solidFill>
                  <a:srgbClr val="000066"/>
                </a:solidFill>
                <a:latin typeface="Times New Roman" panose="02020603050405020304" pitchFamily="18" charset="0"/>
                <a:cs typeface="Times New Roman" panose="02020603050405020304" pitchFamily="18" charset="0"/>
              </a:rPr>
              <a:t> = ? </a:t>
            </a:r>
          </a:p>
          <a:p>
            <a:pPr eaLnBrk="1" hangingPunct="1">
              <a:spcBef>
                <a:spcPct val="0"/>
              </a:spcBef>
              <a:buFontTx/>
              <a:buNone/>
            </a:pPr>
            <a:r>
              <a:rPr lang="en-US" altLang="en-US" sz="2000" b="1">
                <a:solidFill>
                  <a:srgbClr val="000066"/>
                </a:solidFill>
                <a:latin typeface="Times New Roman" panose="02020603050405020304" pitchFamily="18" charset="0"/>
                <a:cs typeface="Times New Roman" panose="02020603050405020304" pitchFamily="18" charset="0"/>
              </a:rPr>
              <a:t>b/ cách tăng dòng lên 3 lần?</a:t>
            </a:r>
            <a:endParaRPr lang="el-GR" altLang="en-US" sz="2000" b="1">
              <a:solidFill>
                <a:srgbClr val="000066"/>
              </a:solidFill>
              <a:latin typeface="Times New Roman" panose="02020603050405020304" pitchFamily="18" charset="0"/>
              <a:cs typeface="Times New Roman" panose="02020603050405020304" pitchFamily="18" charset="0"/>
            </a:endParaRPr>
          </a:p>
        </p:txBody>
      </p:sp>
      <p:sp>
        <p:nvSpPr>
          <p:cNvPr id="12" name="Hộp_Văn_Bản 11"/>
          <p:cNvSpPr txBox="1">
            <a:spLocks noChangeArrowheads="1"/>
          </p:cNvSpPr>
          <p:nvPr/>
        </p:nvSpPr>
        <p:spPr bwMode="auto">
          <a:xfrm>
            <a:off x="2922588" y="3733800"/>
            <a:ext cx="3922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99"/>
                </a:solidFill>
                <a:latin typeface="Times New Roman" panose="02020603050405020304" pitchFamily="18" charset="0"/>
                <a:cs typeface="Times New Roman" panose="02020603050405020304" pitchFamily="18" charset="0"/>
              </a:rPr>
              <a:t>a/ CĐDĐ chạy qua </a:t>
            </a:r>
            <a:r>
              <a:rPr lang="en-US" altLang="en-US" sz="2000" b="1">
                <a:solidFill>
                  <a:srgbClr val="000066"/>
                </a:solidFill>
                <a:latin typeface="Times New Roman" panose="02020603050405020304" pitchFamily="18" charset="0"/>
                <a:cs typeface="Times New Roman" panose="02020603050405020304" pitchFamily="18" charset="0"/>
              </a:rPr>
              <a:t>đoạn mạch AB</a:t>
            </a:r>
            <a:endParaRPr lang="vi-VN" altLang="en-US" sz="2000" b="1">
              <a:solidFill>
                <a:srgbClr val="000099"/>
              </a:solidFill>
              <a:latin typeface="Times New Roman" panose="02020603050405020304" pitchFamily="18" charset="0"/>
              <a:cs typeface="Times New Roman" panose="02020603050405020304" pitchFamily="18" charset="0"/>
            </a:endParaRPr>
          </a:p>
        </p:txBody>
      </p:sp>
      <p:sp>
        <p:nvSpPr>
          <p:cNvPr id="13" name="Hộp_Văn_Bản 13"/>
          <p:cNvSpPr txBox="1">
            <a:spLocks noChangeArrowheads="1"/>
          </p:cNvSpPr>
          <p:nvPr/>
        </p:nvSpPr>
        <p:spPr bwMode="auto">
          <a:xfrm>
            <a:off x="1539000" y="3392171"/>
            <a:ext cx="1236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dirty="0" err="1">
                <a:solidFill>
                  <a:srgbClr val="006600"/>
                </a:solidFill>
                <a:latin typeface="Times New Roman" panose="02020603050405020304" pitchFamily="18" charset="0"/>
                <a:cs typeface="Times New Roman" panose="02020603050405020304" pitchFamily="18" charset="0"/>
              </a:rPr>
              <a:t>Tóm</a:t>
            </a:r>
            <a:r>
              <a:rPr lang="en-US" altLang="en-US" sz="2400" b="1" u="sng" dirty="0">
                <a:solidFill>
                  <a:srgbClr val="006600"/>
                </a:solidFill>
                <a:latin typeface="Times New Roman" panose="02020603050405020304" pitchFamily="18" charset="0"/>
                <a:cs typeface="Times New Roman" panose="02020603050405020304" pitchFamily="18" charset="0"/>
              </a:rPr>
              <a:t> </a:t>
            </a:r>
            <a:r>
              <a:rPr lang="en-US" altLang="en-US" sz="2400" b="1" u="sng" dirty="0" err="1">
                <a:solidFill>
                  <a:srgbClr val="006600"/>
                </a:solidFill>
                <a:latin typeface="Times New Roman" panose="02020603050405020304" pitchFamily="18" charset="0"/>
                <a:cs typeface="Times New Roman" panose="02020603050405020304" pitchFamily="18" charset="0"/>
              </a:rPr>
              <a:t>tắt</a:t>
            </a:r>
            <a:endParaRPr lang="vi-VN" altLang="en-US" sz="2400" b="1" u="sng" dirty="0">
              <a:solidFill>
                <a:srgbClr val="006600"/>
              </a:solidFill>
              <a:latin typeface="Times New Roman" panose="02020603050405020304" pitchFamily="18" charset="0"/>
              <a:cs typeface="Times New Roman" panose="02020603050405020304" pitchFamily="18" charset="0"/>
            </a:endParaRPr>
          </a:p>
        </p:txBody>
      </p:sp>
      <p:cxnSp>
        <p:nvCxnSpPr>
          <p:cNvPr id="16" name="Straight Connector 16"/>
          <p:cNvCxnSpPr/>
          <p:nvPr/>
        </p:nvCxnSpPr>
        <p:spPr>
          <a:xfrm rot="5400000">
            <a:off x="999332" y="4774407"/>
            <a:ext cx="3962400" cy="1587"/>
          </a:xfrm>
          <a:prstGeom prst="line">
            <a:avLst/>
          </a:prstGeom>
          <a:ln w="28575">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20" name="Hộp_Văn_Bản 11"/>
          <p:cNvSpPr txBox="1">
            <a:spLocks noRot="1" noChangeAspect="1" noMove="1" noResize="1" noEditPoints="1" noAdjustHandles="1" noChangeArrowheads="1" noChangeShapeType="1" noTextEdit="1"/>
          </p:cNvSpPr>
          <p:nvPr/>
        </p:nvSpPr>
        <p:spPr bwMode="auto">
          <a:xfrm>
            <a:off x="3352800" y="4003934"/>
            <a:ext cx="1596288" cy="668068"/>
          </a:xfrm>
          <a:prstGeom prst="rect">
            <a:avLst/>
          </a:prstGeom>
          <a:blipFill rotWithShape="0">
            <a:blip r:embed="rId2"/>
            <a:stretch>
              <a:fillRect l="-4962" b="-183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14" name="Nút Hành động: Tiến hoặc Tiếp 13">
            <a:hlinkClick r:id="" action="ppaction://hlinkshowjump?jump=lastslide" highlightClick="1"/>
          </p:cNvPr>
          <p:cNvSpPr/>
          <p:nvPr/>
        </p:nvSpPr>
        <p:spPr>
          <a:xfrm>
            <a:off x="10058400" y="6583364"/>
            <a:ext cx="533400" cy="27463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 name="Hình chữ nhật 1"/>
          <p:cNvSpPr>
            <a:spLocks noChangeArrowheads="1"/>
          </p:cNvSpPr>
          <p:nvPr/>
        </p:nvSpPr>
        <p:spPr bwMode="auto">
          <a:xfrm>
            <a:off x="3259138" y="5013325"/>
            <a:ext cx="3384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99"/>
                </a:solidFill>
                <a:latin typeface="Times New Roman" panose="02020603050405020304" pitchFamily="18" charset="0"/>
                <a:cs typeface="Times New Roman" panose="02020603050405020304" pitchFamily="18" charset="0"/>
              </a:rPr>
              <a:t>I = </a:t>
            </a:r>
            <a:r>
              <a:rPr lang="en-US" altLang="en-US" sz="2000" b="1">
                <a:solidFill>
                  <a:srgbClr val="000066"/>
                </a:solidFill>
                <a:latin typeface="Times New Roman" panose="02020603050405020304" pitchFamily="18" charset="0"/>
                <a:cs typeface="Times New Roman" panose="02020603050405020304" pitchFamily="18" charset="0"/>
              </a:rPr>
              <a:t>I</a:t>
            </a:r>
            <a:r>
              <a:rPr lang="en-US" altLang="en-US" sz="2000" b="1" baseline="-25000">
                <a:solidFill>
                  <a:srgbClr val="000066"/>
                </a:solidFill>
                <a:latin typeface="Times New Roman" panose="02020603050405020304" pitchFamily="18" charset="0"/>
                <a:cs typeface="Times New Roman" panose="02020603050405020304" pitchFamily="18" charset="0"/>
              </a:rPr>
              <a:t>1</a:t>
            </a:r>
            <a:r>
              <a:rPr lang="en-US" altLang="en-US" sz="2000" b="1">
                <a:solidFill>
                  <a:srgbClr val="000099"/>
                </a:solidFill>
                <a:latin typeface="Times New Roman" panose="02020603050405020304" pitchFamily="18" charset="0"/>
                <a:cs typeface="Times New Roman" panose="02020603050405020304" pitchFamily="18" charset="0"/>
              </a:rPr>
              <a:t> = </a:t>
            </a:r>
            <a:r>
              <a:rPr lang="en-US" altLang="en-US" sz="2000" b="1">
                <a:solidFill>
                  <a:srgbClr val="000066"/>
                </a:solidFill>
                <a:latin typeface="Times New Roman" panose="02020603050405020304" pitchFamily="18" charset="0"/>
                <a:cs typeface="Times New Roman" panose="02020603050405020304" pitchFamily="18" charset="0"/>
              </a:rPr>
              <a:t>I</a:t>
            </a:r>
            <a:r>
              <a:rPr lang="en-US" altLang="en-US" sz="2000" b="1" baseline="-25000">
                <a:solidFill>
                  <a:srgbClr val="000066"/>
                </a:solidFill>
                <a:latin typeface="Times New Roman" panose="02020603050405020304" pitchFamily="18" charset="0"/>
                <a:cs typeface="Times New Roman" panose="02020603050405020304" pitchFamily="18" charset="0"/>
              </a:rPr>
              <a:t>2 </a:t>
            </a:r>
            <a:r>
              <a:rPr lang="en-US" altLang="en-US" sz="2000" b="1">
                <a:solidFill>
                  <a:srgbClr val="000099"/>
                </a:solidFill>
                <a:latin typeface="Times New Roman" panose="02020603050405020304" pitchFamily="18" charset="0"/>
                <a:cs typeface="Times New Roman" panose="02020603050405020304" pitchFamily="18" charset="0"/>
              </a:rPr>
              <a:t>=0,4A (vì</a:t>
            </a:r>
            <a:r>
              <a:rPr lang="en-US" altLang="en-US" sz="2000" b="1">
                <a:solidFill>
                  <a:srgbClr val="000066"/>
                </a:solidFill>
                <a:latin typeface="Times New Roman" panose="02020603050405020304" pitchFamily="18" charset="0"/>
                <a:cs typeface="Times New Roman" panose="02020603050405020304" pitchFamily="18" charset="0"/>
              </a:rPr>
              <a:t> R</a:t>
            </a:r>
            <a:r>
              <a:rPr lang="en-US" altLang="en-US" sz="2000" b="1" baseline="-25000">
                <a:solidFill>
                  <a:srgbClr val="000066"/>
                </a:solidFill>
                <a:latin typeface="Times New Roman" panose="02020603050405020304" pitchFamily="18" charset="0"/>
                <a:cs typeface="Times New Roman" panose="02020603050405020304" pitchFamily="18" charset="0"/>
              </a:rPr>
              <a:t>1</a:t>
            </a:r>
            <a:r>
              <a:rPr lang="en-US" altLang="en-US" sz="2000" b="1">
                <a:solidFill>
                  <a:srgbClr val="000066"/>
                </a:solidFill>
                <a:latin typeface="Times New Roman" panose="02020603050405020304" pitchFamily="18" charset="0"/>
                <a:cs typeface="Times New Roman" panose="02020603050405020304" pitchFamily="18" charset="0"/>
              </a:rPr>
              <a:t> nt R</a:t>
            </a:r>
            <a:r>
              <a:rPr lang="en-US" altLang="en-US" sz="2000" b="1" baseline="-25000">
                <a:solidFill>
                  <a:srgbClr val="000066"/>
                </a:solidFill>
                <a:latin typeface="Times New Roman" panose="02020603050405020304" pitchFamily="18" charset="0"/>
                <a:cs typeface="Times New Roman" panose="02020603050405020304" pitchFamily="18" charset="0"/>
              </a:rPr>
              <a:t>2</a:t>
            </a:r>
            <a:r>
              <a:rPr lang="en-US" altLang="en-US" sz="2000" b="1">
                <a:solidFill>
                  <a:srgbClr val="000066"/>
                </a:solidFill>
                <a:latin typeface="Times New Roman" panose="02020603050405020304" pitchFamily="18" charset="0"/>
                <a:cs typeface="Times New Roman" panose="02020603050405020304" pitchFamily="18" charset="0"/>
              </a:rPr>
              <a:t>)</a:t>
            </a:r>
            <a:r>
              <a:rPr lang="en-US" altLang="en-US" sz="2000" b="1" baseline="-25000">
                <a:solidFill>
                  <a:srgbClr val="000066"/>
                </a:solidFill>
                <a:latin typeface="Times New Roman" panose="02020603050405020304" pitchFamily="18" charset="0"/>
                <a:cs typeface="Times New Roman" panose="02020603050405020304" pitchFamily="18" charset="0"/>
              </a:rPr>
              <a:t> </a:t>
            </a:r>
            <a:r>
              <a:rPr lang="en-US" altLang="en-US" sz="2000" b="1">
                <a:solidFill>
                  <a:srgbClr val="000099"/>
                </a:solidFill>
                <a:latin typeface="Times New Roman" panose="02020603050405020304" pitchFamily="18" charset="0"/>
                <a:cs typeface="Times New Roman" panose="02020603050405020304" pitchFamily="18" charset="0"/>
              </a:rPr>
              <a:t> </a:t>
            </a:r>
            <a:endParaRPr lang="vi-VN" altLang="en-US" sz="2000" b="1">
              <a:solidFill>
                <a:srgbClr val="000099"/>
              </a:solidFill>
              <a:latin typeface="Times New Roman" panose="02020603050405020304" pitchFamily="18" charset="0"/>
              <a:cs typeface="Times New Roman" panose="02020603050405020304" pitchFamily="18" charset="0"/>
            </a:endParaRPr>
          </a:p>
        </p:txBody>
      </p:sp>
      <p:sp>
        <p:nvSpPr>
          <p:cNvPr id="22" name="Hộp_Văn_Bản 11"/>
          <p:cNvSpPr txBox="1">
            <a:spLocks noRot="1" noChangeAspect="1" noMove="1" noResize="1" noEditPoints="1" noAdjustHandles="1" noChangeArrowheads="1" noChangeShapeType="1" noTextEdit="1"/>
          </p:cNvSpPr>
          <p:nvPr/>
        </p:nvSpPr>
        <p:spPr bwMode="auto">
          <a:xfrm>
            <a:off x="5890223" y="3989419"/>
            <a:ext cx="1339704" cy="625941"/>
          </a:xfrm>
          <a:prstGeom prst="rect">
            <a:avLst/>
          </a:prstGeom>
          <a:blipFill rotWithShape="0">
            <a:blip r:embed="rId3"/>
            <a:stretch>
              <a:fillRect l="-6818" b="-776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23" name="Hộp_Văn_Bản 11"/>
          <p:cNvSpPr txBox="1">
            <a:spLocks noRot="1" noChangeAspect="1" noMove="1" noResize="1" noEditPoints="1" noAdjustHandles="1" noChangeArrowheads="1" noChangeShapeType="1" noTextEdit="1"/>
          </p:cNvSpPr>
          <p:nvPr/>
        </p:nvSpPr>
        <p:spPr bwMode="auto">
          <a:xfrm>
            <a:off x="7078879" y="4071556"/>
            <a:ext cx="2065747" cy="461665"/>
          </a:xfrm>
          <a:prstGeom prst="rect">
            <a:avLst/>
          </a:prstGeom>
          <a:blipFill rotWithShape="0">
            <a:blip r:embed="rId4"/>
            <a:stretch>
              <a:fillRect l="-4425" t="-10526" b="-2894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24" name="Hộp_Văn_Bản 11"/>
          <p:cNvSpPr txBox="1">
            <a:spLocks noChangeArrowheads="1"/>
          </p:cNvSpPr>
          <p:nvPr/>
        </p:nvSpPr>
        <p:spPr bwMode="auto">
          <a:xfrm>
            <a:off x="3200400" y="4629150"/>
            <a:ext cx="3773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99"/>
                </a:solidFill>
                <a:latin typeface="Times New Roman" panose="02020603050405020304" pitchFamily="18" charset="0"/>
                <a:cs typeface="Times New Roman" panose="02020603050405020304" pitchFamily="18" charset="0"/>
              </a:rPr>
              <a:t>Số chỉ của ampe kế: </a:t>
            </a:r>
            <a:r>
              <a:rPr lang="en-US" altLang="en-US" sz="2000" b="1">
                <a:solidFill>
                  <a:srgbClr val="000066"/>
                </a:solidFill>
                <a:latin typeface="Times New Roman" panose="02020603050405020304" pitchFamily="18" charset="0"/>
                <a:cs typeface="Times New Roman" panose="02020603050405020304" pitchFamily="18" charset="0"/>
              </a:rPr>
              <a:t>I</a:t>
            </a:r>
            <a:r>
              <a:rPr lang="en-US" altLang="en-US" sz="2000" b="1" baseline="-25000">
                <a:solidFill>
                  <a:srgbClr val="000066"/>
                </a:solidFill>
                <a:latin typeface="Times New Roman" panose="02020603050405020304" pitchFamily="18" charset="0"/>
                <a:cs typeface="Times New Roman" panose="02020603050405020304" pitchFamily="18" charset="0"/>
              </a:rPr>
              <a:t>A </a:t>
            </a:r>
            <a:r>
              <a:rPr lang="en-US" altLang="en-US" sz="2000" b="1">
                <a:solidFill>
                  <a:srgbClr val="000099"/>
                </a:solidFill>
                <a:latin typeface="Times New Roman" panose="02020603050405020304" pitchFamily="18" charset="0"/>
                <a:cs typeface="Times New Roman" panose="02020603050405020304" pitchFamily="18" charset="0"/>
              </a:rPr>
              <a:t>= I = 0,4A</a:t>
            </a:r>
            <a:endParaRPr lang="vi-VN" altLang="en-US" sz="2000" b="1">
              <a:solidFill>
                <a:srgbClr val="000099"/>
              </a:solidFill>
              <a:latin typeface="Times New Roman" panose="02020603050405020304" pitchFamily="18" charset="0"/>
              <a:cs typeface="Times New Roman" panose="02020603050405020304" pitchFamily="18" charset="0"/>
            </a:endParaRPr>
          </a:p>
        </p:txBody>
      </p:sp>
      <p:sp>
        <p:nvSpPr>
          <p:cNvPr id="25" name="Hộp_Văn_Bản 11"/>
          <p:cNvSpPr txBox="1">
            <a:spLocks noChangeArrowheads="1"/>
          </p:cNvSpPr>
          <p:nvPr/>
        </p:nvSpPr>
        <p:spPr bwMode="auto">
          <a:xfrm>
            <a:off x="3190875" y="5413375"/>
            <a:ext cx="2293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99"/>
                </a:solidFill>
                <a:latin typeface="Times New Roman" panose="02020603050405020304" pitchFamily="18" charset="0"/>
                <a:cs typeface="Times New Roman" panose="02020603050405020304" pitchFamily="18" charset="0"/>
              </a:rPr>
              <a:t> Số chỉ của vôn kế: </a:t>
            </a:r>
            <a:endParaRPr lang="vi-VN" altLang="en-US" sz="2000" b="1">
              <a:solidFill>
                <a:srgbClr val="000099"/>
              </a:solidFill>
              <a:latin typeface="Times New Roman" panose="02020603050405020304" pitchFamily="18" charset="0"/>
              <a:cs typeface="Times New Roman" panose="02020603050405020304" pitchFamily="18" charset="0"/>
            </a:endParaRPr>
          </a:p>
        </p:txBody>
      </p:sp>
      <p:sp>
        <p:nvSpPr>
          <p:cNvPr id="3" name="Hình chữ nhật 2"/>
          <p:cNvSpPr>
            <a:spLocks noChangeArrowheads="1"/>
          </p:cNvSpPr>
          <p:nvPr/>
        </p:nvSpPr>
        <p:spPr bwMode="auto">
          <a:xfrm>
            <a:off x="5356226" y="5405438"/>
            <a:ext cx="3922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a:solidFill>
                  <a:srgbClr val="000066"/>
                </a:solidFill>
                <a:latin typeface="Times New Roman" panose="02020603050405020304" pitchFamily="18" charset="0"/>
                <a:cs typeface="Times New Roman" panose="02020603050405020304" pitchFamily="18" charset="0"/>
              </a:rPr>
              <a:t>U</a:t>
            </a:r>
            <a:r>
              <a:rPr lang="en-US" altLang="en-US" sz="2000" b="1" baseline="-25000">
                <a:solidFill>
                  <a:srgbClr val="000066"/>
                </a:solidFill>
                <a:latin typeface="Times New Roman" panose="02020603050405020304" pitchFamily="18" charset="0"/>
                <a:cs typeface="Times New Roman" panose="02020603050405020304" pitchFamily="18" charset="0"/>
              </a:rPr>
              <a:t>V</a:t>
            </a:r>
            <a:r>
              <a:rPr lang="en-US" altLang="en-US" sz="2000" b="1">
                <a:solidFill>
                  <a:srgbClr val="000066"/>
                </a:solidFill>
                <a:latin typeface="Times New Roman" panose="02020603050405020304" pitchFamily="18" charset="0"/>
                <a:cs typeface="Times New Roman" panose="02020603050405020304" pitchFamily="18" charset="0"/>
              </a:rPr>
              <a:t> =U</a:t>
            </a:r>
            <a:r>
              <a:rPr lang="en-US" altLang="en-US" sz="2000" b="1" baseline="-25000">
                <a:solidFill>
                  <a:srgbClr val="000066"/>
                </a:solidFill>
                <a:latin typeface="Times New Roman" panose="02020603050405020304" pitchFamily="18" charset="0"/>
                <a:cs typeface="Times New Roman" panose="02020603050405020304" pitchFamily="18" charset="0"/>
              </a:rPr>
              <a:t>1</a:t>
            </a:r>
            <a:r>
              <a:rPr lang="en-US" altLang="en-US" sz="2000" b="1">
                <a:solidFill>
                  <a:srgbClr val="000066"/>
                </a:solidFill>
                <a:latin typeface="Times New Roman" panose="02020603050405020304" pitchFamily="18" charset="0"/>
                <a:cs typeface="Times New Roman" panose="02020603050405020304" pitchFamily="18" charset="0"/>
              </a:rPr>
              <a:t> = I</a:t>
            </a:r>
            <a:r>
              <a:rPr lang="en-US" altLang="en-US" sz="2000" b="1" baseline="-25000">
                <a:solidFill>
                  <a:srgbClr val="000066"/>
                </a:solidFill>
                <a:latin typeface="Times New Roman" panose="02020603050405020304" pitchFamily="18" charset="0"/>
                <a:cs typeface="Times New Roman" panose="02020603050405020304" pitchFamily="18" charset="0"/>
              </a:rPr>
              <a:t>1</a:t>
            </a:r>
            <a:r>
              <a:rPr lang="en-US" altLang="en-US" sz="2000" b="1">
                <a:solidFill>
                  <a:srgbClr val="000099"/>
                </a:solidFill>
                <a:latin typeface="Times New Roman" panose="02020603050405020304" pitchFamily="18" charset="0"/>
                <a:cs typeface="Times New Roman" panose="02020603050405020304" pitchFamily="18" charset="0"/>
              </a:rPr>
              <a:t> </a:t>
            </a:r>
            <a:r>
              <a:rPr lang="en-US" altLang="en-US" sz="2000" b="1">
                <a:solidFill>
                  <a:srgbClr val="000066"/>
                </a:solidFill>
                <a:latin typeface="Times New Roman" panose="02020603050405020304" pitchFamily="18" charset="0"/>
                <a:cs typeface="Times New Roman" panose="02020603050405020304" pitchFamily="18" charset="0"/>
              </a:rPr>
              <a:t>. R</a:t>
            </a:r>
            <a:r>
              <a:rPr lang="en-US" altLang="en-US" sz="2000" b="1" baseline="-25000">
                <a:solidFill>
                  <a:srgbClr val="000066"/>
                </a:solidFill>
                <a:latin typeface="Times New Roman" panose="02020603050405020304" pitchFamily="18" charset="0"/>
                <a:cs typeface="Times New Roman" panose="02020603050405020304" pitchFamily="18" charset="0"/>
              </a:rPr>
              <a:t>1</a:t>
            </a:r>
            <a:r>
              <a:rPr lang="en-US" altLang="en-US" sz="2000" b="1">
                <a:solidFill>
                  <a:srgbClr val="000066"/>
                </a:solidFill>
                <a:latin typeface="Times New Roman" panose="02020603050405020304" pitchFamily="18" charset="0"/>
                <a:cs typeface="Times New Roman" panose="02020603050405020304" pitchFamily="18" charset="0"/>
              </a:rPr>
              <a:t> = 0,4.10 = 4(V)</a:t>
            </a:r>
            <a:endParaRPr lang="vi-VN" altLang="vi-VN" sz="2000"/>
          </a:p>
        </p:txBody>
      </p:sp>
      <p:graphicFrame>
        <p:nvGraphicFramePr>
          <p:cNvPr id="4" name="Bảng 3"/>
          <p:cNvGraphicFramePr>
            <a:graphicFrameLocks noGrp="1"/>
          </p:cNvGraphicFramePr>
          <p:nvPr/>
        </p:nvGraphicFramePr>
        <p:xfrm>
          <a:off x="1600200" y="679451"/>
          <a:ext cx="9067800" cy="2773660"/>
        </p:xfrm>
        <a:graphic>
          <a:graphicData uri="http://schemas.openxmlformats.org/drawingml/2006/table">
            <a:tbl>
              <a:tblPr firstRow="1" bandRow="1">
                <a:tableStyleId>{5C22544A-7EE6-4342-B048-85BDC9FD1C3A}</a:tableStyleId>
              </a:tblPr>
              <a:tblGrid>
                <a:gridCol w="5334001"/>
                <a:gridCol w="3733799"/>
              </a:tblGrid>
              <a:tr h="2773363">
                <a:tc>
                  <a:txBody>
                    <a:bodyPr/>
                    <a:lstStyle/>
                    <a:p>
                      <a:pPr marL="0" indent="0" algn="just" eaLnBrk="1" hangingPunct="1">
                        <a:buFontTx/>
                        <a:buNone/>
                      </a:pPr>
                      <a:r>
                        <a:rPr lang="en-US" sz="2200" b="1" u="sng" dirty="0" smtClean="0">
                          <a:solidFill>
                            <a:srgbClr val="FF0000"/>
                          </a:solidFill>
                          <a:latin typeface="Times New Roman" panose="02020603050405020304" pitchFamily="18" charset="0"/>
                          <a:cs typeface="Times New Roman" panose="02020603050405020304" pitchFamily="18" charset="0"/>
                        </a:rPr>
                        <a:t>4.3.</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altLang="en-US" sz="2200" dirty="0" smtClean="0">
                          <a:solidFill>
                            <a:schemeClr val="tx1"/>
                          </a:solidFill>
                          <a:latin typeface="Times New Roman" panose="02020603050405020304" pitchFamily="18" charset="0"/>
                          <a:cs typeface="Times New Roman" panose="02020603050405020304" pitchFamily="18" charset="0"/>
                        </a:rPr>
                        <a:t>Cho </a:t>
                      </a:r>
                      <a:r>
                        <a:rPr lang="en-US" altLang="en-US" sz="2200" dirty="0" err="1" smtClean="0">
                          <a:solidFill>
                            <a:schemeClr val="tx1"/>
                          </a:solidFill>
                          <a:latin typeface="Times New Roman" panose="02020603050405020304" pitchFamily="18" charset="0"/>
                          <a:cs typeface="Times New Roman" panose="02020603050405020304" pitchFamily="18" charset="0"/>
                        </a:rPr>
                        <a:t>mạch</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điện</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có</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sơ</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đồ</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như</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hình</a:t>
                      </a:r>
                      <a:r>
                        <a:rPr lang="en-US" altLang="en-US" sz="2200" dirty="0" smtClean="0">
                          <a:solidFill>
                            <a:schemeClr val="tx1"/>
                          </a:solidFill>
                          <a:latin typeface="Times New Roman" panose="02020603050405020304" pitchFamily="18" charset="0"/>
                          <a:cs typeface="Times New Roman" panose="02020603050405020304" pitchFamily="18" charset="0"/>
                        </a:rPr>
                        <a:t> 4.1 </a:t>
                      </a:r>
                      <a:r>
                        <a:rPr lang="en-US" altLang="en-US" sz="2200" dirty="0" err="1" smtClean="0">
                          <a:solidFill>
                            <a:schemeClr val="tx1"/>
                          </a:solidFill>
                          <a:latin typeface="Times New Roman" panose="02020603050405020304" pitchFamily="18" charset="0"/>
                          <a:cs typeface="Times New Roman" panose="02020603050405020304" pitchFamily="18" charset="0"/>
                        </a:rPr>
                        <a:t>trong</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đó</a:t>
                      </a:r>
                      <a:r>
                        <a:rPr lang="en-US" altLang="en-US" sz="2200" dirty="0" smtClean="0">
                          <a:solidFill>
                            <a:schemeClr val="tx1"/>
                          </a:solidFill>
                          <a:latin typeface="Times New Roman" panose="02020603050405020304" pitchFamily="18" charset="0"/>
                          <a:cs typeface="Times New Roman" panose="02020603050405020304" pitchFamily="18" charset="0"/>
                        </a:rPr>
                        <a:t> R</a:t>
                      </a:r>
                      <a:r>
                        <a:rPr lang="en-US" altLang="en-US" sz="2200" baseline="-25000" dirty="0" smtClean="0">
                          <a:solidFill>
                            <a:schemeClr val="tx1"/>
                          </a:solidFill>
                          <a:latin typeface="Times New Roman" panose="02020603050405020304" pitchFamily="18" charset="0"/>
                          <a:cs typeface="Times New Roman" panose="02020603050405020304" pitchFamily="18" charset="0"/>
                        </a:rPr>
                        <a:t>1</a:t>
                      </a:r>
                      <a:r>
                        <a:rPr lang="en-US" altLang="en-US" sz="2200" dirty="0" smtClean="0">
                          <a:solidFill>
                            <a:schemeClr val="tx1"/>
                          </a:solidFill>
                          <a:latin typeface="Times New Roman" panose="02020603050405020304" pitchFamily="18" charset="0"/>
                          <a:cs typeface="Times New Roman" panose="02020603050405020304" pitchFamily="18" charset="0"/>
                        </a:rPr>
                        <a:t> = </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altLang="en-US" sz="2200" dirty="0" smtClean="0">
                          <a:solidFill>
                            <a:schemeClr val="tx1"/>
                          </a:solidFill>
                          <a:latin typeface="Times New Roman" panose="02020603050405020304" pitchFamily="18" charset="0"/>
                          <a:cs typeface="Times New Roman" panose="02020603050405020304" pitchFamily="18" charset="0"/>
                        </a:rPr>
                        <a:t>10</a:t>
                      </a:r>
                      <a:r>
                        <a:rPr lang="el-GR" altLang="en-US" sz="2200" dirty="0" smtClean="0">
                          <a:solidFill>
                            <a:schemeClr val="tx1"/>
                          </a:solidFill>
                          <a:latin typeface="Times New Roman" panose="02020603050405020304" pitchFamily="18" charset="0"/>
                          <a:cs typeface="Times New Roman" panose="02020603050405020304" pitchFamily="18" charset="0"/>
                        </a:rPr>
                        <a:t> Ω</a:t>
                      </a:r>
                      <a:r>
                        <a:rPr lang="en-US" altLang="en-US" sz="2200" dirty="0" smtClean="0">
                          <a:solidFill>
                            <a:schemeClr val="tx1"/>
                          </a:solidFill>
                          <a:latin typeface="Times New Roman" panose="02020603050405020304" pitchFamily="18" charset="0"/>
                          <a:cs typeface="Times New Roman" panose="02020603050405020304" pitchFamily="18" charset="0"/>
                          <a:sym typeface="Euclid Symbol"/>
                        </a:rPr>
                        <a:t>, R</a:t>
                      </a:r>
                      <a:r>
                        <a:rPr lang="en-US" altLang="en-US" sz="2200" baseline="-25000" dirty="0" smtClean="0">
                          <a:solidFill>
                            <a:schemeClr val="tx1"/>
                          </a:solidFill>
                          <a:latin typeface="Times New Roman" panose="02020603050405020304" pitchFamily="18" charset="0"/>
                          <a:cs typeface="Times New Roman" panose="02020603050405020304" pitchFamily="18" charset="0"/>
                          <a:sym typeface="Euclid Symbol"/>
                        </a:rPr>
                        <a:t>2</a:t>
                      </a:r>
                      <a:r>
                        <a:rPr lang="en-US" altLang="en-US" sz="2200" dirty="0" smtClean="0">
                          <a:solidFill>
                            <a:schemeClr val="tx1"/>
                          </a:solidFill>
                          <a:latin typeface="Times New Roman" panose="02020603050405020304" pitchFamily="18" charset="0"/>
                          <a:cs typeface="Times New Roman" panose="02020603050405020304" pitchFamily="18" charset="0"/>
                          <a:sym typeface="Euclid Symbol"/>
                        </a:rPr>
                        <a:t> = 20</a:t>
                      </a:r>
                      <a:r>
                        <a:rPr lang="el-GR" altLang="en-US" sz="2200" dirty="0" smtClean="0">
                          <a:solidFill>
                            <a:schemeClr val="tx1"/>
                          </a:solidFill>
                          <a:latin typeface="Times New Roman" panose="02020603050405020304" pitchFamily="18" charset="0"/>
                          <a:cs typeface="Times New Roman" panose="02020603050405020304" pitchFamily="18" charset="0"/>
                        </a:rPr>
                        <a:t> Ω</a:t>
                      </a:r>
                      <a:r>
                        <a:rPr lang="en-US" altLang="en-US" sz="2200" dirty="0" smtClean="0">
                          <a:solidFill>
                            <a:schemeClr val="tx1"/>
                          </a:solidFill>
                          <a:latin typeface="Times New Roman" panose="02020603050405020304" pitchFamily="18" charset="0"/>
                          <a:cs typeface="Times New Roman" panose="02020603050405020304" pitchFamily="18" charset="0"/>
                          <a:sym typeface="Euclid Symbol"/>
                        </a:rPr>
                        <a:t>, HĐT </a:t>
                      </a:r>
                      <a:r>
                        <a:rPr lang="en-US" altLang="en-US" sz="2200" dirty="0" err="1" smtClean="0">
                          <a:solidFill>
                            <a:schemeClr val="tx1"/>
                          </a:solidFill>
                          <a:latin typeface="Times New Roman" panose="02020603050405020304" pitchFamily="18" charset="0"/>
                          <a:cs typeface="Times New Roman" panose="02020603050405020304" pitchFamily="18" charset="0"/>
                          <a:sym typeface="Euclid Symbol"/>
                        </a:rPr>
                        <a:t>giữa</a:t>
                      </a:r>
                      <a:r>
                        <a:rPr lang="en-US" altLang="en-US" sz="2200" dirty="0" smtClean="0">
                          <a:solidFill>
                            <a:schemeClr val="tx1"/>
                          </a:solidFill>
                          <a:latin typeface="Times New Roman" panose="02020603050405020304" pitchFamily="18" charset="0"/>
                          <a:cs typeface="Times New Roman" panose="02020603050405020304" pitchFamily="18" charset="0"/>
                          <a:sym typeface="Euclid Symbol"/>
                        </a:rPr>
                        <a:t> </a:t>
                      </a:r>
                      <a:r>
                        <a:rPr lang="en-US" altLang="en-US" sz="2200" dirty="0" err="1" smtClean="0">
                          <a:solidFill>
                            <a:schemeClr val="tx1"/>
                          </a:solidFill>
                          <a:latin typeface="Times New Roman" panose="02020603050405020304" pitchFamily="18" charset="0"/>
                          <a:cs typeface="Times New Roman" panose="02020603050405020304" pitchFamily="18" charset="0"/>
                          <a:sym typeface="Euclid Symbol"/>
                        </a:rPr>
                        <a:t>hai</a:t>
                      </a:r>
                      <a:r>
                        <a:rPr lang="en-US" altLang="en-US" sz="2200" dirty="0" smtClean="0">
                          <a:solidFill>
                            <a:schemeClr val="tx1"/>
                          </a:solidFill>
                          <a:latin typeface="Times New Roman" panose="02020603050405020304" pitchFamily="18" charset="0"/>
                          <a:cs typeface="Times New Roman" panose="02020603050405020304" pitchFamily="18" charset="0"/>
                          <a:sym typeface="Euclid Symbol"/>
                        </a:rPr>
                        <a:t> </a:t>
                      </a:r>
                      <a:r>
                        <a:rPr lang="en-US" altLang="en-US" sz="2200" dirty="0" err="1" smtClean="0">
                          <a:solidFill>
                            <a:schemeClr val="tx1"/>
                          </a:solidFill>
                          <a:latin typeface="Times New Roman" panose="02020603050405020304" pitchFamily="18" charset="0"/>
                          <a:cs typeface="Times New Roman" panose="02020603050405020304" pitchFamily="18" charset="0"/>
                          <a:sym typeface="Euclid Symbol"/>
                        </a:rPr>
                        <a:t>đầu</a:t>
                      </a:r>
                      <a:r>
                        <a:rPr lang="en-US" altLang="en-US" sz="2200" dirty="0" smtClean="0">
                          <a:solidFill>
                            <a:schemeClr val="tx1"/>
                          </a:solidFill>
                          <a:latin typeface="Times New Roman" panose="02020603050405020304" pitchFamily="18" charset="0"/>
                          <a:cs typeface="Times New Roman" panose="02020603050405020304" pitchFamily="18" charset="0"/>
                          <a:sym typeface="Euclid Symbol"/>
                        </a:rPr>
                        <a:t> </a:t>
                      </a:r>
                      <a:r>
                        <a:rPr lang="en-US" altLang="en-US" sz="2200" dirty="0" err="1" smtClean="0">
                          <a:solidFill>
                            <a:schemeClr val="tx1"/>
                          </a:solidFill>
                          <a:latin typeface="Times New Roman" panose="02020603050405020304" pitchFamily="18" charset="0"/>
                          <a:cs typeface="Times New Roman" panose="02020603050405020304" pitchFamily="18" charset="0"/>
                          <a:sym typeface="Euclid Symbol"/>
                        </a:rPr>
                        <a:t>đoạn</a:t>
                      </a:r>
                      <a:r>
                        <a:rPr lang="en-US" altLang="en-US" sz="2200" dirty="0" smtClean="0">
                          <a:solidFill>
                            <a:schemeClr val="tx1"/>
                          </a:solidFill>
                          <a:latin typeface="Times New Roman" panose="02020603050405020304" pitchFamily="18" charset="0"/>
                          <a:cs typeface="Times New Roman" panose="02020603050405020304" pitchFamily="18" charset="0"/>
                          <a:sym typeface="Euclid Symbol"/>
                        </a:rPr>
                        <a:t> </a:t>
                      </a:r>
                      <a:r>
                        <a:rPr lang="en-US" altLang="en-US" sz="2200" dirty="0" err="1" smtClean="0">
                          <a:solidFill>
                            <a:schemeClr val="tx1"/>
                          </a:solidFill>
                          <a:latin typeface="Times New Roman" panose="02020603050405020304" pitchFamily="18" charset="0"/>
                          <a:cs typeface="Times New Roman" panose="02020603050405020304" pitchFamily="18" charset="0"/>
                          <a:sym typeface="Euclid Symbol"/>
                        </a:rPr>
                        <a:t>mạch</a:t>
                      </a:r>
                      <a:r>
                        <a:rPr lang="en-US" altLang="en-US" sz="2200" dirty="0" smtClean="0">
                          <a:solidFill>
                            <a:schemeClr val="tx1"/>
                          </a:solidFill>
                          <a:latin typeface="Times New Roman" panose="02020603050405020304" pitchFamily="18" charset="0"/>
                          <a:cs typeface="Times New Roman" panose="02020603050405020304" pitchFamily="18" charset="0"/>
                          <a:sym typeface="Euclid Symbol"/>
                        </a:rPr>
                        <a:t> AB </a:t>
                      </a:r>
                      <a:r>
                        <a:rPr lang="en-US" altLang="en-US" sz="2200" dirty="0" err="1" smtClean="0">
                          <a:solidFill>
                            <a:schemeClr val="tx1"/>
                          </a:solidFill>
                          <a:latin typeface="Times New Roman" panose="02020603050405020304" pitchFamily="18" charset="0"/>
                          <a:cs typeface="Times New Roman" panose="02020603050405020304" pitchFamily="18" charset="0"/>
                          <a:sym typeface="Euclid Symbol"/>
                        </a:rPr>
                        <a:t>bằng</a:t>
                      </a:r>
                      <a:r>
                        <a:rPr lang="en-US" altLang="en-US" sz="2200" dirty="0" smtClean="0">
                          <a:solidFill>
                            <a:schemeClr val="tx1"/>
                          </a:solidFill>
                          <a:latin typeface="Times New Roman" panose="02020603050405020304" pitchFamily="18" charset="0"/>
                          <a:cs typeface="Times New Roman" panose="02020603050405020304" pitchFamily="18" charset="0"/>
                          <a:sym typeface="Euclid Symbol"/>
                        </a:rPr>
                        <a:t> 12V.</a:t>
                      </a:r>
                      <a:endParaRPr lang="en-US" altLang="en-US" sz="2200" dirty="0" smtClean="0">
                        <a:solidFill>
                          <a:schemeClr val="tx1"/>
                        </a:solidFill>
                        <a:latin typeface="Times New Roman" panose="02020603050405020304" pitchFamily="18" charset="0"/>
                        <a:cs typeface="Times New Roman" panose="02020603050405020304" pitchFamily="18" charset="0"/>
                      </a:endParaRPr>
                    </a:p>
                    <a:p>
                      <a:pPr marL="0" indent="0" algn="just" eaLnBrk="1" hangingPunct="1">
                        <a:buFontTx/>
                        <a:buNone/>
                      </a:pPr>
                      <a:r>
                        <a:rPr lang="en-US" altLang="en-US" sz="2200" dirty="0" smtClean="0">
                          <a:solidFill>
                            <a:schemeClr val="tx1"/>
                          </a:solidFill>
                          <a:latin typeface="Times New Roman" panose="02020603050405020304" pitchFamily="18" charset="0"/>
                          <a:cs typeface="Times New Roman" panose="02020603050405020304" pitchFamily="18" charset="0"/>
                        </a:rPr>
                        <a:t>a. </a:t>
                      </a:r>
                      <a:r>
                        <a:rPr lang="en-US" altLang="en-US" sz="2200" dirty="0" err="1" smtClean="0">
                          <a:solidFill>
                            <a:schemeClr val="tx1"/>
                          </a:solidFill>
                          <a:latin typeface="Times New Roman" panose="02020603050405020304" pitchFamily="18" charset="0"/>
                          <a:cs typeface="Times New Roman" panose="02020603050405020304" pitchFamily="18" charset="0"/>
                        </a:rPr>
                        <a:t>Số</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chỉ</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của</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ampe</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kế</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và</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vôn</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kế</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là</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bao</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nhiêu</a:t>
                      </a:r>
                      <a:r>
                        <a:rPr lang="en-US" altLang="en-US" sz="2200" dirty="0" smtClean="0">
                          <a:solidFill>
                            <a:schemeClr val="tx1"/>
                          </a:solidFill>
                          <a:latin typeface="Times New Roman" panose="02020603050405020304" pitchFamily="18" charset="0"/>
                          <a:cs typeface="Times New Roman" panose="02020603050405020304" pitchFamily="18" charset="0"/>
                        </a:rPr>
                        <a:t>?</a:t>
                      </a:r>
                    </a:p>
                    <a:p>
                      <a:pPr marL="0" indent="0" algn="just" eaLnBrk="1" hangingPunct="1">
                        <a:buFontTx/>
                        <a:buNone/>
                      </a:pPr>
                      <a:r>
                        <a:rPr lang="en-US" altLang="en-US" sz="2200" dirty="0" smtClean="0">
                          <a:solidFill>
                            <a:schemeClr val="tx1"/>
                          </a:solidFill>
                          <a:latin typeface="Times New Roman" panose="02020603050405020304" pitchFamily="18" charset="0"/>
                          <a:cs typeface="Times New Roman" panose="02020603050405020304" pitchFamily="18" charset="0"/>
                        </a:rPr>
                        <a:t>b. </a:t>
                      </a:r>
                      <a:r>
                        <a:rPr lang="en-US" altLang="en-US" sz="2200" dirty="0" err="1" smtClean="0">
                          <a:solidFill>
                            <a:schemeClr val="tx1"/>
                          </a:solidFill>
                          <a:latin typeface="Times New Roman" panose="02020603050405020304" pitchFamily="18" charset="0"/>
                          <a:cs typeface="Times New Roman" panose="02020603050405020304" pitchFamily="18" charset="0"/>
                        </a:rPr>
                        <a:t>Chỉ</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với</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hai</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điện</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trở</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trên</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đây</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nêu</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hai</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cách</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làm</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tăng</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cường</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độ</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dòng</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điện</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trong</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mạch</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lên</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gấp</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ba</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dirty="0" err="1" smtClean="0">
                          <a:solidFill>
                            <a:schemeClr val="tx1"/>
                          </a:solidFill>
                          <a:latin typeface="Times New Roman" panose="02020603050405020304" pitchFamily="18" charset="0"/>
                          <a:cs typeface="Times New Roman" panose="02020603050405020304" pitchFamily="18" charset="0"/>
                        </a:rPr>
                        <a:t>lần</a:t>
                      </a:r>
                      <a:r>
                        <a:rPr lang="en-US" altLang="en-US" sz="2200" dirty="0" smtClean="0">
                          <a:solidFill>
                            <a:schemeClr val="tx1"/>
                          </a:solidFill>
                          <a:latin typeface="Times New Roman" panose="02020603050405020304" pitchFamily="18" charset="0"/>
                          <a:cs typeface="Times New Roman" panose="02020603050405020304" pitchFamily="18" charset="0"/>
                        </a:rPr>
                        <a:t> (</a:t>
                      </a:r>
                      <a:r>
                        <a:rPr lang="en-US" altLang="en-US" sz="2200" i="1" dirty="0" err="1" smtClean="0">
                          <a:solidFill>
                            <a:schemeClr val="tx1"/>
                          </a:solidFill>
                          <a:latin typeface="Times New Roman" panose="02020603050405020304" pitchFamily="18" charset="0"/>
                          <a:cs typeface="Times New Roman" panose="02020603050405020304" pitchFamily="18" charset="0"/>
                        </a:rPr>
                        <a:t>có</a:t>
                      </a:r>
                      <a:r>
                        <a:rPr lang="en-US" altLang="en-US" sz="2200" i="1" dirty="0" smtClean="0">
                          <a:solidFill>
                            <a:schemeClr val="tx1"/>
                          </a:solidFill>
                          <a:latin typeface="Times New Roman" panose="02020603050405020304" pitchFamily="18" charset="0"/>
                          <a:cs typeface="Times New Roman" panose="02020603050405020304" pitchFamily="18" charset="0"/>
                        </a:rPr>
                        <a:t> </a:t>
                      </a:r>
                      <a:r>
                        <a:rPr lang="en-US" altLang="en-US" sz="2200" i="1" dirty="0" err="1" smtClean="0">
                          <a:solidFill>
                            <a:schemeClr val="tx1"/>
                          </a:solidFill>
                          <a:latin typeface="Times New Roman" panose="02020603050405020304" pitchFamily="18" charset="0"/>
                          <a:cs typeface="Times New Roman" panose="02020603050405020304" pitchFamily="18" charset="0"/>
                        </a:rPr>
                        <a:t>thể</a:t>
                      </a:r>
                      <a:r>
                        <a:rPr lang="en-US" altLang="en-US" sz="2200" i="1" dirty="0" smtClean="0">
                          <a:solidFill>
                            <a:schemeClr val="tx1"/>
                          </a:solidFill>
                          <a:latin typeface="Times New Roman" panose="02020603050405020304" pitchFamily="18" charset="0"/>
                          <a:cs typeface="Times New Roman" panose="02020603050405020304" pitchFamily="18" charset="0"/>
                        </a:rPr>
                        <a:t> </a:t>
                      </a:r>
                      <a:r>
                        <a:rPr lang="en-US" altLang="en-US" sz="2200" i="1" dirty="0" err="1" smtClean="0">
                          <a:solidFill>
                            <a:schemeClr val="tx1"/>
                          </a:solidFill>
                          <a:latin typeface="Times New Roman" panose="02020603050405020304" pitchFamily="18" charset="0"/>
                          <a:cs typeface="Times New Roman" panose="02020603050405020304" pitchFamily="18" charset="0"/>
                        </a:rPr>
                        <a:t>thay</a:t>
                      </a:r>
                      <a:r>
                        <a:rPr lang="en-US" altLang="en-US" sz="2200" i="1" dirty="0" smtClean="0">
                          <a:solidFill>
                            <a:schemeClr val="tx1"/>
                          </a:solidFill>
                          <a:latin typeface="Times New Roman" panose="02020603050405020304" pitchFamily="18" charset="0"/>
                          <a:cs typeface="Times New Roman" panose="02020603050405020304" pitchFamily="18" charset="0"/>
                        </a:rPr>
                        <a:t> </a:t>
                      </a:r>
                      <a:r>
                        <a:rPr lang="en-US" altLang="en-US" sz="2200" i="1" dirty="0" err="1" smtClean="0">
                          <a:solidFill>
                            <a:schemeClr val="tx1"/>
                          </a:solidFill>
                          <a:latin typeface="Times New Roman" panose="02020603050405020304" pitchFamily="18" charset="0"/>
                          <a:cs typeface="Times New Roman" panose="02020603050405020304" pitchFamily="18" charset="0"/>
                        </a:rPr>
                        <a:t>đổi</a:t>
                      </a:r>
                      <a:r>
                        <a:rPr lang="en-US" altLang="en-US" sz="2200" i="1" dirty="0" smtClean="0">
                          <a:solidFill>
                            <a:schemeClr val="tx1"/>
                          </a:solidFill>
                          <a:latin typeface="Times New Roman" panose="02020603050405020304" pitchFamily="18" charset="0"/>
                          <a:cs typeface="Times New Roman" panose="02020603050405020304" pitchFamily="18" charset="0"/>
                        </a:rPr>
                        <a:t> U</a:t>
                      </a:r>
                      <a:r>
                        <a:rPr lang="en-US" altLang="en-US" sz="2200" i="1" baseline="-25000" dirty="0" smtClean="0">
                          <a:solidFill>
                            <a:schemeClr val="tx1"/>
                          </a:solidFill>
                          <a:latin typeface="Times New Roman" panose="02020603050405020304" pitchFamily="18" charset="0"/>
                          <a:cs typeface="Times New Roman" panose="02020603050405020304" pitchFamily="18" charset="0"/>
                        </a:rPr>
                        <a:t>AB</a:t>
                      </a:r>
                      <a:r>
                        <a:rPr lang="en-US" altLang="en-US" sz="2200" dirty="0" smtClean="0">
                          <a:solidFill>
                            <a:schemeClr val="tx1"/>
                          </a:solidFill>
                          <a:latin typeface="Times New Roman" panose="02020603050405020304" pitchFamily="18" charset="0"/>
                          <a:cs typeface="Times New Roman" panose="02020603050405020304" pitchFamily="18" charset="0"/>
                        </a:rPr>
                        <a:t>).</a:t>
                      </a:r>
                      <a:r>
                        <a:rPr lang="en-US" sz="2200" dirty="0" smtClean="0">
                          <a:solidFill>
                            <a:schemeClr val="tx1"/>
                          </a:solidFill>
                          <a:latin typeface="Times New Roman" panose="02020603050405020304" pitchFamily="18" charset="0"/>
                          <a:cs typeface="Times New Roman" panose="02020603050405020304" pitchFamily="18" charset="0"/>
                        </a:rPr>
                        <a:t> </a:t>
                      </a:r>
                      <a:endParaRPr lang="en-US" altLang="en-US" sz="2200" u="sng" dirty="0" smtClean="0">
                        <a:solidFill>
                          <a:schemeClr val="tx1"/>
                        </a:solidFill>
                        <a:latin typeface="Times New Roman" panose="02020603050405020304" pitchFamily="18" charset="0"/>
                        <a:cs typeface="Times New Roman" panose="02020603050405020304" pitchFamily="18" charset="0"/>
                      </a:endParaRPr>
                    </a:p>
                  </a:txBody>
                  <a:tcPr marT="45710" marB="45710">
                    <a:solidFill>
                      <a:schemeClr val="accent2">
                        <a:lumMod val="20000"/>
                        <a:lumOff val="80000"/>
                      </a:schemeClr>
                    </a:solidFill>
                  </a:tcPr>
                </a:tc>
                <a:tc>
                  <a:txBody>
                    <a:bodyPr/>
                    <a:lstStyle/>
                    <a:p>
                      <a:endParaRPr lang="vi-VN" sz="2000" dirty="0">
                        <a:solidFill>
                          <a:schemeClr val="tx1"/>
                        </a:solidFill>
                      </a:endParaRPr>
                    </a:p>
                  </a:txBody>
                  <a:tcPr marT="45710" marB="45710">
                    <a:solidFill>
                      <a:schemeClr val="accent2">
                        <a:lumMod val="20000"/>
                        <a:lumOff val="80000"/>
                      </a:schemeClr>
                    </a:solidFill>
                  </a:tcPr>
                </a:tc>
              </a:tr>
            </a:tbl>
          </a:graphicData>
        </a:graphic>
      </p:graphicFrame>
      <p:grpSp>
        <p:nvGrpSpPr>
          <p:cNvPr id="21528" name="Nhóm 18"/>
          <p:cNvGrpSpPr>
            <a:grpSpLocks/>
          </p:cNvGrpSpPr>
          <p:nvPr/>
        </p:nvGrpSpPr>
        <p:grpSpPr bwMode="auto">
          <a:xfrm>
            <a:off x="7178676" y="554039"/>
            <a:ext cx="3656013" cy="2549525"/>
            <a:chOff x="4495800" y="2601912"/>
            <a:chExt cx="4005263" cy="2549526"/>
          </a:xfrm>
        </p:grpSpPr>
        <p:sp>
          <p:nvSpPr>
            <p:cNvPr id="21" name="Rectangle 5"/>
            <p:cNvSpPr/>
            <p:nvPr/>
          </p:nvSpPr>
          <p:spPr>
            <a:xfrm>
              <a:off x="4495800" y="3047999"/>
              <a:ext cx="3580910" cy="16002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7" name="Rectangle 6"/>
            <p:cNvSpPr/>
            <p:nvPr/>
          </p:nvSpPr>
          <p:spPr>
            <a:xfrm>
              <a:off x="4495800" y="3047999"/>
              <a:ext cx="1791325" cy="800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8" name="Rectangle 7"/>
            <p:cNvSpPr/>
            <p:nvPr/>
          </p:nvSpPr>
          <p:spPr>
            <a:xfrm>
              <a:off x="5106242" y="2979737"/>
              <a:ext cx="685225" cy="1524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9" name="Rectangle 8"/>
            <p:cNvSpPr/>
            <p:nvPr/>
          </p:nvSpPr>
          <p:spPr>
            <a:xfrm>
              <a:off x="6857566" y="2971799"/>
              <a:ext cx="686965" cy="152400"/>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0" name="Oval 9"/>
            <p:cNvSpPr/>
            <p:nvPr/>
          </p:nvSpPr>
          <p:spPr>
            <a:xfrm>
              <a:off x="7848881" y="3581399"/>
              <a:ext cx="457397" cy="45720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1" name="Oval 10"/>
            <p:cNvSpPr/>
            <p:nvPr/>
          </p:nvSpPr>
          <p:spPr>
            <a:xfrm>
              <a:off x="5208852" y="3608387"/>
              <a:ext cx="457397" cy="45720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rgbClr val="000066"/>
                </a:solidFill>
              </a:endParaRPr>
            </a:p>
          </p:txBody>
        </p:sp>
        <p:sp>
          <p:nvSpPr>
            <p:cNvPr id="32" name="Rectangle 11"/>
            <p:cNvSpPr/>
            <p:nvPr/>
          </p:nvSpPr>
          <p:spPr>
            <a:xfrm>
              <a:off x="5942773" y="4433888"/>
              <a:ext cx="686965" cy="4286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33" name="Straight Connector 13"/>
            <p:cNvCxnSpPr/>
            <p:nvPr/>
          </p:nvCxnSpPr>
          <p:spPr>
            <a:xfrm flipH="1">
              <a:off x="5902773" y="4556125"/>
              <a:ext cx="76523" cy="214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14"/>
            <p:cNvCxnSpPr/>
            <p:nvPr/>
          </p:nvCxnSpPr>
          <p:spPr>
            <a:xfrm flipH="1">
              <a:off x="6598433" y="4545013"/>
              <a:ext cx="76523" cy="214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542" name="TextBox 15"/>
            <p:cNvSpPr txBox="1">
              <a:spLocks noChangeArrowheads="1"/>
            </p:cNvSpPr>
            <p:nvPr/>
          </p:nvSpPr>
          <p:spPr bwMode="auto">
            <a:xfrm>
              <a:off x="7891463" y="3579813"/>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A</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21543" name="TextBox 16"/>
            <p:cNvSpPr txBox="1">
              <a:spLocks noChangeArrowheads="1"/>
            </p:cNvSpPr>
            <p:nvPr/>
          </p:nvSpPr>
          <p:spPr bwMode="auto">
            <a:xfrm>
              <a:off x="5257800" y="3608388"/>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V</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21544" name="TextBox 17"/>
            <p:cNvSpPr txBox="1">
              <a:spLocks noChangeArrowheads="1"/>
            </p:cNvSpPr>
            <p:nvPr/>
          </p:nvSpPr>
          <p:spPr bwMode="auto">
            <a:xfrm>
              <a:off x="5645150" y="4294188"/>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A</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21545" name="TextBox 18"/>
            <p:cNvSpPr txBox="1">
              <a:spLocks noChangeArrowheads="1"/>
            </p:cNvSpPr>
            <p:nvPr/>
          </p:nvSpPr>
          <p:spPr bwMode="auto">
            <a:xfrm>
              <a:off x="6629400" y="424815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B</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21546" name="TextBox 19"/>
            <p:cNvSpPr txBox="1">
              <a:spLocks noChangeArrowheads="1"/>
            </p:cNvSpPr>
            <p:nvPr/>
          </p:nvSpPr>
          <p:spPr bwMode="auto">
            <a:xfrm>
              <a:off x="5630863" y="4557713"/>
              <a:ext cx="60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a:t>
              </a:r>
              <a:endParaRPr lang="en-CA" altLang="en-US" b="1">
                <a:solidFill>
                  <a:srgbClr val="FF0000"/>
                </a:solidFill>
                <a:latin typeface="Times New Roman" panose="02020603050405020304" pitchFamily="18" charset="0"/>
                <a:cs typeface="Times New Roman" panose="02020603050405020304" pitchFamily="18" charset="0"/>
              </a:endParaRPr>
            </a:p>
          </p:txBody>
        </p:sp>
        <p:sp>
          <p:nvSpPr>
            <p:cNvPr id="21547" name="TextBox 20"/>
            <p:cNvSpPr txBox="1">
              <a:spLocks noChangeArrowheads="1"/>
            </p:cNvSpPr>
            <p:nvPr/>
          </p:nvSpPr>
          <p:spPr bwMode="auto">
            <a:xfrm>
              <a:off x="6553200" y="4572000"/>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solidFill>
                    <a:srgbClr val="FF0000"/>
                  </a:solidFill>
                  <a:latin typeface="Times New Roman" panose="02020603050405020304" pitchFamily="18" charset="0"/>
                  <a:cs typeface="Times New Roman" panose="02020603050405020304" pitchFamily="18" charset="0"/>
                </a:rPr>
                <a:t>-</a:t>
              </a:r>
              <a:endParaRPr lang="en-CA" altLang="en-US" dirty="0">
                <a:solidFill>
                  <a:srgbClr val="FF0000"/>
                </a:solidFill>
                <a:latin typeface="Times New Roman" panose="02020603050405020304" pitchFamily="18" charset="0"/>
                <a:cs typeface="Times New Roman" panose="02020603050405020304" pitchFamily="18" charset="0"/>
              </a:endParaRPr>
            </a:p>
          </p:txBody>
        </p:sp>
        <p:sp>
          <p:nvSpPr>
            <p:cNvPr id="21548" name="TextBox 21"/>
            <p:cNvSpPr txBox="1">
              <a:spLocks noChangeArrowheads="1"/>
            </p:cNvSpPr>
            <p:nvPr/>
          </p:nvSpPr>
          <p:spPr bwMode="auto">
            <a:xfrm>
              <a:off x="6998184" y="2601912"/>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R</a:t>
              </a:r>
              <a:r>
                <a:rPr lang="en-US" altLang="en-US" sz="2000" b="1" baseline="-25000">
                  <a:solidFill>
                    <a:srgbClr val="FF0000"/>
                  </a:solidFill>
                  <a:latin typeface="Times New Roman" panose="02020603050405020304" pitchFamily="18" charset="0"/>
                  <a:cs typeface="Times New Roman" panose="02020603050405020304" pitchFamily="18" charset="0"/>
                </a:rPr>
                <a:t>2</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21549" name="TextBox 22"/>
            <p:cNvSpPr txBox="1">
              <a:spLocks noChangeArrowheads="1"/>
            </p:cNvSpPr>
            <p:nvPr/>
          </p:nvSpPr>
          <p:spPr bwMode="auto">
            <a:xfrm>
              <a:off x="5194936" y="2656700"/>
              <a:ext cx="60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R</a:t>
              </a:r>
              <a:r>
                <a:rPr lang="en-US" altLang="en-US" sz="2000" b="1" baseline="-25000">
                  <a:solidFill>
                    <a:srgbClr val="FF0000"/>
                  </a:solidFill>
                  <a:latin typeface="Times New Roman" panose="02020603050405020304" pitchFamily="18" charset="0"/>
                  <a:cs typeface="Times New Roman" panose="02020603050405020304" pitchFamily="18" charset="0"/>
                </a:rPr>
                <a:t>1</a:t>
              </a:r>
              <a:endParaRPr lang="en-CA" altLang="en-US" sz="2000" b="1">
                <a:solidFill>
                  <a:srgbClr val="FF0000"/>
                </a:solidFill>
                <a:latin typeface="Times New Roman" panose="02020603050405020304" pitchFamily="18" charset="0"/>
                <a:cs typeface="Times New Roman" panose="02020603050405020304" pitchFamily="18" charset="0"/>
              </a:endParaRPr>
            </a:p>
          </p:txBody>
        </p:sp>
      </p:grpSp>
      <p:sp>
        <p:nvSpPr>
          <p:cNvPr id="5" name="Hình chữ nhật 4"/>
          <p:cNvSpPr>
            <a:spLocks noRot="1" noChangeAspect="1" noMove="1" noResize="1" noEditPoints="1" noAdjustHandles="1" noChangeArrowheads="1" noChangeShapeType="1" noTextEdit="1"/>
          </p:cNvSpPr>
          <p:nvPr/>
        </p:nvSpPr>
        <p:spPr>
          <a:xfrm>
            <a:off x="4696306" y="3996353"/>
            <a:ext cx="1109022" cy="620234"/>
          </a:xfrm>
          <a:prstGeom prst="rect">
            <a:avLst/>
          </a:prstGeom>
          <a:blipFill rotWithShape="0">
            <a:blip r:embed="rId5"/>
            <a:stretch>
              <a:fillRect l="-7143" b="-990"/>
            </a:stretch>
          </a:blipFill>
        </p:spPr>
        <p:txBody>
          <a:bodyPr/>
          <a:lstStyle/>
          <a:p>
            <a:pPr>
              <a:defRPr/>
            </a:pPr>
            <a:r>
              <a:rPr lang="vi-VN">
                <a:noFill/>
              </a:rPr>
              <a:t> </a:t>
            </a:r>
          </a:p>
        </p:txBody>
      </p:sp>
      <p:sp>
        <p:nvSpPr>
          <p:cNvPr id="43" name="Hộp_Văn_Bản 11"/>
          <p:cNvSpPr txBox="1">
            <a:spLocks noChangeArrowheads="1"/>
          </p:cNvSpPr>
          <p:nvPr/>
        </p:nvSpPr>
        <p:spPr bwMode="auto">
          <a:xfrm>
            <a:off x="2932114" y="5799138"/>
            <a:ext cx="7735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99"/>
                </a:solidFill>
                <a:latin typeface="Times New Roman" panose="02020603050405020304" pitchFamily="18" charset="0"/>
                <a:cs typeface="Times New Roman" panose="02020603050405020304" pitchFamily="18" charset="0"/>
              </a:rPr>
              <a:t>b/ Cách 1: Giữ nguyên hai điện trở nhưng tăng hiệu điện thế lên 3 lần </a:t>
            </a:r>
            <a:endParaRPr lang="vi-VN" altLang="en-US" sz="2000" b="1">
              <a:solidFill>
                <a:srgbClr val="000099"/>
              </a:solidFill>
              <a:latin typeface="Times New Roman" panose="02020603050405020304" pitchFamily="18" charset="0"/>
              <a:cs typeface="Times New Roman" panose="02020603050405020304" pitchFamily="18" charset="0"/>
            </a:endParaRPr>
          </a:p>
        </p:txBody>
      </p:sp>
      <p:sp>
        <p:nvSpPr>
          <p:cNvPr id="44" name="Hộp_Văn_Bản 11"/>
          <p:cNvSpPr txBox="1">
            <a:spLocks noChangeArrowheads="1"/>
          </p:cNvSpPr>
          <p:nvPr/>
        </p:nvSpPr>
        <p:spPr bwMode="auto">
          <a:xfrm>
            <a:off x="3076575" y="6172200"/>
            <a:ext cx="7962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99"/>
                </a:solidFill>
                <a:latin typeface="Times New Roman" panose="02020603050405020304" pitchFamily="18" charset="0"/>
                <a:cs typeface="Times New Roman" panose="02020603050405020304" pitchFamily="18" charset="0"/>
              </a:rPr>
              <a:t>Cách 2: chỉ mắc điện trở </a:t>
            </a:r>
            <a:r>
              <a:rPr lang="en-US" altLang="en-US" sz="2000" b="1">
                <a:solidFill>
                  <a:srgbClr val="000066"/>
                </a:solidFill>
                <a:latin typeface="Times New Roman" panose="02020603050405020304" pitchFamily="18" charset="0"/>
                <a:cs typeface="Times New Roman" panose="02020603050405020304" pitchFamily="18" charset="0"/>
              </a:rPr>
              <a:t>R</a:t>
            </a:r>
            <a:r>
              <a:rPr lang="en-US" altLang="en-US" sz="2000" b="1" baseline="-25000">
                <a:solidFill>
                  <a:srgbClr val="000066"/>
                </a:solidFill>
                <a:latin typeface="Times New Roman" panose="02020603050405020304" pitchFamily="18" charset="0"/>
                <a:cs typeface="Times New Roman" panose="02020603050405020304" pitchFamily="18" charset="0"/>
              </a:rPr>
              <a:t>1</a:t>
            </a:r>
            <a:r>
              <a:rPr lang="en-US" altLang="en-US" sz="2000" b="1">
                <a:solidFill>
                  <a:srgbClr val="000066"/>
                </a:solidFill>
                <a:latin typeface="Times New Roman" panose="02020603050405020304" pitchFamily="18" charset="0"/>
                <a:cs typeface="Times New Roman" panose="02020603050405020304" pitchFamily="18" charset="0"/>
              </a:rPr>
              <a:t> và giữ nguyên hiệu điện thế như ban đầu</a:t>
            </a:r>
            <a:r>
              <a:rPr lang="en-US" altLang="en-US" sz="2000" b="1">
                <a:solidFill>
                  <a:srgbClr val="000099"/>
                </a:solidFill>
                <a:latin typeface="Times New Roman" panose="02020603050405020304" pitchFamily="18" charset="0"/>
                <a:cs typeface="Times New Roman" panose="02020603050405020304" pitchFamily="18" charset="0"/>
              </a:rPr>
              <a:t> </a:t>
            </a:r>
            <a:endParaRPr lang="vi-VN" altLang="en-US" sz="2000" b="1">
              <a:solidFill>
                <a:srgbClr val="000099"/>
              </a:solidFill>
              <a:latin typeface="Times New Roman" panose="02020603050405020304" pitchFamily="18" charset="0"/>
              <a:cs typeface="Times New Roman" panose="02020603050405020304" pitchFamily="18" charset="0"/>
            </a:endParaRPr>
          </a:p>
        </p:txBody>
      </p:sp>
      <p:sp>
        <p:nvSpPr>
          <p:cNvPr id="21532" name="TextBox 16"/>
          <p:cNvSpPr txBox="1">
            <a:spLocks noChangeArrowheads="1"/>
          </p:cNvSpPr>
          <p:nvPr/>
        </p:nvSpPr>
        <p:spPr bwMode="auto">
          <a:xfrm>
            <a:off x="9423400" y="2736850"/>
            <a:ext cx="124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Times New Roman" panose="02020603050405020304" pitchFamily="18" charset="0"/>
                <a:cs typeface="Times New Roman" panose="02020603050405020304" pitchFamily="18" charset="0"/>
              </a:rPr>
              <a:t>Hình 4.1</a:t>
            </a:r>
            <a:endParaRPr lang="en-CA" altLang="en-US" sz="1800" b="1">
              <a:latin typeface="Times New Roman" panose="02020603050405020304" pitchFamily="18" charset="0"/>
              <a:cs typeface="Times New Roman" panose="02020603050405020304" pitchFamily="18" charset="0"/>
            </a:endParaRPr>
          </a:p>
        </p:txBody>
      </p:sp>
      <p:grpSp>
        <p:nvGrpSpPr>
          <p:cNvPr id="39" name="Nhóm 38"/>
          <p:cNvGrpSpPr/>
          <p:nvPr/>
        </p:nvGrpSpPr>
        <p:grpSpPr>
          <a:xfrm>
            <a:off x="3822195" y="3432778"/>
            <a:ext cx="3459424" cy="430887"/>
            <a:chOff x="7828707" y="3836531"/>
            <a:chExt cx="3459424" cy="430887"/>
          </a:xfrm>
        </p:grpSpPr>
        <p:sp>
          <p:nvSpPr>
            <p:cNvPr id="40" name="Oval 9"/>
            <p:cNvSpPr/>
            <p:nvPr/>
          </p:nvSpPr>
          <p:spPr bwMode="auto">
            <a:xfrm>
              <a:off x="8179137" y="3870325"/>
              <a:ext cx="283537" cy="3245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1" name="Oval 10"/>
            <p:cNvSpPr/>
            <p:nvPr/>
          </p:nvSpPr>
          <p:spPr bwMode="auto">
            <a:xfrm>
              <a:off x="9961459" y="3872288"/>
              <a:ext cx="251759" cy="2956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rgbClr val="000066"/>
                </a:solidFill>
              </a:endParaRPr>
            </a:p>
          </p:txBody>
        </p:sp>
        <p:grpSp>
          <p:nvGrpSpPr>
            <p:cNvPr id="42" name="Nhóm 41"/>
            <p:cNvGrpSpPr/>
            <p:nvPr/>
          </p:nvGrpSpPr>
          <p:grpSpPr>
            <a:xfrm>
              <a:off x="7828707" y="3836531"/>
              <a:ext cx="3459424" cy="430887"/>
              <a:chOff x="7819183" y="3409757"/>
              <a:chExt cx="3459424" cy="430887"/>
            </a:xfrm>
          </p:grpSpPr>
          <p:sp>
            <p:nvSpPr>
              <p:cNvPr id="45" name="Hộp_Văn_Bản 11"/>
              <p:cNvSpPr txBox="1">
                <a:spLocks noChangeArrowheads="1"/>
              </p:cNvSpPr>
              <p:nvPr/>
            </p:nvSpPr>
            <p:spPr bwMode="auto">
              <a:xfrm>
                <a:off x="7819183" y="3409757"/>
                <a:ext cx="34594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200" b="1" dirty="0" smtClean="0">
                    <a:solidFill>
                      <a:srgbClr val="000066"/>
                    </a:solidFill>
                    <a:latin typeface="Times New Roman" panose="02020603050405020304" pitchFamily="18" charset="0"/>
                    <a:cs typeface="Times New Roman" panose="02020603050405020304" pitchFamily="18" charset="0"/>
                  </a:rPr>
                  <a:t>  </a:t>
                </a:r>
                <a:r>
                  <a:rPr lang="en-US" altLang="en-US" sz="2200" dirty="0" smtClean="0">
                    <a:solidFill>
                      <a:srgbClr val="000066"/>
                    </a:solidFill>
                    <a:latin typeface="Times New Roman" panose="02020603050405020304" pitchFamily="18" charset="0"/>
                    <a:cs typeface="Times New Roman" panose="02020603050405020304" pitchFamily="18" charset="0"/>
                  </a:rPr>
                  <a:t>(     // R</a:t>
                </a:r>
                <a:r>
                  <a:rPr lang="en-US" altLang="en-US" sz="2200" baseline="-25000" dirty="0" smtClean="0">
                    <a:solidFill>
                      <a:srgbClr val="000066"/>
                    </a:solidFill>
                    <a:latin typeface="Times New Roman" panose="02020603050405020304" pitchFamily="18" charset="0"/>
                    <a:cs typeface="Times New Roman" panose="02020603050405020304" pitchFamily="18" charset="0"/>
                  </a:rPr>
                  <a:t>1</a:t>
                </a:r>
                <a:r>
                  <a:rPr lang="en-US" altLang="en-US" sz="2200" dirty="0" smtClean="0">
                    <a:solidFill>
                      <a:srgbClr val="000099"/>
                    </a:solidFill>
                    <a:latin typeface="Times New Roman" panose="02020603050405020304" pitchFamily="18" charset="0"/>
                    <a:cs typeface="Times New Roman" panose="02020603050405020304" pitchFamily="18" charset="0"/>
                  </a:rPr>
                  <a:t>)</a:t>
                </a:r>
                <a:r>
                  <a:rPr lang="en-US" altLang="en-US" sz="2200" dirty="0" err="1" smtClean="0">
                    <a:solidFill>
                      <a:srgbClr val="000099"/>
                    </a:solidFill>
                    <a:latin typeface="Times New Roman" panose="02020603050405020304" pitchFamily="18" charset="0"/>
                    <a:cs typeface="Times New Roman" panose="02020603050405020304" pitchFamily="18" charset="0"/>
                  </a:rPr>
                  <a:t>nt</a:t>
                </a:r>
                <a:r>
                  <a:rPr lang="en-US" altLang="en-US" sz="2200" dirty="0" smtClean="0">
                    <a:solidFill>
                      <a:srgbClr val="000099"/>
                    </a:solidFill>
                    <a:latin typeface="Times New Roman" panose="02020603050405020304" pitchFamily="18" charset="0"/>
                    <a:cs typeface="Times New Roman" panose="02020603050405020304" pitchFamily="18" charset="0"/>
                  </a:rPr>
                  <a:t> </a:t>
                </a:r>
                <a:r>
                  <a:rPr lang="en-US" altLang="en-US" sz="2200" dirty="0" smtClean="0">
                    <a:solidFill>
                      <a:srgbClr val="000066"/>
                    </a:solidFill>
                    <a:latin typeface="Times New Roman" panose="02020603050405020304" pitchFamily="18" charset="0"/>
                    <a:cs typeface="Times New Roman" panose="02020603050405020304" pitchFamily="18" charset="0"/>
                  </a:rPr>
                  <a:t>R</a:t>
                </a:r>
                <a:r>
                  <a:rPr lang="en-US" altLang="en-US" sz="2200" baseline="-25000" dirty="0" smtClean="0">
                    <a:solidFill>
                      <a:srgbClr val="000066"/>
                    </a:solidFill>
                    <a:latin typeface="Times New Roman" panose="02020603050405020304" pitchFamily="18" charset="0"/>
                    <a:cs typeface="Times New Roman" panose="02020603050405020304" pitchFamily="18" charset="0"/>
                  </a:rPr>
                  <a:t>2</a:t>
                </a:r>
                <a:r>
                  <a:rPr lang="en-US" altLang="en-US" sz="2200" dirty="0" smtClean="0">
                    <a:solidFill>
                      <a:srgbClr val="000099"/>
                    </a:solidFill>
                    <a:latin typeface="Times New Roman" panose="02020603050405020304" pitchFamily="18" charset="0"/>
                    <a:cs typeface="Times New Roman" panose="02020603050405020304" pitchFamily="18" charset="0"/>
                  </a:rPr>
                  <a:t>nt </a:t>
                </a:r>
                <a:endParaRPr lang="vi-VN" altLang="en-US" sz="2200" dirty="0">
                  <a:solidFill>
                    <a:srgbClr val="000099"/>
                  </a:solidFill>
                  <a:latin typeface="Times New Roman" panose="02020603050405020304" pitchFamily="18" charset="0"/>
                  <a:cs typeface="Times New Roman" panose="02020603050405020304" pitchFamily="18" charset="0"/>
                </a:endParaRPr>
              </a:p>
            </p:txBody>
          </p:sp>
          <p:sp>
            <p:nvSpPr>
              <p:cNvPr id="46" name="TextBox 15"/>
              <p:cNvSpPr txBox="1">
                <a:spLocks noChangeArrowheads="1"/>
              </p:cNvSpPr>
              <p:nvPr/>
            </p:nvSpPr>
            <p:spPr bwMode="auto">
              <a:xfrm>
                <a:off x="8147347" y="3443139"/>
                <a:ext cx="3058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dirty="0" smtClean="0">
                    <a:solidFill>
                      <a:srgbClr val="FF0000"/>
                    </a:solidFill>
                    <a:latin typeface="Times New Roman" panose="02020603050405020304" pitchFamily="18" charset="0"/>
                    <a:cs typeface="Times New Roman" panose="02020603050405020304" pitchFamily="18" charset="0"/>
                  </a:rPr>
                  <a:t>V</a:t>
                </a:r>
                <a:endParaRPr lang="en-CA" altLang="en-US" sz="1600" b="1" dirty="0">
                  <a:solidFill>
                    <a:srgbClr val="FF0000"/>
                  </a:solidFill>
                  <a:latin typeface="Times New Roman" panose="02020603050405020304" pitchFamily="18" charset="0"/>
                  <a:cs typeface="Times New Roman" panose="02020603050405020304" pitchFamily="18" charset="0"/>
                </a:endParaRPr>
              </a:p>
            </p:txBody>
          </p:sp>
          <p:sp>
            <p:nvSpPr>
              <p:cNvPr id="47" name="TextBox 15"/>
              <p:cNvSpPr txBox="1">
                <a:spLocks noChangeArrowheads="1"/>
              </p:cNvSpPr>
              <p:nvPr/>
            </p:nvSpPr>
            <p:spPr bwMode="auto">
              <a:xfrm>
                <a:off x="9923625" y="3436536"/>
                <a:ext cx="3634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dirty="0" smtClean="0">
                    <a:solidFill>
                      <a:srgbClr val="FF0000"/>
                    </a:solidFill>
                    <a:latin typeface="Times New Roman" panose="02020603050405020304" pitchFamily="18" charset="0"/>
                    <a:cs typeface="Times New Roman" panose="02020603050405020304" pitchFamily="18" charset="0"/>
                  </a:rPr>
                  <a:t>A</a:t>
                </a:r>
                <a:endParaRPr lang="en-CA" altLang="en-US" sz="1600" b="1" dirty="0">
                  <a:solidFill>
                    <a:srgbClr val="FF0000"/>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25955126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barn(inVertical)">
                                      <p:cBhvr>
                                        <p:cTn id="32" dur="500"/>
                                        <p:tgtEl>
                                          <p:spTgt spid="1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down)">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10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1000"/>
                                        <p:tgtEl>
                                          <p:spTgt spid="2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arn(inVertical)">
                                      <p:cBhvr>
                                        <p:cTn id="52" dur="500"/>
                                        <p:tgtEl>
                                          <p:spTgt spid="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1000"/>
                                        <p:tgtEl>
                                          <p:spTgt spid="2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1000"/>
                                        <p:tgtEl>
                                          <p:spTgt spid="2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1000"/>
                                        <p:tgtEl>
                                          <p:spTgt spid="2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barn(inVertical)">
                                      <p:cBhvr>
                                        <p:cTn id="72" dur="500"/>
                                        <p:tgtEl>
                                          <p:spTgt spid="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1000"/>
                                        <p:tgtEl>
                                          <p:spTgt spid="2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barn(inVertical)">
                                      <p:cBhvr>
                                        <p:cTn id="82" dur="500"/>
                                        <p:tgtEl>
                                          <p:spTgt spid="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left)">
                                      <p:cBhvr>
                                        <p:cTn id="87" dur="1000"/>
                                        <p:tgtEl>
                                          <p:spTgt spid="4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left)">
                                      <p:cBhvr>
                                        <p:cTn id="92"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24" grpId="0"/>
      <p:bldP spid="25" grpId="0"/>
      <p:bldP spid="3"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Đường nối Thẳng 2"/>
          <p:cNvCxnSpPr/>
          <p:nvPr/>
        </p:nvCxnSpPr>
        <p:spPr>
          <a:xfrm>
            <a:off x="3810000" y="2209800"/>
            <a:ext cx="0" cy="4419600"/>
          </a:xfrm>
          <a:prstGeom prst="line">
            <a:avLst/>
          </a:prstGeom>
          <a:ln w="28575"/>
        </p:spPr>
        <p:style>
          <a:lnRef idx="1">
            <a:schemeClr val="dk1"/>
          </a:lnRef>
          <a:fillRef idx="0">
            <a:schemeClr val="dk1"/>
          </a:fillRef>
          <a:effectRef idx="0">
            <a:schemeClr val="dk1"/>
          </a:effectRef>
          <a:fontRef idx="minor">
            <a:schemeClr val="tx1"/>
          </a:fontRef>
        </p:style>
      </p:cxnSp>
      <p:sp>
        <p:nvSpPr>
          <p:cNvPr id="19" name="Rectangle 38"/>
          <p:cNvSpPr>
            <a:spLocks noChangeArrowheads="1"/>
          </p:cNvSpPr>
          <p:nvPr/>
        </p:nvSpPr>
        <p:spPr bwMode="auto">
          <a:xfrm>
            <a:off x="1608139" y="541339"/>
            <a:ext cx="6391275" cy="2166937"/>
          </a:xfrm>
          <a:prstGeom prst="rect">
            <a:avLst/>
          </a:prstGeom>
          <a:solidFill>
            <a:schemeClr val="accent2">
              <a:lumMod val="20000"/>
              <a:lumOff val="80000"/>
            </a:schemeClr>
          </a:solidFill>
          <a:ln>
            <a:noFill/>
          </a:ln>
          <a:effec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defRPr/>
            </a:pPr>
            <a:r>
              <a:rPr lang="en-US" altLang="en-US" sz="2400" b="1" u="sng" dirty="0" err="1">
                <a:solidFill>
                  <a:srgbClr val="FF0000"/>
                </a:solidFill>
                <a:latin typeface="Times New Roman" panose="02020603050405020304" pitchFamily="18" charset="0"/>
                <a:cs typeface="Times New Roman" panose="02020603050405020304" pitchFamily="18" charset="0"/>
              </a:rPr>
              <a:t>Bài</a:t>
            </a:r>
            <a:r>
              <a:rPr lang="en-US" altLang="en-US" sz="2400" b="1" u="sng" dirty="0">
                <a:solidFill>
                  <a:srgbClr val="FF0000"/>
                </a:solidFill>
                <a:latin typeface="Times New Roman" panose="02020603050405020304" pitchFamily="18" charset="0"/>
                <a:cs typeface="Times New Roman" panose="02020603050405020304" pitchFamily="18" charset="0"/>
              </a:rPr>
              <a:t> 2</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Cho </a:t>
            </a:r>
            <a:r>
              <a:rPr lang="en-US" altLang="en-US" sz="2400" b="1" dirty="0" err="1">
                <a:latin typeface="Times New Roman" panose="02020603050405020304" pitchFamily="18" charset="0"/>
                <a:cs typeface="Times New Roman" panose="02020603050405020304" pitchFamily="18" charset="0"/>
              </a:rPr>
              <a:t>mạch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như</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vẽ</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Ampe</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kế</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chỉ</a:t>
            </a:r>
            <a:r>
              <a:rPr lang="en-US" altLang="en-US" sz="2400" b="1" dirty="0">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0,8A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thế</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đặt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hai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đầu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dây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dẫn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4V </a:t>
            </a:r>
          </a:p>
          <a:p>
            <a:pPr algn="just" eaLnBrk="1" hangingPunct="1">
              <a:spcBef>
                <a:spcPct val="0"/>
              </a:spcBef>
              <a:buFontTx/>
              <a:buNone/>
              <a:defRPr/>
            </a:pPr>
            <a:r>
              <a:rPr lang="en-US" altLang="en-US" sz="2400" b="1" dirty="0">
                <a:latin typeface="Times New Roman" panose="02020603050405020304" pitchFamily="18" charset="0"/>
                <a:cs typeface="Times New Roman" panose="02020603050405020304" pitchFamily="18" charset="0"/>
              </a:rPr>
              <a:t>a/ </a:t>
            </a:r>
            <a:r>
              <a:rPr lang="en-US" altLang="en-US" sz="2400" b="1" dirty="0" err="1">
                <a:latin typeface="Times New Roman" panose="02020603050405020304" pitchFamily="18" charset="0"/>
                <a:cs typeface="Times New Roman" panose="02020603050405020304" pitchFamily="18" charset="0"/>
              </a:rPr>
              <a:t>Tính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trở</a:t>
            </a:r>
            <a:r>
              <a:rPr lang="en-US" altLang="en-US" sz="2400" b="1" dirty="0">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R</a:t>
            </a:r>
            <a:r>
              <a:rPr lang="en-US" altLang="en-US" sz="2400" b="1" dirty="0">
                <a:latin typeface="Times New Roman" panose="02020603050405020304" pitchFamily="18" charset="0"/>
                <a:cs typeface="Times New Roman" panose="02020603050405020304" pitchFamily="18" charset="0"/>
              </a:rPr>
              <a:t>?</a:t>
            </a:r>
          </a:p>
          <a:p>
            <a:pPr algn="just" eaLnBrk="1" hangingPunct="1">
              <a:spcBef>
                <a:spcPct val="0"/>
              </a:spcBef>
              <a:buFontTx/>
              <a:buNone/>
              <a:defRPr/>
            </a:pPr>
            <a:r>
              <a:rPr lang="en-US" altLang="en-US" sz="2400" b="1" dirty="0">
                <a:latin typeface="Times New Roman" panose="02020603050405020304" pitchFamily="18" charset="0"/>
                <a:cs typeface="Times New Roman" panose="02020603050405020304" pitchFamily="18" charset="0"/>
              </a:rPr>
              <a:t>b/ </a:t>
            </a:r>
            <a:r>
              <a:rPr lang="en-US" altLang="en-US" sz="2400" b="1" dirty="0" err="1">
                <a:latin typeface="Times New Roman" panose="02020603050405020304" pitchFamily="18" charset="0"/>
                <a:cs typeface="Times New Roman" panose="02020603050405020304" pitchFamily="18" charset="0"/>
              </a:rPr>
              <a:t>Để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Ampe</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kế</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chỉ</a:t>
            </a:r>
            <a:r>
              <a:rPr lang="en-US" altLang="en-US" sz="2400" b="1" dirty="0">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1,2A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thì</a:t>
            </a:r>
            <a:r>
              <a:rPr lang="en-US" altLang="en-US" sz="2400" b="1" dirty="0">
                <a:latin typeface="Times New Roman" panose="02020603050405020304" pitchFamily="18" charset="0"/>
                <a:cs typeface="Times New Roman" panose="02020603050405020304" pitchFamily="18" charset="0"/>
              </a:rPr>
              <a:t> HĐT </a:t>
            </a:r>
            <a:r>
              <a:rPr lang="en-US" altLang="en-US" sz="2400" b="1" dirty="0" err="1">
                <a:latin typeface="Times New Roman" panose="02020603050405020304" pitchFamily="18" charset="0"/>
                <a:cs typeface="Times New Roman" panose="02020603050405020304" pitchFamily="18" charset="0"/>
              </a:rPr>
              <a:t>phải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tăng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thêm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bao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nhiêu</a:t>
            </a:r>
            <a:r>
              <a:rPr lang="en-US" altLang="en-US" sz="2400" b="1" dirty="0">
                <a:latin typeface="Times New Roman" panose="02020603050405020304" pitchFamily="18" charset="0"/>
                <a:cs typeface="Times New Roman" panose="02020603050405020304" pitchFamily="18" charset="0"/>
              </a:rPr>
              <a:t>?</a:t>
            </a:r>
            <a:endParaRPr lang="en-US" altLang="en-US" sz="2400" b="1" dirty="0">
              <a:latin typeface=".VnTime" panose="020B7200000000000000" pitchFamily="34" charset="0"/>
            </a:endParaRPr>
          </a:p>
        </p:txBody>
      </p:sp>
      <p:sp>
        <p:nvSpPr>
          <p:cNvPr id="24" name="Text Box 5"/>
          <p:cNvSpPr txBox="1">
            <a:spLocks noChangeArrowheads="1"/>
          </p:cNvSpPr>
          <p:nvPr/>
        </p:nvSpPr>
        <p:spPr bwMode="auto">
          <a:xfrm>
            <a:off x="1673225" y="3384551"/>
            <a:ext cx="1773238"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vi-VN" sz="2400" b="1" dirty="0">
                <a:solidFill>
                  <a:srgbClr val="000066"/>
                </a:solidFill>
                <a:latin typeface="Times New Roman" panose="02020603050405020304" pitchFamily="18" charset="0"/>
                <a:cs typeface="Times New Roman" panose="02020603050405020304" pitchFamily="18" charset="0"/>
              </a:rPr>
              <a:t>I = 0,8A</a:t>
            </a:r>
          </a:p>
          <a:p>
            <a:pPr>
              <a:spcBef>
                <a:spcPct val="50000"/>
              </a:spcBef>
              <a:buFontTx/>
              <a:buNone/>
            </a:pPr>
            <a:r>
              <a:rPr lang="en-US" altLang="vi-VN" sz="2400" b="1" dirty="0">
                <a:solidFill>
                  <a:srgbClr val="000066"/>
                </a:solidFill>
                <a:latin typeface="Times New Roman" panose="02020603050405020304" pitchFamily="18" charset="0"/>
                <a:cs typeface="Times New Roman" panose="02020603050405020304" pitchFamily="18" charset="0"/>
              </a:rPr>
              <a:t>U = 4V</a:t>
            </a:r>
            <a:endParaRPr lang="el-GR" altLang="vi-VN" sz="2400" b="1" dirty="0">
              <a:solidFill>
                <a:srgbClr val="000066"/>
              </a:solidFill>
              <a:latin typeface="Times New Roman" panose="02020603050405020304" pitchFamily="18" charset="0"/>
              <a:cs typeface="Times New Roman" panose="02020603050405020304" pitchFamily="18" charset="0"/>
            </a:endParaRPr>
          </a:p>
          <a:p>
            <a:pPr>
              <a:spcBef>
                <a:spcPct val="50000"/>
              </a:spcBef>
              <a:buFontTx/>
              <a:buNone/>
            </a:pPr>
            <a:r>
              <a:rPr lang="en-US" altLang="vi-VN" sz="2400" b="1" dirty="0">
                <a:solidFill>
                  <a:srgbClr val="000066"/>
                </a:solidFill>
                <a:latin typeface="Times New Roman" panose="02020603050405020304" pitchFamily="18" charset="0"/>
                <a:cs typeface="Times New Roman" panose="02020603050405020304" pitchFamily="18" charset="0"/>
              </a:rPr>
              <a:t>a/ R = ?</a:t>
            </a:r>
          </a:p>
          <a:p>
            <a:pPr>
              <a:spcBef>
                <a:spcPct val="50000"/>
              </a:spcBef>
              <a:buFontTx/>
              <a:buNone/>
            </a:pPr>
            <a:r>
              <a:rPr lang="en-US" altLang="vi-VN" sz="2400" b="1" dirty="0">
                <a:solidFill>
                  <a:srgbClr val="000066"/>
                </a:solidFill>
                <a:latin typeface="Times New Roman" panose="02020603050405020304" pitchFamily="18" charset="0"/>
                <a:cs typeface="Times New Roman" panose="02020603050405020304" pitchFamily="18" charset="0"/>
              </a:rPr>
              <a:t>b/ I’ =1,2A</a:t>
            </a:r>
          </a:p>
          <a:p>
            <a:pPr>
              <a:spcBef>
                <a:spcPct val="50000"/>
              </a:spcBef>
              <a:buFontTx/>
              <a:buNone/>
            </a:pPr>
            <a:r>
              <a:rPr lang="en-US" altLang="vi-VN" sz="2400" b="1" dirty="0">
                <a:solidFill>
                  <a:srgbClr val="000066"/>
                </a:solidFill>
                <a:latin typeface="Times New Roman" panose="02020603050405020304" pitchFamily="18" charset="0"/>
                <a:cs typeface="Times New Roman" panose="02020603050405020304" pitchFamily="18" charset="0"/>
              </a:rPr>
              <a:t>    ∆U=?</a:t>
            </a:r>
          </a:p>
        </p:txBody>
      </p:sp>
      <p:sp>
        <p:nvSpPr>
          <p:cNvPr id="30" name="Hộp_Văn_Bản 12"/>
          <p:cNvSpPr txBox="1">
            <a:spLocks noChangeArrowheads="1"/>
          </p:cNvSpPr>
          <p:nvPr/>
        </p:nvSpPr>
        <p:spPr bwMode="auto">
          <a:xfrm>
            <a:off x="5965825" y="3592514"/>
            <a:ext cx="14303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800" b="1">
                <a:solidFill>
                  <a:schemeClr val="accent2"/>
                </a:solidFill>
                <a:latin typeface="Times New Roman" panose="02020603050405020304" pitchFamily="18" charset="0"/>
                <a:cs typeface="Times New Roman" panose="02020603050405020304" pitchFamily="18" charset="0"/>
              </a:rPr>
              <a:t>= 5(</a:t>
            </a:r>
            <a:r>
              <a:rPr lang="el-GR" altLang="vi-VN" sz="2800" b="1">
                <a:solidFill>
                  <a:schemeClr val="accent2"/>
                </a:solidFill>
                <a:latin typeface="Times New Roman" panose="02020603050405020304" pitchFamily="18" charset="0"/>
                <a:cs typeface="Times New Roman" panose="02020603050405020304" pitchFamily="18" charset="0"/>
              </a:rPr>
              <a:t>Ω</a:t>
            </a:r>
            <a:r>
              <a:rPr lang="en-US" altLang="vi-VN" sz="2400" b="1">
                <a:solidFill>
                  <a:schemeClr val="accent2"/>
                </a:solidFill>
                <a:latin typeface="Times New Roman" panose="02020603050405020304" pitchFamily="18" charset="0"/>
                <a:cs typeface="Times New Roman" panose="02020603050405020304" pitchFamily="18" charset="0"/>
              </a:rPr>
              <a:t>)</a:t>
            </a:r>
          </a:p>
        </p:txBody>
      </p:sp>
      <p:sp>
        <p:nvSpPr>
          <p:cNvPr id="4102" name="Hộp_Văn_Bản 13"/>
          <p:cNvSpPr txBox="1">
            <a:spLocks noChangeArrowheads="1"/>
          </p:cNvSpPr>
          <p:nvPr/>
        </p:nvSpPr>
        <p:spPr bwMode="auto">
          <a:xfrm>
            <a:off x="1651001" y="2779713"/>
            <a:ext cx="1236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400" b="1" u="sng">
                <a:solidFill>
                  <a:srgbClr val="006600"/>
                </a:solidFill>
                <a:latin typeface="Times New Roman" panose="02020603050405020304" pitchFamily="18" charset="0"/>
                <a:cs typeface="Times New Roman" panose="02020603050405020304" pitchFamily="18" charset="0"/>
              </a:rPr>
              <a:t>Tóm tắt</a:t>
            </a:r>
            <a:endParaRPr lang="vi-VN" altLang="vi-VN" sz="2400" b="1" u="sng">
              <a:solidFill>
                <a:srgbClr val="006600"/>
              </a:solidFill>
              <a:latin typeface="Times New Roman" panose="02020603050405020304" pitchFamily="18" charset="0"/>
              <a:cs typeface="Times New Roman" panose="02020603050405020304" pitchFamily="18" charset="0"/>
            </a:endParaRPr>
          </a:p>
        </p:txBody>
      </p:sp>
      <p:sp>
        <p:nvSpPr>
          <p:cNvPr id="4103" name="Hộp_Văn_Bản 14"/>
          <p:cNvSpPr txBox="1">
            <a:spLocks noChangeArrowheads="1"/>
          </p:cNvSpPr>
          <p:nvPr/>
        </p:nvSpPr>
        <p:spPr bwMode="auto">
          <a:xfrm>
            <a:off x="5497514" y="2630489"/>
            <a:ext cx="765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400" b="1" u="sng">
                <a:solidFill>
                  <a:srgbClr val="006600"/>
                </a:solidFill>
                <a:latin typeface="Times New Roman" panose="02020603050405020304" pitchFamily="18" charset="0"/>
                <a:cs typeface="Times New Roman" panose="02020603050405020304" pitchFamily="18" charset="0"/>
              </a:rPr>
              <a:t>Giải</a:t>
            </a:r>
            <a:endParaRPr lang="vi-VN" altLang="vi-VN" sz="2400" b="1" u="sng">
              <a:solidFill>
                <a:srgbClr val="006600"/>
              </a:solidFill>
              <a:latin typeface="Times New Roman" panose="02020603050405020304" pitchFamily="18" charset="0"/>
              <a:cs typeface="Times New Roman" panose="02020603050405020304" pitchFamily="18" charset="0"/>
            </a:endParaRPr>
          </a:p>
        </p:txBody>
      </p:sp>
      <p:sp>
        <p:nvSpPr>
          <p:cNvPr id="33" name="Hình chữ nhật 32"/>
          <p:cNvSpPr>
            <a:spLocks noChangeArrowheads="1"/>
          </p:cNvSpPr>
          <p:nvPr/>
        </p:nvSpPr>
        <p:spPr bwMode="auto">
          <a:xfrm>
            <a:off x="5057775" y="4851401"/>
            <a:ext cx="1570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400" b="1">
                <a:solidFill>
                  <a:srgbClr val="000066"/>
                </a:solidFill>
                <a:latin typeface="Times New Roman" panose="02020603050405020304" pitchFamily="18" charset="0"/>
                <a:cs typeface="Times New Roman" panose="02020603050405020304" pitchFamily="18" charset="0"/>
              </a:rPr>
              <a:t>→U’ =I’.R</a:t>
            </a:r>
          </a:p>
        </p:txBody>
      </p:sp>
      <p:sp>
        <p:nvSpPr>
          <p:cNvPr id="34" name="Hộp_Văn_Bản 12"/>
          <p:cNvSpPr txBox="1">
            <a:spLocks noChangeArrowheads="1"/>
          </p:cNvSpPr>
          <p:nvPr/>
        </p:nvSpPr>
        <p:spPr bwMode="auto">
          <a:xfrm>
            <a:off x="5738814" y="5789614"/>
            <a:ext cx="31067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800" b="1">
                <a:solidFill>
                  <a:schemeClr val="accent2"/>
                </a:solidFill>
                <a:latin typeface="Times New Roman" panose="02020603050405020304" pitchFamily="18" charset="0"/>
                <a:cs typeface="Times New Roman" panose="02020603050405020304" pitchFamily="18" charset="0"/>
              </a:rPr>
              <a:t>= 6 – 4 = 2 (V</a:t>
            </a:r>
            <a:r>
              <a:rPr lang="en-US" altLang="vi-VN" sz="2400" b="1">
                <a:solidFill>
                  <a:schemeClr val="accent2"/>
                </a:solidFill>
                <a:latin typeface="Times New Roman" panose="02020603050405020304" pitchFamily="18" charset="0"/>
                <a:cs typeface="Times New Roman" panose="02020603050405020304" pitchFamily="18" charset="0"/>
              </a:rPr>
              <a:t>)</a:t>
            </a:r>
          </a:p>
        </p:txBody>
      </p:sp>
      <p:sp>
        <p:nvSpPr>
          <p:cNvPr id="35" name="Hộp_Văn_Bản 12"/>
          <p:cNvSpPr txBox="1">
            <a:spLocks noRot="1" noChangeAspect="1" noMove="1" noResize="1" noEditPoints="1" noAdjustHandles="1" noChangeArrowheads="1" noChangeShapeType="1" noTextEdit="1"/>
          </p:cNvSpPr>
          <p:nvPr/>
        </p:nvSpPr>
        <p:spPr bwMode="auto">
          <a:xfrm>
            <a:off x="4233209" y="3533410"/>
            <a:ext cx="1024592" cy="710579"/>
          </a:xfrm>
          <a:prstGeom prst="rect">
            <a:avLst/>
          </a:prstGeom>
          <a:blipFill rotWithShape="0">
            <a:blip r:embed="rId3"/>
            <a:stretch>
              <a:fillRect l="-11834" b="-1206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36" name="Hộp_Văn_Bản 12"/>
          <p:cNvSpPr txBox="1">
            <a:spLocks noRot="1" noChangeAspect="1" noMove="1" noResize="1" noEditPoints="1" noAdjustHandles="1" noChangeArrowheads="1" noChangeShapeType="1" noTextEdit="1"/>
          </p:cNvSpPr>
          <p:nvPr/>
        </p:nvSpPr>
        <p:spPr bwMode="auto">
          <a:xfrm>
            <a:off x="5058103" y="3517553"/>
            <a:ext cx="1024592" cy="747962"/>
          </a:xfrm>
          <a:prstGeom prst="rect">
            <a:avLst/>
          </a:prstGeom>
          <a:blipFill rotWithShape="0">
            <a:blip r:embed="rId4"/>
            <a:stretch>
              <a:fillRect l="-12500" b="-569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37" name="Hộp_Văn_Bản 12"/>
          <p:cNvSpPr txBox="1">
            <a:spLocks noRot="1" noChangeAspect="1" noMove="1" noResize="1" noEditPoints="1" noAdjustHandles="1" noChangeArrowheads="1" noChangeShapeType="1" noTextEdit="1"/>
          </p:cNvSpPr>
          <p:nvPr/>
        </p:nvSpPr>
        <p:spPr bwMode="auto">
          <a:xfrm>
            <a:off x="4173561" y="4724026"/>
            <a:ext cx="1024592" cy="710579"/>
          </a:xfrm>
          <a:prstGeom prst="rect">
            <a:avLst/>
          </a:prstGeom>
          <a:blipFill rotWithShape="0">
            <a:blip r:embed="rId5"/>
            <a:stretch>
              <a:fillRect l="-12500" b="-1111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38" name="Hộp_Văn_Bản 12"/>
          <p:cNvSpPr txBox="1">
            <a:spLocks noChangeArrowheads="1"/>
          </p:cNvSpPr>
          <p:nvPr/>
        </p:nvSpPr>
        <p:spPr bwMode="auto">
          <a:xfrm>
            <a:off x="4173538" y="5789614"/>
            <a:ext cx="21209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800" b="1">
                <a:solidFill>
                  <a:srgbClr val="000066"/>
                </a:solidFill>
                <a:latin typeface="Times New Roman" panose="02020603050405020304" pitchFamily="18" charset="0"/>
                <a:cs typeface="Times New Roman" panose="02020603050405020304" pitchFamily="18" charset="0"/>
              </a:rPr>
              <a:t>∆U= U’-U</a:t>
            </a:r>
            <a:endParaRPr lang="en-US" altLang="vi-VN" sz="2800" b="1">
              <a:solidFill>
                <a:srgbClr val="006600"/>
              </a:solidFill>
              <a:latin typeface="Times New Roman" panose="02020603050405020304" pitchFamily="18" charset="0"/>
              <a:cs typeface="Times New Roman" panose="02020603050405020304" pitchFamily="18" charset="0"/>
            </a:endParaRPr>
          </a:p>
        </p:txBody>
      </p:sp>
      <p:sp>
        <p:nvSpPr>
          <p:cNvPr id="39" name="Hộp_Văn_Bản 11"/>
          <p:cNvSpPr txBox="1">
            <a:spLocks noChangeArrowheads="1"/>
          </p:cNvSpPr>
          <p:nvPr/>
        </p:nvSpPr>
        <p:spPr bwMode="auto">
          <a:xfrm>
            <a:off x="3810001" y="3032126"/>
            <a:ext cx="63738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vi-VN" sz="2400" b="1" noProof="1">
                <a:solidFill>
                  <a:srgbClr val="000099"/>
                </a:solidFill>
                <a:latin typeface="Times New Roman" panose="02020603050405020304" pitchFamily="18" charset="0"/>
                <a:cs typeface="Times New Roman" panose="02020603050405020304" pitchFamily="18" charset="0"/>
              </a:rPr>
              <a:t>a/ Điện trở  của dây dẫn là</a:t>
            </a:r>
            <a:r>
              <a:rPr lang="vi-VN" altLang="vi-VN" sz="2400" b="1">
                <a:solidFill>
                  <a:srgbClr val="000099"/>
                </a:solidFill>
                <a:latin typeface="Times New Roman" panose="02020603050405020304" pitchFamily="18" charset="0"/>
                <a:cs typeface="Times New Roman" panose="02020603050405020304" pitchFamily="18" charset="0"/>
              </a:rPr>
              <a:t>:</a:t>
            </a:r>
          </a:p>
        </p:txBody>
      </p:sp>
      <p:grpSp>
        <p:nvGrpSpPr>
          <p:cNvPr id="4111" name="Nhóm 51"/>
          <p:cNvGrpSpPr>
            <a:grpSpLocks/>
          </p:cNvGrpSpPr>
          <p:nvPr/>
        </p:nvGrpSpPr>
        <p:grpSpPr bwMode="auto">
          <a:xfrm>
            <a:off x="8382000" y="704850"/>
            <a:ext cx="2057400" cy="1877054"/>
            <a:chOff x="6248400" y="3220244"/>
            <a:chExt cx="2667000" cy="2583455"/>
          </a:xfrm>
        </p:grpSpPr>
        <p:sp>
          <p:nvSpPr>
            <p:cNvPr id="53" name="Rectangle 13"/>
            <p:cNvSpPr/>
            <p:nvPr/>
          </p:nvSpPr>
          <p:spPr>
            <a:xfrm>
              <a:off x="6248400" y="3733704"/>
              <a:ext cx="2667000" cy="15993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4" name="Rectangle 16"/>
            <p:cNvSpPr/>
            <p:nvPr/>
          </p:nvSpPr>
          <p:spPr>
            <a:xfrm>
              <a:off x="7621000" y="3690005"/>
              <a:ext cx="685270" cy="152945"/>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5" name="Oval 17"/>
            <p:cNvSpPr/>
            <p:nvPr/>
          </p:nvSpPr>
          <p:spPr>
            <a:xfrm>
              <a:off x="6629107" y="3506471"/>
              <a:ext cx="456847" cy="495979"/>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56" name="Rectangle 19"/>
            <p:cNvSpPr/>
            <p:nvPr/>
          </p:nvSpPr>
          <p:spPr>
            <a:xfrm>
              <a:off x="7048912" y="5156093"/>
              <a:ext cx="685270" cy="430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57" name="Straight Connector 20"/>
            <p:cNvCxnSpPr/>
            <p:nvPr/>
          </p:nvCxnSpPr>
          <p:spPr>
            <a:xfrm flipH="1">
              <a:off x="6999523" y="5236937"/>
              <a:ext cx="76141" cy="2141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21"/>
            <p:cNvCxnSpPr/>
            <p:nvPr/>
          </p:nvCxnSpPr>
          <p:spPr>
            <a:xfrm flipH="1">
              <a:off x="7697141" y="5215087"/>
              <a:ext cx="76142" cy="2141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22" name="TextBox 22"/>
            <p:cNvSpPr txBox="1">
              <a:spLocks noChangeArrowheads="1"/>
            </p:cNvSpPr>
            <p:nvPr/>
          </p:nvSpPr>
          <p:spPr bwMode="auto">
            <a:xfrm>
              <a:off x="6544733" y="3486846"/>
              <a:ext cx="609600" cy="55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 A</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4123" name="TextBox 24"/>
            <p:cNvSpPr txBox="1">
              <a:spLocks noChangeArrowheads="1"/>
            </p:cNvSpPr>
            <p:nvPr/>
          </p:nvSpPr>
          <p:spPr bwMode="auto">
            <a:xfrm>
              <a:off x="6722011" y="4815657"/>
              <a:ext cx="609600" cy="55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A</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4124" name="TextBox 25"/>
            <p:cNvSpPr txBox="1">
              <a:spLocks noChangeArrowheads="1"/>
            </p:cNvSpPr>
            <p:nvPr/>
          </p:nvSpPr>
          <p:spPr bwMode="auto">
            <a:xfrm>
              <a:off x="7619999" y="4910872"/>
              <a:ext cx="609600" cy="55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B</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4125" name="TextBox 26"/>
            <p:cNvSpPr txBox="1">
              <a:spLocks noChangeArrowheads="1"/>
            </p:cNvSpPr>
            <p:nvPr/>
          </p:nvSpPr>
          <p:spPr bwMode="auto">
            <a:xfrm>
              <a:off x="6722012" y="5253014"/>
              <a:ext cx="609600" cy="55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      </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4126" name="TextBox 27"/>
            <p:cNvSpPr txBox="1">
              <a:spLocks noChangeArrowheads="1"/>
            </p:cNvSpPr>
            <p:nvPr/>
          </p:nvSpPr>
          <p:spPr bwMode="auto">
            <a:xfrm>
              <a:off x="7658100" y="5229156"/>
              <a:ext cx="609600" cy="55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4127" name="TextBox 28"/>
            <p:cNvSpPr txBox="1">
              <a:spLocks noChangeArrowheads="1"/>
            </p:cNvSpPr>
            <p:nvPr/>
          </p:nvSpPr>
          <p:spPr bwMode="auto">
            <a:xfrm>
              <a:off x="7613161" y="3220244"/>
              <a:ext cx="609600" cy="55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R</a:t>
              </a:r>
              <a:endParaRPr lang="en-CA" altLang="en-US" sz="2000" b="1">
                <a:solidFill>
                  <a:srgbClr val="FF0000"/>
                </a:solidFill>
                <a:latin typeface="Times New Roman" panose="02020603050405020304" pitchFamily="18" charset="0"/>
                <a:cs typeface="Times New Roman" panose="02020603050405020304" pitchFamily="18" charset="0"/>
              </a:endParaRPr>
            </a:p>
          </p:txBody>
        </p:sp>
      </p:grpSp>
      <p:sp>
        <p:nvSpPr>
          <p:cNvPr id="4112" name="WordArt 36"/>
          <p:cNvSpPr>
            <a:spLocks noChangeArrowheads="1" noChangeShapeType="1" noTextEdit="1"/>
          </p:cNvSpPr>
          <p:nvPr/>
        </p:nvSpPr>
        <p:spPr bwMode="auto">
          <a:xfrm>
            <a:off x="4419600" y="0"/>
            <a:ext cx="38481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KIỂM TRA BÀI CŨ</a:t>
            </a:r>
          </a:p>
        </p:txBody>
      </p:sp>
      <p:sp>
        <p:nvSpPr>
          <p:cNvPr id="66" name="Hộp_Văn_Bản 11"/>
          <p:cNvSpPr txBox="1">
            <a:spLocks noChangeArrowheads="1"/>
          </p:cNvSpPr>
          <p:nvPr/>
        </p:nvSpPr>
        <p:spPr bwMode="auto">
          <a:xfrm>
            <a:off x="3810000" y="4249738"/>
            <a:ext cx="6858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vi-VN" sz="2400" b="1" noProof="1">
                <a:solidFill>
                  <a:srgbClr val="000099"/>
                </a:solidFill>
                <a:latin typeface="Times New Roman" panose="02020603050405020304" pitchFamily="18" charset="0"/>
                <a:cs typeface="Times New Roman" panose="02020603050405020304" pitchFamily="18" charset="0"/>
              </a:rPr>
              <a:t>b/ HĐT giữa hai dầu dây khi ampe kế chỉ 1,2A là</a:t>
            </a:r>
            <a:r>
              <a:rPr lang="vi-VN" altLang="vi-VN" sz="2400" b="1">
                <a:solidFill>
                  <a:srgbClr val="000099"/>
                </a:solidFill>
                <a:latin typeface="Times New Roman" panose="02020603050405020304" pitchFamily="18" charset="0"/>
                <a:cs typeface="Times New Roman" panose="02020603050405020304" pitchFamily="18" charset="0"/>
              </a:rPr>
              <a:t>:</a:t>
            </a:r>
          </a:p>
        </p:txBody>
      </p:sp>
      <p:sp>
        <p:nvSpPr>
          <p:cNvPr id="5" name="Hình chữ nhật 4"/>
          <p:cNvSpPr>
            <a:spLocks noChangeArrowheads="1"/>
          </p:cNvSpPr>
          <p:nvPr/>
        </p:nvSpPr>
        <p:spPr bwMode="auto">
          <a:xfrm>
            <a:off x="6556376" y="4819651"/>
            <a:ext cx="1884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2400" b="1">
                <a:solidFill>
                  <a:srgbClr val="000066"/>
                </a:solidFill>
                <a:latin typeface="Times New Roman" panose="02020603050405020304" pitchFamily="18" charset="0"/>
                <a:cs typeface="Times New Roman" panose="02020603050405020304" pitchFamily="18" charset="0"/>
              </a:rPr>
              <a:t>=1,2. 5 =6(V)</a:t>
            </a:r>
          </a:p>
        </p:txBody>
      </p:sp>
      <p:sp>
        <p:nvSpPr>
          <p:cNvPr id="67" name="Hộp_Văn_Bản 11"/>
          <p:cNvSpPr txBox="1">
            <a:spLocks noChangeArrowheads="1"/>
          </p:cNvSpPr>
          <p:nvPr/>
        </p:nvSpPr>
        <p:spPr bwMode="auto">
          <a:xfrm>
            <a:off x="3810000" y="5327651"/>
            <a:ext cx="685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vi-VN" sz="2400" b="1" noProof="1">
                <a:solidFill>
                  <a:srgbClr val="000099"/>
                </a:solidFill>
                <a:latin typeface="Times New Roman" panose="02020603050405020304" pitchFamily="18" charset="0"/>
                <a:cs typeface="Times New Roman" panose="02020603050405020304" pitchFamily="18" charset="0"/>
              </a:rPr>
              <a:t>Phải tăng thêm hiệu điện thế là: </a:t>
            </a:r>
            <a:endParaRPr lang="vi-VN" altLang="vi-VN" sz="2400" b="1">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8579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1000"/>
                                        <p:tgtEl>
                                          <p:spTgt spid="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1000"/>
                                        <p:tgtEl>
                                          <p:spTgt spid="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1000"/>
                                        <p:tgtEl>
                                          <p:spTgt spid="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1000"/>
                                        <p:tgtEl>
                                          <p:spTgt spid="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wipe(left)">
                                      <p:cBhvr>
                                        <p:cTn id="32" dur="1000"/>
                                        <p:tgtEl>
                                          <p:spTgt spid="6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1000"/>
                                        <p:tgtEl>
                                          <p:spTgt spid="3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wipe(left)">
                                      <p:cBhvr>
                                        <p:cTn id="52" dur="1000"/>
                                        <p:tgtEl>
                                          <p:spTgt spid="6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1000"/>
                                        <p:tgtEl>
                                          <p:spTgt spid="3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3" grpId="0"/>
      <p:bldP spid="34" grpId="0"/>
      <p:bldP spid="38" grpId="0"/>
      <p:bldP spid="39" grpId="0"/>
      <p:bldP spid="66" grpId="0"/>
      <p:bldP spid="5" grpId="0"/>
      <p:bldP spid="6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4275139" y="9526"/>
            <a:ext cx="3074987" cy="646113"/>
          </a:xfrm>
          <a:prstGeom prst="rect">
            <a:avLst/>
          </a:prstGeom>
          <a:solidFill>
            <a:schemeClr val="accent1"/>
          </a:solidFill>
          <a:ln>
            <a:noFill/>
          </a:ln>
          <a:effectLst/>
          <a:extLst/>
        </p:spPr>
        <p:txBody>
          <a:bodyPr wrap="none">
            <a:spAutoFit/>
          </a:bodyPr>
          <a:lstStyle/>
          <a:p>
            <a:pPr eaLnBrk="1" hangingPunct="1">
              <a:defRPr/>
            </a:pPr>
            <a:r>
              <a:rPr lang="en-US" sz="3600" b="1">
                <a:solidFill>
                  <a:schemeClr val="hlink"/>
                </a:solidFill>
                <a:effectLst>
                  <a:outerShdw blurRad="38100" dist="38100" dir="2700000" algn="tl">
                    <a:srgbClr val="C0C0C0"/>
                  </a:outerShdw>
                </a:effectLst>
                <a:latin typeface="Arial" charset="0"/>
              </a:rPr>
              <a:t>BÀI TẬP SBT</a:t>
            </a:r>
          </a:p>
        </p:txBody>
      </p:sp>
      <p:sp>
        <p:nvSpPr>
          <p:cNvPr id="26" name="Hộp_Văn_Bản 14"/>
          <p:cNvSpPr txBox="1">
            <a:spLocks noChangeArrowheads="1"/>
          </p:cNvSpPr>
          <p:nvPr/>
        </p:nvSpPr>
        <p:spPr bwMode="auto">
          <a:xfrm>
            <a:off x="3587752" y="2860973"/>
            <a:ext cx="765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dirty="0" err="1">
                <a:solidFill>
                  <a:srgbClr val="006600"/>
                </a:solidFill>
                <a:latin typeface="Times New Roman" panose="02020603050405020304" pitchFamily="18" charset="0"/>
                <a:cs typeface="Times New Roman" panose="02020603050405020304" pitchFamily="18" charset="0"/>
              </a:rPr>
              <a:t>Giải</a:t>
            </a:r>
            <a:endParaRPr lang="vi-VN" altLang="en-US" sz="2400" b="1" u="sng" dirty="0">
              <a:solidFill>
                <a:srgbClr val="006600"/>
              </a:solidFill>
              <a:latin typeface="Times New Roman" panose="02020603050405020304" pitchFamily="18" charset="0"/>
              <a:cs typeface="Times New Roman" panose="02020603050405020304" pitchFamily="18" charset="0"/>
            </a:endParaRPr>
          </a:p>
        </p:txBody>
      </p:sp>
      <p:sp>
        <p:nvSpPr>
          <p:cNvPr id="11" name="Text Box 5"/>
          <p:cNvSpPr txBox="1">
            <a:spLocks noChangeArrowheads="1"/>
          </p:cNvSpPr>
          <p:nvPr/>
        </p:nvSpPr>
        <p:spPr bwMode="auto">
          <a:xfrm>
            <a:off x="1628775" y="3556000"/>
            <a:ext cx="17732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R</a:t>
            </a:r>
            <a:r>
              <a:rPr lang="en-US" altLang="en-US" sz="2400" b="1" baseline="-25000">
                <a:solidFill>
                  <a:srgbClr val="000066"/>
                </a:solidFill>
                <a:latin typeface="Times New Roman" panose="02020603050405020304" pitchFamily="18" charset="0"/>
                <a:cs typeface="Times New Roman" panose="02020603050405020304" pitchFamily="18" charset="0"/>
              </a:rPr>
              <a:t>1</a:t>
            </a:r>
            <a:r>
              <a:rPr lang="en-US" altLang="en-US" sz="2400" b="1">
                <a:solidFill>
                  <a:srgbClr val="000066"/>
                </a:solidFill>
                <a:latin typeface="Times New Roman" panose="02020603050405020304" pitchFamily="18" charset="0"/>
                <a:cs typeface="Times New Roman" panose="02020603050405020304" pitchFamily="18" charset="0"/>
              </a:rPr>
              <a:t> = 5 </a:t>
            </a:r>
            <a:r>
              <a:rPr lang="el-GR" altLang="en-US" sz="2400" b="1">
                <a:solidFill>
                  <a:srgbClr val="000066"/>
                </a:solidFill>
                <a:latin typeface="Times New Roman" panose="02020603050405020304" pitchFamily="18" charset="0"/>
                <a:cs typeface="Times New Roman" panose="02020603050405020304" pitchFamily="18" charset="0"/>
              </a:rPr>
              <a:t>Ω</a:t>
            </a:r>
            <a:endParaRPr lang="en-US" altLang="en-US" sz="2400" b="1">
              <a:solidFill>
                <a:srgbClr val="000066"/>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R</a:t>
            </a:r>
            <a:r>
              <a:rPr lang="en-US" altLang="en-US" sz="2400" b="1" baseline="-25000">
                <a:solidFill>
                  <a:srgbClr val="000066"/>
                </a:solidFill>
                <a:latin typeface="Times New Roman" panose="02020603050405020304" pitchFamily="18" charset="0"/>
                <a:cs typeface="Times New Roman" panose="02020603050405020304" pitchFamily="18" charset="0"/>
              </a:rPr>
              <a:t>2</a:t>
            </a:r>
            <a:r>
              <a:rPr lang="en-US" altLang="en-US" sz="2400" b="1">
                <a:solidFill>
                  <a:srgbClr val="000066"/>
                </a:solidFill>
                <a:latin typeface="Times New Roman" panose="02020603050405020304" pitchFamily="18" charset="0"/>
                <a:cs typeface="Times New Roman" panose="02020603050405020304" pitchFamily="18" charset="0"/>
              </a:rPr>
              <a:t> = 15</a:t>
            </a:r>
            <a:r>
              <a:rPr lang="el-GR" altLang="en-US" sz="2400" b="1">
                <a:solidFill>
                  <a:srgbClr val="000066"/>
                </a:solidFill>
                <a:latin typeface="Times New Roman" panose="02020603050405020304" pitchFamily="18" charset="0"/>
                <a:cs typeface="Times New Roman" panose="02020603050405020304" pitchFamily="18" charset="0"/>
              </a:rPr>
              <a:t>Ω</a:t>
            </a:r>
            <a:endParaRPr lang="en-US" altLang="en-US" sz="2400" b="1">
              <a:solidFill>
                <a:srgbClr val="000066"/>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U</a:t>
            </a:r>
            <a:r>
              <a:rPr lang="en-US" altLang="en-US" sz="2400" b="1" baseline="-25000">
                <a:solidFill>
                  <a:srgbClr val="000066"/>
                </a:solidFill>
                <a:latin typeface="Times New Roman" panose="02020603050405020304" pitchFamily="18" charset="0"/>
                <a:cs typeface="Times New Roman" panose="02020603050405020304" pitchFamily="18" charset="0"/>
              </a:rPr>
              <a:t>2</a:t>
            </a:r>
            <a:r>
              <a:rPr lang="en-US" altLang="en-US" sz="2400" b="1">
                <a:solidFill>
                  <a:srgbClr val="000066"/>
                </a:solidFill>
                <a:latin typeface="Times New Roman" panose="02020603050405020304" pitchFamily="18" charset="0"/>
                <a:cs typeface="Times New Roman" panose="02020603050405020304" pitchFamily="18" charset="0"/>
              </a:rPr>
              <a:t> = 3V</a:t>
            </a:r>
          </a:p>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I</a:t>
            </a:r>
            <a:r>
              <a:rPr lang="en-US" altLang="en-US" sz="2400" b="1" baseline="-25000">
                <a:solidFill>
                  <a:srgbClr val="000066"/>
                </a:solidFill>
                <a:latin typeface="Times New Roman" panose="02020603050405020304" pitchFamily="18" charset="0"/>
                <a:cs typeface="Times New Roman" panose="02020603050405020304" pitchFamily="18" charset="0"/>
              </a:rPr>
              <a:t>A</a:t>
            </a:r>
            <a:r>
              <a:rPr lang="en-US" altLang="en-US" sz="2400" b="1">
                <a:solidFill>
                  <a:srgbClr val="000066"/>
                </a:solidFill>
                <a:latin typeface="Times New Roman" panose="02020603050405020304" pitchFamily="18" charset="0"/>
                <a:cs typeface="Times New Roman" panose="02020603050405020304" pitchFamily="18" charset="0"/>
              </a:rPr>
              <a:t> = ? </a:t>
            </a:r>
          </a:p>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U</a:t>
            </a:r>
            <a:r>
              <a:rPr lang="en-US" altLang="en-US" sz="2400" b="1" baseline="-25000">
                <a:solidFill>
                  <a:srgbClr val="000066"/>
                </a:solidFill>
                <a:latin typeface="Times New Roman" panose="02020603050405020304" pitchFamily="18" charset="0"/>
                <a:cs typeface="Times New Roman" panose="02020603050405020304" pitchFamily="18" charset="0"/>
              </a:rPr>
              <a:t>AB</a:t>
            </a:r>
            <a:r>
              <a:rPr lang="en-US" altLang="en-US" sz="2400" b="1">
                <a:solidFill>
                  <a:srgbClr val="000066"/>
                </a:solidFill>
                <a:latin typeface="Times New Roman" panose="02020603050405020304" pitchFamily="18" charset="0"/>
                <a:cs typeface="Times New Roman" panose="02020603050405020304" pitchFamily="18" charset="0"/>
              </a:rPr>
              <a:t> = ? </a:t>
            </a:r>
            <a:endParaRPr lang="el-GR" altLang="en-US" sz="2400" b="1">
              <a:solidFill>
                <a:srgbClr val="000066"/>
              </a:solidFill>
              <a:latin typeface="Times New Roman" panose="02020603050405020304" pitchFamily="18" charset="0"/>
              <a:cs typeface="Times New Roman" panose="02020603050405020304" pitchFamily="18" charset="0"/>
            </a:endParaRPr>
          </a:p>
        </p:txBody>
      </p:sp>
      <p:sp>
        <p:nvSpPr>
          <p:cNvPr id="12" name="Hộp_Văn_Bản 11"/>
          <p:cNvSpPr txBox="1">
            <a:spLocks noChangeArrowheads="1"/>
          </p:cNvSpPr>
          <p:nvPr/>
        </p:nvSpPr>
        <p:spPr bwMode="auto">
          <a:xfrm>
            <a:off x="3419475" y="3306241"/>
            <a:ext cx="3214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000099"/>
                </a:solidFill>
                <a:latin typeface="Times New Roman" panose="02020603050405020304" pitchFamily="18" charset="0"/>
                <a:cs typeface="Times New Roman" panose="02020603050405020304" pitchFamily="18" charset="0"/>
              </a:rPr>
              <a:t>a/ CĐDĐ </a:t>
            </a:r>
            <a:r>
              <a:rPr lang="en-US" altLang="en-US" sz="2400" b="1" dirty="0" err="1">
                <a:solidFill>
                  <a:srgbClr val="000099"/>
                </a:solidFill>
                <a:latin typeface="Times New Roman" panose="02020603050405020304" pitchFamily="18" charset="0"/>
                <a:cs typeface="Times New Roman" panose="02020603050405020304" pitchFamily="18" charset="0"/>
              </a:rPr>
              <a:t>chạy</a:t>
            </a:r>
            <a:r>
              <a:rPr lang="en-US" altLang="en-US" sz="2400" b="1" dirty="0">
                <a:solidFill>
                  <a:srgbClr val="000099"/>
                </a:solidFill>
                <a:latin typeface="Times New Roman" panose="02020603050405020304" pitchFamily="18" charset="0"/>
                <a:cs typeface="Times New Roman" panose="02020603050405020304" pitchFamily="18" charset="0"/>
              </a:rPr>
              <a:t> qua </a:t>
            </a:r>
            <a:r>
              <a:rPr lang="en-US" altLang="en-US" sz="2400" b="1" dirty="0">
                <a:solidFill>
                  <a:srgbClr val="000066"/>
                </a:solidFill>
                <a:latin typeface="Times New Roman" panose="02020603050405020304" pitchFamily="18" charset="0"/>
                <a:cs typeface="Times New Roman" panose="02020603050405020304" pitchFamily="18" charset="0"/>
              </a:rPr>
              <a:t>R</a:t>
            </a:r>
            <a:r>
              <a:rPr lang="en-US" altLang="en-US" sz="2400" b="1" baseline="-25000" dirty="0">
                <a:solidFill>
                  <a:srgbClr val="000066"/>
                </a:solidFill>
                <a:latin typeface="Times New Roman" panose="02020603050405020304" pitchFamily="18" charset="0"/>
                <a:cs typeface="Times New Roman" panose="02020603050405020304" pitchFamily="18" charset="0"/>
              </a:rPr>
              <a:t>2 </a:t>
            </a:r>
            <a:r>
              <a:rPr lang="en-US" altLang="en-US" sz="2400" b="1" dirty="0">
                <a:solidFill>
                  <a:srgbClr val="000099"/>
                </a:solidFill>
                <a:latin typeface="Times New Roman" panose="02020603050405020304" pitchFamily="18" charset="0"/>
                <a:cs typeface="Times New Roman" panose="02020603050405020304" pitchFamily="18" charset="0"/>
              </a:rPr>
              <a:t>:</a:t>
            </a:r>
            <a:endParaRPr lang="vi-VN" altLang="en-US" sz="2400" b="1" dirty="0">
              <a:solidFill>
                <a:srgbClr val="000099"/>
              </a:solidFill>
              <a:latin typeface="Times New Roman" panose="02020603050405020304" pitchFamily="18" charset="0"/>
              <a:cs typeface="Times New Roman" panose="02020603050405020304" pitchFamily="18" charset="0"/>
            </a:endParaRPr>
          </a:p>
        </p:txBody>
      </p:sp>
      <p:sp>
        <p:nvSpPr>
          <p:cNvPr id="13" name="Hộp_Văn_Bản 13"/>
          <p:cNvSpPr txBox="1">
            <a:spLocks noChangeArrowheads="1"/>
          </p:cNvSpPr>
          <p:nvPr/>
        </p:nvSpPr>
        <p:spPr bwMode="auto">
          <a:xfrm>
            <a:off x="1628776" y="2955926"/>
            <a:ext cx="1236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a:solidFill>
                  <a:srgbClr val="006600"/>
                </a:solidFill>
                <a:latin typeface="Times New Roman" panose="02020603050405020304" pitchFamily="18" charset="0"/>
                <a:cs typeface="Times New Roman" panose="02020603050405020304" pitchFamily="18" charset="0"/>
              </a:rPr>
              <a:t>Tóm tắt</a:t>
            </a:r>
            <a:endParaRPr lang="vi-VN" altLang="en-US" sz="2400" b="1" u="sng">
              <a:solidFill>
                <a:srgbClr val="006600"/>
              </a:solidFill>
              <a:latin typeface="Times New Roman" panose="02020603050405020304" pitchFamily="18" charset="0"/>
              <a:cs typeface="Times New Roman" panose="02020603050405020304" pitchFamily="18" charset="0"/>
            </a:endParaRPr>
          </a:p>
        </p:txBody>
      </p:sp>
      <p:cxnSp>
        <p:nvCxnSpPr>
          <p:cNvPr id="16" name="Straight Connector 16"/>
          <p:cNvCxnSpPr/>
          <p:nvPr/>
        </p:nvCxnSpPr>
        <p:spPr>
          <a:xfrm rot="5400000">
            <a:off x="1439069" y="4712494"/>
            <a:ext cx="3962400" cy="1588"/>
          </a:xfrm>
          <a:prstGeom prst="line">
            <a:avLst/>
          </a:prstGeom>
          <a:ln w="28575">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20" name="Hộp_Văn_Bản 11"/>
          <p:cNvSpPr txBox="1">
            <a:spLocks noRot="1" noChangeAspect="1" noMove="1" noResize="1" noEditPoints="1" noAdjustHandles="1" noChangeArrowheads="1" noChangeShapeType="1" noTextEdit="1"/>
          </p:cNvSpPr>
          <p:nvPr/>
        </p:nvSpPr>
        <p:spPr bwMode="auto">
          <a:xfrm>
            <a:off x="6632818" y="3186443"/>
            <a:ext cx="1243000" cy="682623"/>
          </a:xfrm>
          <a:prstGeom prst="rect">
            <a:avLst/>
          </a:prstGeom>
          <a:blipFill rotWithShape="0">
            <a:blip r:embed="rId2"/>
            <a:stretch>
              <a:fillRect l="-735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14" name="Nút Hành động: Tiến hoặc Tiếp 13">
            <a:hlinkClick r:id="" action="ppaction://hlinkshowjump?jump=lastslide" highlightClick="1"/>
          </p:cNvPr>
          <p:cNvSpPr/>
          <p:nvPr/>
        </p:nvSpPr>
        <p:spPr>
          <a:xfrm>
            <a:off x="10058400" y="6400800"/>
            <a:ext cx="5334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 name="Hình chữ nhật 1"/>
          <p:cNvSpPr>
            <a:spLocks noChangeArrowheads="1"/>
          </p:cNvSpPr>
          <p:nvPr/>
        </p:nvSpPr>
        <p:spPr bwMode="auto">
          <a:xfrm>
            <a:off x="3759201" y="3906316"/>
            <a:ext cx="4183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I = </a:t>
            </a:r>
            <a:r>
              <a:rPr lang="en-US" altLang="en-US" sz="2400" b="1">
                <a:solidFill>
                  <a:srgbClr val="000066"/>
                </a:solidFill>
                <a:latin typeface="Times New Roman" panose="02020603050405020304" pitchFamily="18" charset="0"/>
                <a:cs typeface="Times New Roman" panose="02020603050405020304" pitchFamily="18" charset="0"/>
              </a:rPr>
              <a:t>I</a:t>
            </a:r>
            <a:r>
              <a:rPr lang="en-US" altLang="en-US" sz="2400" b="1" baseline="-25000">
                <a:solidFill>
                  <a:srgbClr val="000066"/>
                </a:solidFill>
                <a:latin typeface="Times New Roman" panose="02020603050405020304" pitchFamily="18" charset="0"/>
                <a:cs typeface="Times New Roman" panose="02020603050405020304" pitchFamily="18" charset="0"/>
              </a:rPr>
              <a:t>1</a:t>
            </a:r>
            <a:r>
              <a:rPr lang="en-US" altLang="en-US" sz="2400" b="1">
                <a:solidFill>
                  <a:srgbClr val="000099"/>
                </a:solidFill>
                <a:latin typeface="Times New Roman" panose="02020603050405020304" pitchFamily="18" charset="0"/>
                <a:cs typeface="Times New Roman" panose="02020603050405020304" pitchFamily="18" charset="0"/>
              </a:rPr>
              <a:t> = </a:t>
            </a:r>
            <a:r>
              <a:rPr lang="en-US" altLang="en-US" sz="2400" b="1">
                <a:solidFill>
                  <a:srgbClr val="000066"/>
                </a:solidFill>
                <a:latin typeface="Times New Roman" panose="02020603050405020304" pitchFamily="18" charset="0"/>
                <a:cs typeface="Times New Roman" panose="02020603050405020304" pitchFamily="18" charset="0"/>
              </a:rPr>
              <a:t>I</a:t>
            </a:r>
            <a:r>
              <a:rPr lang="en-US" altLang="en-US" sz="2400" b="1" baseline="-25000">
                <a:solidFill>
                  <a:srgbClr val="000066"/>
                </a:solidFill>
                <a:latin typeface="Times New Roman" panose="02020603050405020304" pitchFamily="18" charset="0"/>
                <a:cs typeface="Times New Roman" panose="02020603050405020304" pitchFamily="18" charset="0"/>
              </a:rPr>
              <a:t>2 </a:t>
            </a:r>
            <a:r>
              <a:rPr lang="en-US" altLang="en-US" sz="2400" b="1">
                <a:solidFill>
                  <a:srgbClr val="000099"/>
                </a:solidFill>
                <a:latin typeface="Times New Roman" panose="02020603050405020304" pitchFamily="18" charset="0"/>
                <a:cs typeface="Times New Roman" panose="02020603050405020304" pitchFamily="18" charset="0"/>
              </a:rPr>
              <a:t>=0,2A (vì</a:t>
            </a:r>
            <a:r>
              <a:rPr lang="en-US" altLang="en-US" sz="2400" b="1">
                <a:solidFill>
                  <a:srgbClr val="000066"/>
                </a:solidFill>
                <a:latin typeface="Times New Roman" panose="02020603050405020304" pitchFamily="18" charset="0"/>
                <a:cs typeface="Times New Roman" panose="02020603050405020304" pitchFamily="18" charset="0"/>
              </a:rPr>
              <a:t> R</a:t>
            </a:r>
            <a:r>
              <a:rPr lang="en-US" altLang="en-US" sz="2400" b="1" baseline="-25000">
                <a:solidFill>
                  <a:srgbClr val="000066"/>
                </a:solidFill>
                <a:latin typeface="Times New Roman" panose="02020603050405020304" pitchFamily="18" charset="0"/>
                <a:cs typeface="Times New Roman" panose="02020603050405020304" pitchFamily="18" charset="0"/>
              </a:rPr>
              <a:t>1</a:t>
            </a:r>
            <a:r>
              <a:rPr lang="en-US" altLang="en-US" sz="2400" b="1">
                <a:solidFill>
                  <a:srgbClr val="000066"/>
                </a:solidFill>
                <a:latin typeface="Times New Roman" panose="02020603050405020304" pitchFamily="18" charset="0"/>
                <a:cs typeface="Times New Roman" panose="02020603050405020304" pitchFamily="18" charset="0"/>
              </a:rPr>
              <a:t> nt R</a:t>
            </a:r>
            <a:r>
              <a:rPr lang="en-US" altLang="en-US" sz="2400" b="1" baseline="-25000">
                <a:solidFill>
                  <a:srgbClr val="000066"/>
                </a:solidFill>
                <a:latin typeface="Times New Roman" panose="02020603050405020304" pitchFamily="18" charset="0"/>
                <a:cs typeface="Times New Roman" panose="02020603050405020304" pitchFamily="18" charset="0"/>
              </a:rPr>
              <a:t>2</a:t>
            </a:r>
            <a:r>
              <a:rPr lang="en-US" altLang="en-US" sz="2400" b="1">
                <a:solidFill>
                  <a:srgbClr val="000066"/>
                </a:solidFill>
                <a:latin typeface="Times New Roman" panose="02020603050405020304" pitchFamily="18" charset="0"/>
                <a:cs typeface="Times New Roman" panose="02020603050405020304" pitchFamily="18" charset="0"/>
              </a:rPr>
              <a:t>)</a:t>
            </a:r>
            <a:r>
              <a:rPr lang="en-US" altLang="en-US" sz="2400" b="1" baseline="-25000">
                <a:solidFill>
                  <a:srgbClr val="000066"/>
                </a:solidFill>
                <a:latin typeface="Times New Roman" panose="02020603050405020304" pitchFamily="18" charset="0"/>
                <a:cs typeface="Times New Roman" panose="02020603050405020304" pitchFamily="18" charset="0"/>
              </a:rPr>
              <a:t> </a:t>
            </a:r>
            <a:r>
              <a:rPr lang="en-US" altLang="en-US" sz="2400" b="1">
                <a:solidFill>
                  <a:srgbClr val="000099"/>
                </a:solidFill>
                <a:latin typeface="Times New Roman" panose="02020603050405020304" pitchFamily="18" charset="0"/>
                <a:cs typeface="Times New Roman" panose="02020603050405020304" pitchFamily="18" charset="0"/>
              </a:rPr>
              <a:t> </a:t>
            </a:r>
            <a:endParaRPr lang="vi-VN" altLang="en-US" sz="2400" b="1">
              <a:solidFill>
                <a:srgbClr val="000099"/>
              </a:solidFill>
              <a:latin typeface="Times New Roman" panose="02020603050405020304" pitchFamily="18" charset="0"/>
              <a:cs typeface="Times New Roman" panose="02020603050405020304" pitchFamily="18" charset="0"/>
            </a:endParaRPr>
          </a:p>
        </p:txBody>
      </p:sp>
      <p:sp>
        <p:nvSpPr>
          <p:cNvPr id="22" name="Hộp_Văn_Bản 11"/>
          <p:cNvSpPr txBox="1">
            <a:spLocks noRot="1" noChangeAspect="1" noMove="1" noResize="1" noEditPoints="1" noAdjustHandles="1" noChangeArrowheads="1" noChangeShapeType="1" noTextEdit="1"/>
          </p:cNvSpPr>
          <p:nvPr/>
        </p:nvSpPr>
        <p:spPr bwMode="auto">
          <a:xfrm>
            <a:off x="7709903" y="3187176"/>
            <a:ext cx="858446" cy="624082"/>
          </a:xfrm>
          <a:prstGeom prst="rect">
            <a:avLst/>
          </a:prstGeom>
          <a:blipFill rotWithShape="0">
            <a:blip r:embed="rId3"/>
            <a:stretch>
              <a:fillRect l="-11348" b="-882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23" name="Hộp_Văn_Bản 11"/>
          <p:cNvSpPr txBox="1">
            <a:spLocks noRot="1" noChangeAspect="1" noMove="1" noResize="1" noEditPoints="1" noAdjustHandles="1" noChangeArrowheads="1" noChangeShapeType="1" noTextEdit="1"/>
          </p:cNvSpPr>
          <p:nvPr/>
        </p:nvSpPr>
        <p:spPr bwMode="auto">
          <a:xfrm>
            <a:off x="8373654" y="3256111"/>
            <a:ext cx="2065747" cy="461665"/>
          </a:xfrm>
          <a:prstGeom prst="rect">
            <a:avLst/>
          </a:prstGeom>
          <a:blipFill rotWithShape="0">
            <a:blip r:embed="rId4"/>
            <a:stretch>
              <a:fillRect l="-4720" t="-10526" b="-2894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24" name="Hộp_Văn_Bản 11"/>
          <p:cNvSpPr txBox="1">
            <a:spLocks noChangeArrowheads="1"/>
          </p:cNvSpPr>
          <p:nvPr/>
        </p:nvSpPr>
        <p:spPr bwMode="auto">
          <a:xfrm>
            <a:off x="3759201" y="4471467"/>
            <a:ext cx="4494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Số chỉ của ampe kế: </a:t>
            </a:r>
            <a:r>
              <a:rPr lang="en-US" altLang="en-US" sz="2400" b="1">
                <a:solidFill>
                  <a:srgbClr val="000066"/>
                </a:solidFill>
                <a:latin typeface="Times New Roman" panose="02020603050405020304" pitchFamily="18" charset="0"/>
                <a:cs typeface="Times New Roman" panose="02020603050405020304" pitchFamily="18" charset="0"/>
              </a:rPr>
              <a:t>I</a:t>
            </a:r>
            <a:r>
              <a:rPr lang="en-US" altLang="en-US" sz="2400" b="1" baseline="-25000">
                <a:solidFill>
                  <a:srgbClr val="000066"/>
                </a:solidFill>
                <a:latin typeface="Times New Roman" panose="02020603050405020304" pitchFamily="18" charset="0"/>
                <a:cs typeface="Times New Roman" panose="02020603050405020304" pitchFamily="18" charset="0"/>
              </a:rPr>
              <a:t>A </a:t>
            </a:r>
            <a:r>
              <a:rPr lang="en-US" altLang="en-US" sz="2400" b="1">
                <a:solidFill>
                  <a:srgbClr val="000099"/>
                </a:solidFill>
                <a:latin typeface="Times New Roman" panose="02020603050405020304" pitchFamily="18" charset="0"/>
                <a:cs typeface="Times New Roman" panose="02020603050405020304" pitchFamily="18" charset="0"/>
              </a:rPr>
              <a:t>= I = 0,2A</a:t>
            </a:r>
            <a:endParaRPr lang="vi-VN" altLang="en-US" sz="2400" b="1">
              <a:solidFill>
                <a:srgbClr val="000099"/>
              </a:solidFill>
              <a:latin typeface="Times New Roman" panose="02020603050405020304" pitchFamily="18" charset="0"/>
              <a:cs typeface="Times New Roman" panose="02020603050405020304" pitchFamily="18" charset="0"/>
            </a:endParaRPr>
          </a:p>
        </p:txBody>
      </p:sp>
      <p:sp>
        <p:nvSpPr>
          <p:cNvPr id="25" name="Hộp_Văn_Bản 11"/>
          <p:cNvSpPr txBox="1">
            <a:spLocks noChangeArrowheads="1"/>
          </p:cNvSpPr>
          <p:nvPr/>
        </p:nvSpPr>
        <p:spPr bwMode="auto">
          <a:xfrm>
            <a:off x="3455988" y="5189016"/>
            <a:ext cx="5954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b/ hiệu điện thế giữa hai đầu đoạn mạch AB</a:t>
            </a:r>
            <a:endParaRPr lang="vi-VN" altLang="en-US" sz="2400" b="1">
              <a:solidFill>
                <a:srgbClr val="000099"/>
              </a:solidFill>
              <a:latin typeface="Times New Roman" panose="02020603050405020304" pitchFamily="18" charset="0"/>
              <a:cs typeface="Times New Roman" panose="02020603050405020304" pitchFamily="18" charset="0"/>
            </a:endParaRPr>
          </a:p>
        </p:txBody>
      </p:sp>
      <p:sp>
        <p:nvSpPr>
          <p:cNvPr id="3" name="Hình chữ nhật 2"/>
          <p:cNvSpPr>
            <a:spLocks noChangeArrowheads="1"/>
          </p:cNvSpPr>
          <p:nvPr/>
        </p:nvSpPr>
        <p:spPr bwMode="auto">
          <a:xfrm>
            <a:off x="3794126" y="5657329"/>
            <a:ext cx="6111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U</a:t>
            </a:r>
            <a:r>
              <a:rPr lang="en-US" altLang="en-US" sz="2400" b="1" baseline="-25000">
                <a:solidFill>
                  <a:srgbClr val="000066"/>
                </a:solidFill>
                <a:latin typeface="Times New Roman" panose="02020603050405020304" pitchFamily="18" charset="0"/>
                <a:cs typeface="Times New Roman" panose="02020603050405020304" pitchFamily="18" charset="0"/>
              </a:rPr>
              <a:t>AB</a:t>
            </a:r>
            <a:r>
              <a:rPr lang="en-US" altLang="en-US" sz="2400" b="1">
                <a:solidFill>
                  <a:srgbClr val="000066"/>
                </a:solidFill>
                <a:latin typeface="Times New Roman" panose="02020603050405020304" pitchFamily="18" charset="0"/>
                <a:cs typeface="Times New Roman" panose="02020603050405020304" pitchFamily="18" charset="0"/>
              </a:rPr>
              <a:t> =I. R</a:t>
            </a:r>
            <a:r>
              <a:rPr lang="en-US" altLang="en-US" sz="2400" b="1" baseline="-25000">
                <a:solidFill>
                  <a:srgbClr val="000066"/>
                </a:solidFill>
                <a:latin typeface="Times New Roman" panose="02020603050405020304" pitchFamily="18" charset="0"/>
                <a:cs typeface="Times New Roman" panose="02020603050405020304" pitchFamily="18" charset="0"/>
              </a:rPr>
              <a:t>tđ</a:t>
            </a:r>
            <a:r>
              <a:rPr lang="en-US" altLang="en-US" sz="2400" b="1">
                <a:solidFill>
                  <a:srgbClr val="000066"/>
                </a:solidFill>
                <a:latin typeface="Times New Roman" panose="02020603050405020304" pitchFamily="18" charset="0"/>
                <a:cs typeface="Times New Roman" panose="02020603050405020304" pitchFamily="18" charset="0"/>
              </a:rPr>
              <a:t> = I (R</a:t>
            </a:r>
            <a:r>
              <a:rPr lang="en-US" altLang="en-US" sz="2400" b="1" baseline="-25000">
                <a:solidFill>
                  <a:srgbClr val="000066"/>
                </a:solidFill>
                <a:latin typeface="Times New Roman" panose="02020603050405020304" pitchFamily="18" charset="0"/>
                <a:cs typeface="Times New Roman" panose="02020603050405020304" pitchFamily="18" charset="0"/>
              </a:rPr>
              <a:t>1</a:t>
            </a:r>
            <a:r>
              <a:rPr lang="en-US" altLang="en-US" sz="2400" b="1">
                <a:solidFill>
                  <a:srgbClr val="000066"/>
                </a:solidFill>
                <a:latin typeface="Times New Roman" panose="02020603050405020304" pitchFamily="18" charset="0"/>
                <a:cs typeface="Times New Roman" panose="02020603050405020304" pitchFamily="18" charset="0"/>
              </a:rPr>
              <a:t> + R</a:t>
            </a:r>
            <a:r>
              <a:rPr lang="en-US" altLang="en-US" sz="2400" b="1" baseline="-25000">
                <a:solidFill>
                  <a:srgbClr val="000066"/>
                </a:solidFill>
                <a:latin typeface="Times New Roman" panose="02020603050405020304" pitchFamily="18" charset="0"/>
                <a:cs typeface="Times New Roman" panose="02020603050405020304" pitchFamily="18" charset="0"/>
              </a:rPr>
              <a:t>2</a:t>
            </a:r>
            <a:r>
              <a:rPr lang="en-US" altLang="en-US" sz="2400" b="1">
                <a:solidFill>
                  <a:srgbClr val="000066"/>
                </a:solidFill>
                <a:latin typeface="Times New Roman" panose="02020603050405020304" pitchFamily="18" charset="0"/>
                <a:cs typeface="Times New Roman" panose="02020603050405020304" pitchFamily="18" charset="0"/>
              </a:rPr>
              <a:t>) = 0,2 (5+15) = 4(V)</a:t>
            </a:r>
            <a:endParaRPr lang="vi-VN" altLang="vi-VN" sz="2400"/>
          </a:p>
        </p:txBody>
      </p:sp>
      <p:graphicFrame>
        <p:nvGraphicFramePr>
          <p:cNvPr id="28" name="Bảng 27"/>
          <p:cNvGraphicFramePr>
            <a:graphicFrameLocks noGrp="1"/>
          </p:cNvGraphicFramePr>
          <p:nvPr/>
        </p:nvGraphicFramePr>
        <p:xfrm>
          <a:off x="1600200" y="679450"/>
          <a:ext cx="9067800" cy="2286000"/>
        </p:xfrm>
        <a:graphic>
          <a:graphicData uri="http://schemas.openxmlformats.org/drawingml/2006/table">
            <a:tbl>
              <a:tblPr firstRow="1" bandRow="1">
                <a:tableStyleId>{5C22544A-7EE6-4342-B048-85BDC9FD1C3A}</a:tableStyleId>
              </a:tblPr>
              <a:tblGrid>
                <a:gridCol w="4853355"/>
                <a:gridCol w="4214445"/>
              </a:tblGrid>
              <a:tr h="370840">
                <a:tc>
                  <a:txBody>
                    <a:bodyPr/>
                    <a:lstStyle/>
                    <a:p>
                      <a:pPr algn="just"/>
                      <a:r>
                        <a:rPr lang="en-US" sz="2400" b="1" u="sng" dirty="0" smtClean="0">
                          <a:solidFill>
                            <a:srgbClr val="FF0000"/>
                          </a:solidFill>
                          <a:latin typeface="Times New Roman" panose="02020603050405020304" pitchFamily="18" charset="0"/>
                          <a:cs typeface="Times New Roman" panose="02020603050405020304" pitchFamily="18" charset="0"/>
                        </a:rPr>
                        <a:t>4.4.</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altLang="en-US" sz="2400" dirty="0" smtClean="0">
                          <a:solidFill>
                            <a:schemeClr val="tx1"/>
                          </a:solidFill>
                          <a:latin typeface="Times New Roman" panose="02020603050405020304" pitchFamily="18" charset="0"/>
                          <a:cs typeface="Times New Roman" panose="02020603050405020304" pitchFamily="18" charset="0"/>
                        </a:rPr>
                        <a:t>Cho </a:t>
                      </a:r>
                      <a:r>
                        <a:rPr lang="en-US" altLang="en-US" sz="2400" dirty="0" err="1" smtClean="0">
                          <a:solidFill>
                            <a:schemeClr val="tx1"/>
                          </a:solidFill>
                          <a:latin typeface="Times New Roman" panose="02020603050405020304" pitchFamily="18" charset="0"/>
                          <a:cs typeface="Times New Roman" panose="02020603050405020304" pitchFamily="18" charset="0"/>
                        </a:rPr>
                        <a:t>mạch</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điện</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có</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sơ</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đồ</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như</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hình</a:t>
                      </a:r>
                      <a:r>
                        <a:rPr lang="en-US" altLang="en-US" sz="2400" dirty="0" smtClean="0">
                          <a:solidFill>
                            <a:schemeClr val="tx1"/>
                          </a:solidFill>
                          <a:latin typeface="Times New Roman" panose="02020603050405020304" pitchFamily="18" charset="0"/>
                          <a:cs typeface="Times New Roman" panose="02020603050405020304" pitchFamily="18" charset="0"/>
                        </a:rPr>
                        <a:t> 4.2, </a:t>
                      </a:r>
                      <a:r>
                        <a:rPr lang="en-US" altLang="en-US" sz="2400" dirty="0" err="1" smtClean="0">
                          <a:solidFill>
                            <a:schemeClr val="tx1"/>
                          </a:solidFill>
                          <a:latin typeface="Times New Roman" panose="02020603050405020304" pitchFamily="18" charset="0"/>
                          <a:cs typeface="Times New Roman" panose="02020603050405020304" pitchFamily="18" charset="0"/>
                        </a:rPr>
                        <a:t>trong</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đó</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điện</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trở</a:t>
                      </a:r>
                      <a:r>
                        <a:rPr lang="en-US" altLang="en-US" sz="2400" dirty="0" smtClean="0">
                          <a:solidFill>
                            <a:schemeClr val="tx1"/>
                          </a:solidFill>
                          <a:latin typeface="Times New Roman" panose="02020603050405020304" pitchFamily="18" charset="0"/>
                          <a:cs typeface="Times New Roman" panose="02020603050405020304" pitchFamily="18" charset="0"/>
                        </a:rPr>
                        <a:t> R</a:t>
                      </a:r>
                      <a:r>
                        <a:rPr lang="en-US" altLang="en-US" sz="2400" baseline="-30000" dirty="0" smtClean="0">
                          <a:solidFill>
                            <a:schemeClr val="tx1"/>
                          </a:solidFill>
                          <a:latin typeface="Times New Roman" panose="02020603050405020304" pitchFamily="18" charset="0"/>
                          <a:cs typeface="Times New Roman" panose="02020603050405020304" pitchFamily="18" charset="0"/>
                        </a:rPr>
                        <a:t>1</a:t>
                      </a:r>
                      <a:r>
                        <a:rPr lang="en-US" altLang="en-US" sz="2400" dirty="0" smtClean="0">
                          <a:solidFill>
                            <a:schemeClr val="tx1"/>
                          </a:solidFill>
                          <a:latin typeface="Times New Roman" panose="02020603050405020304" pitchFamily="18" charset="0"/>
                          <a:cs typeface="Times New Roman" panose="02020603050405020304" pitchFamily="18" charset="0"/>
                        </a:rPr>
                        <a:t>=5Ω, R</a:t>
                      </a:r>
                      <a:r>
                        <a:rPr lang="en-US" altLang="en-US" sz="2400" baseline="-30000" dirty="0" smtClean="0">
                          <a:solidFill>
                            <a:schemeClr val="tx1"/>
                          </a:solidFill>
                          <a:latin typeface="Times New Roman" panose="02020603050405020304" pitchFamily="18" charset="0"/>
                          <a:cs typeface="Times New Roman" panose="02020603050405020304" pitchFamily="18" charset="0"/>
                        </a:rPr>
                        <a:t>2</a:t>
                      </a:r>
                      <a:r>
                        <a:rPr lang="en-US" altLang="en-US" sz="2400" dirty="0" smtClean="0">
                          <a:solidFill>
                            <a:schemeClr val="tx1"/>
                          </a:solidFill>
                          <a:latin typeface="Times New Roman" panose="02020603050405020304" pitchFamily="18" charset="0"/>
                          <a:cs typeface="Times New Roman" panose="02020603050405020304" pitchFamily="18" charset="0"/>
                        </a:rPr>
                        <a:t>=15Ω, </a:t>
                      </a:r>
                      <a:r>
                        <a:rPr lang="en-US" altLang="en-US" sz="2400" dirty="0" err="1" smtClean="0">
                          <a:solidFill>
                            <a:schemeClr val="tx1"/>
                          </a:solidFill>
                          <a:latin typeface="Times New Roman" panose="02020603050405020304" pitchFamily="18" charset="0"/>
                          <a:cs typeface="Times New Roman" panose="02020603050405020304" pitchFamily="18" charset="0"/>
                        </a:rPr>
                        <a:t>vôn</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kế</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chỉ</a:t>
                      </a:r>
                      <a:r>
                        <a:rPr lang="en-US" altLang="en-US" sz="2400" dirty="0" smtClean="0">
                          <a:solidFill>
                            <a:schemeClr val="tx1"/>
                          </a:solidFill>
                          <a:latin typeface="Times New Roman" panose="02020603050405020304" pitchFamily="18" charset="0"/>
                          <a:cs typeface="Times New Roman" panose="02020603050405020304" pitchFamily="18" charset="0"/>
                        </a:rPr>
                        <a:t> 3V.</a:t>
                      </a:r>
                    </a:p>
                    <a:p>
                      <a:pPr algn="just"/>
                      <a:r>
                        <a:rPr lang="en-US" altLang="en-US" sz="2400" dirty="0" err="1" smtClean="0">
                          <a:solidFill>
                            <a:schemeClr val="tx1"/>
                          </a:solidFill>
                          <a:latin typeface="Times New Roman" panose="02020603050405020304" pitchFamily="18" charset="0"/>
                          <a:cs typeface="Times New Roman" panose="02020603050405020304" pitchFamily="18" charset="0"/>
                        </a:rPr>
                        <a:t>a.Tính</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số</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chỉ</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của</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ampe</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kế</a:t>
                      </a:r>
                      <a:r>
                        <a:rPr lang="en-US" altLang="en-US" sz="2400" dirty="0" smtClean="0">
                          <a:solidFill>
                            <a:schemeClr val="tx1"/>
                          </a:solidFill>
                          <a:latin typeface="Times New Roman" panose="02020603050405020304" pitchFamily="18" charset="0"/>
                          <a:cs typeface="Times New Roman" panose="02020603050405020304" pitchFamily="18" charset="0"/>
                        </a:rPr>
                        <a:t>.</a:t>
                      </a:r>
                    </a:p>
                    <a:p>
                      <a:pPr algn="just"/>
                      <a:r>
                        <a:rPr lang="en-US" altLang="en-US" sz="2400" dirty="0" smtClean="0">
                          <a:solidFill>
                            <a:schemeClr val="tx1"/>
                          </a:solidFill>
                          <a:latin typeface="Times New Roman" panose="02020603050405020304" pitchFamily="18" charset="0"/>
                          <a:cs typeface="Times New Roman" panose="02020603050405020304" pitchFamily="18" charset="0"/>
                        </a:rPr>
                        <a:t>b. </a:t>
                      </a:r>
                      <a:r>
                        <a:rPr lang="en-US" altLang="en-US" sz="2400" dirty="0" err="1" smtClean="0">
                          <a:solidFill>
                            <a:schemeClr val="tx1"/>
                          </a:solidFill>
                          <a:latin typeface="Times New Roman" panose="02020603050405020304" pitchFamily="18" charset="0"/>
                          <a:cs typeface="Times New Roman" panose="02020603050405020304" pitchFamily="18" charset="0"/>
                        </a:rPr>
                        <a:t>Tính</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hiệu</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điện</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thế</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giữa</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hai</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đầu</a:t>
                      </a:r>
                      <a:r>
                        <a:rPr lang="en-US" altLang="en-US" sz="2400" dirty="0" smtClean="0">
                          <a:solidFill>
                            <a:schemeClr val="tx1"/>
                          </a:solidFill>
                          <a:latin typeface="Times New Roman" panose="02020603050405020304" pitchFamily="18" charset="0"/>
                          <a:cs typeface="Times New Roman" panose="02020603050405020304" pitchFamily="18" charset="0"/>
                        </a:rPr>
                        <a:t> AB </a:t>
                      </a:r>
                      <a:r>
                        <a:rPr lang="en-US" altLang="en-US" sz="2400" dirty="0" err="1" smtClean="0">
                          <a:solidFill>
                            <a:schemeClr val="tx1"/>
                          </a:solidFill>
                          <a:latin typeface="Times New Roman" panose="02020603050405020304" pitchFamily="18" charset="0"/>
                          <a:cs typeface="Times New Roman" panose="02020603050405020304" pitchFamily="18" charset="0"/>
                        </a:rPr>
                        <a:t>của</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đoạn</a:t>
                      </a:r>
                      <a:r>
                        <a:rPr lang="en-US" altLang="en-US" sz="2400" dirty="0" smtClean="0">
                          <a:solidFill>
                            <a:schemeClr val="tx1"/>
                          </a:solidFill>
                          <a:latin typeface="Times New Roman" panose="02020603050405020304" pitchFamily="18" charset="0"/>
                          <a:cs typeface="Times New Roman" panose="02020603050405020304" pitchFamily="18" charset="0"/>
                        </a:rPr>
                        <a:t> </a:t>
                      </a:r>
                      <a:r>
                        <a:rPr lang="en-US" altLang="en-US" sz="2400" dirty="0" err="1" smtClean="0">
                          <a:solidFill>
                            <a:schemeClr val="tx1"/>
                          </a:solidFill>
                          <a:latin typeface="Times New Roman" panose="02020603050405020304" pitchFamily="18" charset="0"/>
                          <a:cs typeface="Times New Roman" panose="02020603050405020304" pitchFamily="18" charset="0"/>
                        </a:rPr>
                        <a:t>mạch</a:t>
                      </a:r>
                      <a:endParaRPr lang="en-US" altLang="en-US" sz="2400" u="sng" dirty="0" smtClean="0">
                        <a:solidFill>
                          <a:schemeClr val="tx1"/>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endParaRPr lang="vi-VN" sz="2000" dirty="0">
                        <a:solidFill>
                          <a:schemeClr val="tx1"/>
                        </a:solidFill>
                      </a:endParaRPr>
                    </a:p>
                  </a:txBody>
                  <a:tcPr>
                    <a:solidFill>
                      <a:schemeClr val="accent2">
                        <a:lumMod val="20000"/>
                        <a:lumOff val="80000"/>
                      </a:schemeClr>
                    </a:solidFill>
                  </a:tcPr>
                </a:tc>
              </a:tr>
            </a:tbl>
          </a:graphicData>
        </a:graphic>
      </p:graphicFrame>
      <p:grpSp>
        <p:nvGrpSpPr>
          <p:cNvPr id="22552" name="Nhóm 28"/>
          <p:cNvGrpSpPr>
            <a:grpSpLocks/>
          </p:cNvGrpSpPr>
          <p:nvPr/>
        </p:nvGrpSpPr>
        <p:grpSpPr bwMode="auto">
          <a:xfrm>
            <a:off x="6508750" y="593725"/>
            <a:ext cx="3209925" cy="2144890"/>
            <a:chOff x="4264975" y="2535869"/>
            <a:chExt cx="3812225" cy="2526511"/>
          </a:xfrm>
        </p:grpSpPr>
        <p:sp>
          <p:nvSpPr>
            <p:cNvPr id="30" name="Rectangle 5"/>
            <p:cNvSpPr/>
            <p:nvPr/>
          </p:nvSpPr>
          <p:spPr>
            <a:xfrm>
              <a:off x="4494991" y="3048235"/>
              <a:ext cx="3582209" cy="16006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1" name="Rectangle 6"/>
            <p:cNvSpPr/>
            <p:nvPr/>
          </p:nvSpPr>
          <p:spPr>
            <a:xfrm>
              <a:off x="6286095" y="3048235"/>
              <a:ext cx="1789220" cy="8003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2" name="Rectangle 7"/>
            <p:cNvSpPr/>
            <p:nvPr/>
          </p:nvSpPr>
          <p:spPr>
            <a:xfrm>
              <a:off x="5105852" y="2979048"/>
              <a:ext cx="686276" cy="153336"/>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3" name="Rectangle 8"/>
            <p:cNvSpPr/>
            <p:nvPr/>
          </p:nvSpPr>
          <p:spPr>
            <a:xfrm>
              <a:off x="6857364" y="2971568"/>
              <a:ext cx="686276" cy="153336"/>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4" name="Oval 9"/>
            <p:cNvSpPr/>
            <p:nvPr/>
          </p:nvSpPr>
          <p:spPr>
            <a:xfrm>
              <a:off x="4266860" y="3549773"/>
              <a:ext cx="456260" cy="456268"/>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5" name="Oval 10"/>
            <p:cNvSpPr/>
            <p:nvPr/>
          </p:nvSpPr>
          <p:spPr>
            <a:xfrm>
              <a:off x="6998767" y="3618571"/>
              <a:ext cx="456260" cy="458137"/>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rgbClr val="000066"/>
                </a:solidFill>
              </a:endParaRPr>
            </a:p>
          </p:txBody>
        </p:sp>
        <p:sp>
          <p:nvSpPr>
            <p:cNvPr id="36" name="Rectangle 11"/>
            <p:cNvSpPr/>
            <p:nvPr/>
          </p:nvSpPr>
          <p:spPr>
            <a:xfrm>
              <a:off x="5942957" y="4433869"/>
              <a:ext cx="686276" cy="42821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37" name="Straight Connector 13"/>
            <p:cNvCxnSpPr/>
            <p:nvPr/>
          </p:nvCxnSpPr>
          <p:spPr>
            <a:xfrm flipH="1">
              <a:off x="5901479" y="4555415"/>
              <a:ext cx="77301" cy="215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14"/>
            <p:cNvCxnSpPr/>
            <p:nvPr/>
          </p:nvCxnSpPr>
          <p:spPr>
            <a:xfrm flipH="1">
              <a:off x="6599067" y="4544195"/>
              <a:ext cx="77301" cy="2150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63" name="TextBox 15"/>
            <p:cNvSpPr txBox="1">
              <a:spLocks noChangeArrowheads="1"/>
            </p:cNvSpPr>
            <p:nvPr/>
          </p:nvSpPr>
          <p:spPr bwMode="auto">
            <a:xfrm>
              <a:off x="4264975" y="3567169"/>
              <a:ext cx="609600" cy="47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A</a:t>
              </a:r>
              <a:endParaRPr lang="en-CA" altLang="en-US" sz="2000" b="1" dirty="0">
                <a:solidFill>
                  <a:srgbClr val="FF0000"/>
                </a:solidFill>
                <a:latin typeface="Times New Roman" panose="02020603050405020304" pitchFamily="18" charset="0"/>
                <a:cs typeface="Times New Roman" panose="02020603050405020304" pitchFamily="18" charset="0"/>
              </a:endParaRPr>
            </a:p>
          </p:txBody>
        </p:sp>
        <p:sp>
          <p:nvSpPr>
            <p:cNvPr id="22564" name="TextBox 16"/>
            <p:cNvSpPr txBox="1">
              <a:spLocks noChangeArrowheads="1"/>
            </p:cNvSpPr>
            <p:nvPr/>
          </p:nvSpPr>
          <p:spPr bwMode="auto">
            <a:xfrm>
              <a:off x="6998185" y="3692525"/>
              <a:ext cx="609600" cy="47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V</a:t>
              </a:r>
              <a:endParaRPr lang="en-CA" altLang="en-US" sz="2000" b="1" dirty="0">
                <a:solidFill>
                  <a:srgbClr val="FF0000"/>
                </a:solidFill>
                <a:latin typeface="Times New Roman" panose="02020603050405020304" pitchFamily="18" charset="0"/>
                <a:cs typeface="Times New Roman" panose="02020603050405020304" pitchFamily="18" charset="0"/>
              </a:endParaRPr>
            </a:p>
          </p:txBody>
        </p:sp>
        <p:sp>
          <p:nvSpPr>
            <p:cNvPr id="22565" name="TextBox 17"/>
            <p:cNvSpPr txBox="1">
              <a:spLocks noChangeArrowheads="1"/>
            </p:cNvSpPr>
            <p:nvPr/>
          </p:nvSpPr>
          <p:spPr bwMode="auto">
            <a:xfrm>
              <a:off x="5645150" y="4294188"/>
              <a:ext cx="609600" cy="47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A</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22566" name="TextBox 18"/>
            <p:cNvSpPr txBox="1">
              <a:spLocks noChangeArrowheads="1"/>
            </p:cNvSpPr>
            <p:nvPr/>
          </p:nvSpPr>
          <p:spPr bwMode="auto">
            <a:xfrm>
              <a:off x="6629400" y="4248151"/>
              <a:ext cx="609600" cy="47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B</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22567" name="TextBox 19"/>
            <p:cNvSpPr txBox="1">
              <a:spLocks noChangeArrowheads="1"/>
            </p:cNvSpPr>
            <p:nvPr/>
          </p:nvSpPr>
          <p:spPr bwMode="auto">
            <a:xfrm>
              <a:off x="5632505" y="4562914"/>
              <a:ext cx="609600" cy="47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22568" name="TextBox 20"/>
            <p:cNvSpPr txBox="1">
              <a:spLocks noChangeArrowheads="1"/>
            </p:cNvSpPr>
            <p:nvPr/>
          </p:nvSpPr>
          <p:spPr bwMode="auto">
            <a:xfrm>
              <a:off x="6553200" y="4373561"/>
              <a:ext cx="609600" cy="68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a:t>
              </a:r>
              <a:endParaRPr lang="en-CA" altLang="en-US">
                <a:solidFill>
                  <a:srgbClr val="FF0000"/>
                </a:solidFill>
                <a:latin typeface="Times New Roman" panose="02020603050405020304" pitchFamily="18" charset="0"/>
                <a:cs typeface="Times New Roman" panose="02020603050405020304" pitchFamily="18" charset="0"/>
              </a:endParaRPr>
            </a:p>
          </p:txBody>
        </p:sp>
        <p:sp>
          <p:nvSpPr>
            <p:cNvPr id="22569" name="TextBox 21"/>
            <p:cNvSpPr txBox="1">
              <a:spLocks noChangeArrowheads="1"/>
            </p:cNvSpPr>
            <p:nvPr/>
          </p:nvSpPr>
          <p:spPr bwMode="auto">
            <a:xfrm>
              <a:off x="6998185" y="2535869"/>
              <a:ext cx="609600" cy="47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R</a:t>
              </a:r>
              <a:r>
                <a:rPr lang="en-US" altLang="en-US" sz="2000" b="1" baseline="-25000">
                  <a:solidFill>
                    <a:srgbClr val="FF0000"/>
                  </a:solidFill>
                  <a:latin typeface="Times New Roman" panose="02020603050405020304" pitchFamily="18" charset="0"/>
                  <a:cs typeface="Times New Roman" panose="02020603050405020304" pitchFamily="18" charset="0"/>
                </a:rPr>
                <a:t>2</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22570" name="TextBox 22"/>
            <p:cNvSpPr txBox="1">
              <a:spLocks noChangeArrowheads="1"/>
            </p:cNvSpPr>
            <p:nvPr/>
          </p:nvSpPr>
          <p:spPr bwMode="auto">
            <a:xfrm>
              <a:off x="5181600" y="2541589"/>
              <a:ext cx="609600" cy="47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R</a:t>
              </a:r>
              <a:r>
                <a:rPr lang="en-US" altLang="en-US" sz="2000" b="1" baseline="-25000">
                  <a:solidFill>
                    <a:srgbClr val="FF0000"/>
                  </a:solidFill>
                  <a:latin typeface="Times New Roman" panose="02020603050405020304" pitchFamily="18" charset="0"/>
                  <a:cs typeface="Times New Roman" panose="02020603050405020304" pitchFamily="18" charset="0"/>
                </a:rPr>
                <a:t>1</a:t>
              </a:r>
              <a:endParaRPr lang="en-CA" altLang="en-US" sz="2000" b="1">
                <a:solidFill>
                  <a:srgbClr val="FF0000"/>
                </a:solidFill>
                <a:latin typeface="Times New Roman" panose="02020603050405020304" pitchFamily="18" charset="0"/>
                <a:cs typeface="Times New Roman" panose="02020603050405020304" pitchFamily="18" charset="0"/>
              </a:endParaRPr>
            </a:p>
          </p:txBody>
        </p:sp>
      </p:grpSp>
      <p:sp>
        <p:nvSpPr>
          <p:cNvPr id="22553" name="TextBox 16"/>
          <p:cNvSpPr txBox="1">
            <a:spLocks noChangeArrowheads="1"/>
          </p:cNvSpPr>
          <p:nvPr/>
        </p:nvSpPr>
        <p:spPr bwMode="auto">
          <a:xfrm>
            <a:off x="9261476" y="2452688"/>
            <a:ext cx="1401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Times New Roman" panose="02020603050405020304" pitchFamily="18" charset="0"/>
                <a:cs typeface="Times New Roman" panose="02020603050405020304" pitchFamily="18" charset="0"/>
              </a:rPr>
              <a:t>Hình 4.2</a:t>
            </a:r>
            <a:endParaRPr lang="en-CA" altLang="en-US" sz="1800" b="1">
              <a:latin typeface="Times New Roman" panose="02020603050405020304" pitchFamily="18" charset="0"/>
              <a:cs typeface="Times New Roman" panose="02020603050405020304" pitchFamily="18" charset="0"/>
            </a:endParaRPr>
          </a:p>
        </p:txBody>
      </p:sp>
      <p:grpSp>
        <p:nvGrpSpPr>
          <p:cNvPr id="5" name="Nhóm 4"/>
          <p:cNvGrpSpPr/>
          <p:nvPr/>
        </p:nvGrpSpPr>
        <p:grpSpPr>
          <a:xfrm>
            <a:off x="4198546" y="2860327"/>
            <a:ext cx="3459424" cy="461665"/>
            <a:chOff x="7902634" y="3721297"/>
            <a:chExt cx="3459424" cy="461665"/>
          </a:xfrm>
        </p:grpSpPr>
        <p:sp>
          <p:nvSpPr>
            <p:cNvPr id="43" name="Oval 9"/>
            <p:cNvSpPr/>
            <p:nvPr/>
          </p:nvSpPr>
          <p:spPr bwMode="auto">
            <a:xfrm>
              <a:off x="8179137" y="3870325"/>
              <a:ext cx="236785" cy="24650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46" name="Oval 10"/>
            <p:cNvSpPr/>
            <p:nvPr/>
          </p:nvSpPr>
          <p:spPr bwMode="auto">
            <a:xfrm>
              <a:off x="10371660" y="3822008"/>
              <a:ext cx="267103" cy="2974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solidFill>
                  <a:srgbClr val="000066"/>
                </a:solidFill>
              </a:endParaRPr>
            </a:p>
          </p:txBody>
        </p:sp>
        <p:grpSp>
          <p:nvGrpSpPr>
            <p:cNvPr id="4" name="Nhóm 3"/>
            <p:cNvGrpSpPr/>
            <p:nvPr/>
          </p:nvGrpSpPr>
          <p:grpSpPr>
            <a:xfrm>
              <a:off x="7902634" y="3721297"/>
              <a:ext cx="3459424" cy="461665"/>
              <a:chOff x="7893110" y="3294523"/>
              <a:chExt cx="3459424" cy="461665"/>
            </a:xfrm>
          </p:grpSpPr>
          <p:sp>
            <p:nvSpPr>
              <p:cNvPr id="39" name="Hộp_Văn_Bản 11"/>
              <p:cNvSpPr txBox="1">
                <a:spLocks noChangeArrowheads="1"/>
              </p:cNvSpPr>
              <p:nvPr/>
            </p:nvSpPr>
            <p:spPr bwMode="auto">
              <a:xfrm>
                <a:off x="7893110" y="3294523"/>
                <a:ext cx="3459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400" b="1" dirty="0" smtClean="0">
                    <a:solidFill>
                      <a:srgbClr val="000066"/>
                    </a:solidFill>
                    <a:latin typeface="Times New Roman" panose="02020603050405020304" pitchFamily="18" charset="0"/>
                    <a:cs typeface="Times New Roman" panose="02020603050405020304" pitchFamily="18" charset="0"/>
                  </a:rPr>
                  <a:t>        </a:t>
                </a:r>
                <a:r>
                  <a:rPr lang="en-US" altLang="en-US" sz="2400" b="1" dirty="0" err="1" smtClean="0">
                    <a:solidFill>
                      <a:srgbClr val="000066"/>
                    </a:solidFill>
                    <a:latin typeface="Times New Roman" panose="02020603050405020304" pitchFamily="18" charset="0"/>
                    <a:cs typeface="Times New Roman" panose="02020603050405020304" pitchFamily="18" charset="0"/>
                  </a:rPr>
                  <a:t>nt</a:t>
                </a:r>
                <a:r>
                  <a:rPr lang="en-US" altLang="en-US" sz="2400" b="1" dirty="0" smtClean="0">
                    <a:solidFill>
                      <a:srgbClr val="000066"/>
                    </a:solidFill>
                    <a:latin typeface="Times New Roman" panose="02020603050405020304" pitchFamily="18" charset="0"/>
                    <a:cs typeface="Times New Roman" panose="02020603050405020304" pitchFamily="18" charset="0"/>
                  </a:rPr>
                  <a:t> R</a:t>
                </a:r>
                <a:r>
                  <a:rPr lang="en-US" altLang="en-US" sz="2400" b="1" baseline="-25000" dirty="0" smtClean="0">
                    <a:solidFill>
                      <a:srgbClr val="000066"/>
                    </a:solidFill>
                    <a:latin typeface="Times New Roman" panose="02020603050405020304" pitchFamily="18" charset="0"/>
                    <a:cs typeface="Times New Roman" panose="02020603050405020304" pitchFamily="18" charset="0"/>
                  </a:rPr>
                  <a:t>1 </a:t>
                </a:r>
                <a:r>
                  <a:rPr lang="en-US" altLang="en-US" sz="2400" b="1" dirty="0" err="1" smtClean="0">
                    <a:solidFill>
                      <a:srgbClr val="000099"/>
                    </a:solidFill>
                    <a:latin typeface="Times New Roman" panose="02020603050405020304" pitchFamily="18" charset="0"/>
                    <a:cs typeface="Times New Roman" panose="02020603050405020304" pitchFamily="18" charset="0"/>
                  </a:rPr>
                  <a:t>nt</a:t>
                </a:r>
                <a:r>
                  <a:rPr lang="en-US" altLang="en-US" sz="2400" b="1" dirty="0" smtClean="0">
                    <a:solidFill>
                      <a:srgbClr val="000099"/>
                    </a:solidFill>
                    <a:latin typeface="Times New Roman" panose="02020603050405020304" pitchFamily="18" charset="0"/>
                    <a:cs typeface="Times New Roman" panose="02020603050405020304" pitchFamily="18" charset="0"/>
                  </a:rPr>
                  <a:t> (</a:t>
                </a:r>
                <a:r>
                  <a:rPr lang="en-US" altLang="en-US" sz="2400" b="1" dirty="0" smtClean="0">
                    <a:solidFill>
                      <a:srgbClr val="000066"/>
                    </a:solidFill>
                    <a:latin typeface="Times New Roman" panose="02020603050405020304" pitchFamily="18" charset="0"/>
                    <a:cs typeface="Times New Roman" panose="02020603050405020304" pitchFamily="18" charset="0"/>
                  </a:rPr>
                  <a:t>R</a:t>
                </a:r>
                <a:r>
                  <a:rPr lang="en-US" altLang="en-US" sz="2400" b="1" baseline="-25000" dirty="0" smtClean="0">
                    <a:solidFill>
                      <a:srgbClr val="000066"/>
                    </a:solidFill>
                    <a:latin typeface="Times New Roman" panose="02020603050405020304" pitchFamily="18" charset="0"/>
                    <a:cs typeface="Times New Roman" panose="02020603050405020304" pitchFamily="18" charset="0"/>
                  </a:rPr>
                  <a:t>2</a:t>
                </a:r>
                <a:r>
                  <a:rPr lang="en-US" altLang="en-US" sz="2400" b="1" dirty="0" smtClean="0">
                    <a:solidFill>
                      <a:srgbClr val="000099"/>
                    </a:solidFill>
                    <a:latin typeface="Times New Roman" panose="02020603050405020304" pitchFamily="18" charset="0"/>
                    <a:cs typeface="Times New Roman" panose="02020603050405020304" pitchFamily="18" charset="0"/>
                  </a:rPr>
                  <a:t>//      )</a:t>
                </a:r>
                <a:endParaRPr lang="vi-VN" altLang="en-US" sz="2400" b="1" dirty="0">
                  <a:solidFill>
                    <a:srgbClr val="000099"/>
                  </a:solidFill>
                  <a:latin typeface="Times New Roman" panose="02020603050405020304" pitchFamily="18" charset="0"/>
                  <a:cs typeface="Times New Roman" panose="02020603050405020304" pitchFamily="18" charset="0"/>
                </a:endParaRPr>
              </a:p>
            </p:txBody>
          </p:sp>
          <p:sp>
            <p:nvSpPr>
              <p:cNvPr id="44" name="TextBox 15"/>
              <p:cNvSpPr txBox="1">
                <a:spLocks noChangeArrowheads="1"/>
              </p:cNvSpPr>
              <p:nvPr/>
            </p:nvSpPr>
            <p:spPr bwMode="auto">
              <a:xfrm>
                <a:off x="8139168" y="3375694"/>
                <a:ext cx="513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dirty="0">
                    <a:solidFill>
                      <a:srgbClr val="FF0000"/>
                    </a:solidFill>
                    <a:latin typeface="Times New Roman" panose="02020603050405020304" pitchFamily="18" charset="0"/>
                    <a:cs typeface="Times New Roman" panose="02020603050405020304" pitchFamily="18" charset="0"/>
                  </a:rPr>
                  <a:t>A</a:t>
                </a:r>
                <a:endParaRPr lang="en-CA" altLang="en-US" sz="1600" b="1" dirty="0">
                  <a:solidFill>
                    <a:srgbClr val="FF0000"/>
                  </a:solidFill>
                  <a:latin typeface="Times New Roman" panose="02020603050405020304" pitchFamily="18" charset="0"/>
                  <a:cs typeface="Times New Roman" panose="02020603050405020304" pitchFamily="18" charset="0"/>
                </a:endParaRPr>
              </a:p>
            </p:txBody>
          </p:sp>
          <p:sp>
            <p:nvSpPr>
              <p:cNvPr id="45" name="TextBox 15"/>
              <p:cNvSpPr txBox="1">
                <a:spLocks noChangeArrowheads="1"/>
              </p:cNvSpPr>
              <p:nvPr/>
            </p:nvSpPr>
            <p:spPr bwMode="auto">
              <a:xfrm>
                <a:off x="10313973" y="3408659"/>
                <a:ext cx="3634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dirty="0" smtClean="0">
                    <a:solidFill>
                      <a:srgbClr val="FF0000"/>
                    </a:solidFill>
                    <a:latin typeface="Times New Roman" panose="02020603050405020304" pitchFamily="18" charset="0"/>
                    <a:cs typeface="Times New Roman" panose="02020603050405020304" pitchFamily="18" charset="0"/>
                  </a:rPr>
                  <a:t>V</a:t>
                </a:r>
                <a:endParaRPr lang="en-CA" altLang="en-US" sz="1600" b="1" dirty="0">
                  <a:solidFill>
                    <a:srgbClr val="FF0000"/>
                  </a:solidFill>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31463054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arn(inVertical)">
                                      <p:cBhvr>
                                        <p:cTn id="15" dur="500"/>
                                        <p:tgtEl>
                                          <p:spTgt spid="1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barn(inVertical)">
                                      <p:cBhvr>
                                        <p:cTn id="20" dur="500"/>
                                        <p:tgtEl>
                                          <p:spTgt spid="1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barn(inVertical)">
                                      <p:cBhvr>
                                        <p:cTn id="25" dur="500"/>
                                        <p:tgtEl>
                                          <p:spTgt spid="1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Effect transition="in" filter="barn(inVertical)">
                                      <p:cBhvr>
                                        <p:cTn id="30" dur="500"/>
                                        <p:tgtEl>
                                          <p:spTgt spid="1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barn(inVertical)">
                                      <p:cBhvr>
                                        <p:cTn id="35" dur="500"/>
                                        <p:tgtEl>
                                          <p:spTgt spid="11">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1000"/>
                                        <p:tgtEl>
                                          <p:spTgt spid="1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1000"/>
                                        <p:tgtEl>
                                          <p:spTgt spid="2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1000"/>
                                        <p:tgtEl>
                                          <p:spTgt spid="2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1000"/>
                                        <p:tgtEl>
                                          <p:spTgt spid="2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barn(inVertical)">
                                      <p:cBhvr>
                                        <p:cTn id="65" dur="500"/>
                                        <p:tgtEl>
                                          <p:spTgt spid="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left)">
                                      <p:cBhvr>
                                        <p:cTn id="70" dur="1000"/>
                                        <p:tgtEl>
                                          <p:spTgt spid="2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1000"/>
                                        <p:tgtEl>
                                          <p:spTgt spid="2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barn(inVertical)">
                                      <p:cBhvr>
                                        <p:cTn id="8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P spid="13" grpId="0"/>
      <p:bldP spid="2" grpId="0"/>
      <p:bldP spid="24" grpId="0"/>
      <p:bldP spid="2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490663" y="722313"/>
            <a:ext cx="9144001" cy="1200150"/>
          </a:xfrm>
          <a:prstGeom prst="rect">
            <a:avLst/>
          </a:prstGeom>
          <a:solidFill>
            <a:schemeClr val="accent6">
              <a:lumMod val="40000"/>
              <a:lumOff val="60000"/>
            </a:schemeClr>
          </a:solidFill>
        </p:spPr>
        <p:txBody>
          <a:bodyPr>
            <a:spAutoFit/>
          </a:bodyPr>
          <a:lstStyle/>
          <a:p>
            <a:pPr algn="just" eaLnBrk="1" hangingPunct="1">
              <a:defRPr/>
            </a:pPr>
            <a:r>
              <a:rPr lang="en-US" sz="2400" b="1" u="sng">
                <a:solidFill>
                  <a:srgbClr val="FF0000"/>
                </a:solidFill>
                <a:latin typeface="Times New Roman" panose="02020603050405020304" pitchFamily="18" charset="0"/>
                <a:cs typeface="Times New Roman" panose="02020603050405020304" pitchFamily="18" charset="0"/>
              </a:rPr>
              <a:t>4.5.</a:t>
            </a:r>
            <a:r>
              <a:rPr lang="en-US" sz="2400" b="1">
                <a:solidFill>
                  <a:srgbClr val="FF0000"/>
                </a:solidFill>
                <a:latin typeface="Times New Roman" panose="02020603050405020304" pitchFamily="18" charset="0"/>
                <a:cs typeface="Times New Roman" panose="02020603050405020304" pitchFamily="18" charset="0"/>
              </a:rPr>
              <a:t> </a:t>
            </a:r>
            <a:r>
              <a:rPr lang="vi-VN" altLang="en-US" sz="2400">
                <a:latin typeface="Times New Roman" panose="02020603050405020304" pitchFamily="18" charset="0"/>
                <a:cs typeface="Times New Roman" panose="02020603050405020304" pitchFamily="18" charset="0"/>
              </a:rPr>
              <a:t>Ba điện trở có các giá trị là 10</a:t>
            </a:r>
            <a:r>
              <a:rPr lang="el-GR" altLang="en-US" sz="2400">
                <a:latin typeface="Times New Roman" panose="02020603050405020304" pitchFamily="18" charset="0"/>
                <a:cs typeface="Times New Roman" panose="02020603050405020304" pitchFamily="18" charset="0"/>
              </a:rPr>
              <a:t>Ω, 20Ω, 30Ω. </a:t>
            </a:r>
            <a:r>
              <a:rPr lang="vi-VN" altLang="en-US" sz="2400">
                <a:latin typeface="Times New Roman" panose="02020603050405020304" pitchFamily="18" charset="0"/>
                <a:cs typeface="Times New Roman" panose="02020603050405020304" pitchFamily="18" charset="0"/>
              </a:rPr>
              <a:t>Có thể mắc các điện trở này như thế nào vào mạch có hiệu điện thế 12V để dòng điện trong mạch có cường độ 0,4A? Vẽ sơ đồ các cách mắc đó.</a:t>
            </a:r>
            <a:endParaRPr lang="en-US" altLang="en-US" sz="2400">
              <a:latin typeface="Times New Roman" panose="02020603050405020304" pitchFamily="18" charset="0"/>
              <a:cs typeface="Times New Roman" panose="02020603050405020304" pitchFamily="18" charset="0"/>
            </a:endParaRPr>
          </a:p>
        </p:txBody>
      </p:sp>
      <p:sp>
        <p:nvSpPr>
          <p:cNvPr id="9" name="Text Box 2"/>
          <p:cNvSpPr txBox="1">
            <a:spLocks noChangeArrowheads="1"/>
          </p:cNvSpPr>
          <p:nvPr/>
        </p:nvSpPr>
        <p:spPr bwMode="auto">
          <a:xfrm>
            <a:off x="4275139" y="9526"/>
            <a:ext cx="3074987" cy="646113"/>
          </a:xfrm>
          <a:prstGeom prst="rect">
            <a:avLst/>
          </a:prstGeom>
          <a:solidFill>
            <a:schemeClr val="accent1"/>
          </a:solidFill>
          <a:ln>
            <a:noFill/>
          </a:ln>
          <a:effectLst/>
          <a:extLst/>
        </p:spPr>
        <p:txBody>
          <a:bodyPr wrap="none">
            <a:spAutoFit/>
          </a:bodyPr>
          <a:lstStyle/>
          <a:p>
            <a:pPr eaLnBrk="1" hangingPunct="1">
              <a:defRPr/>
            </a:pPr>
            <a:r>
              <a:rPr lang="en-US" sz="3600" b="1">
                <a:solidFill>
                  <a:schemeClr val="hlink"/>
                </a:solidFill>
                <a:effectLst>
                  <a:outerShdw blurRad="38100" dist="38100" dir="2700000" algn="tl">
                    <a:srgbClr val="C0C0C0"/>
                  </a:outerShdw>
                </a:effectLst>
                <a:latin typeface="Arial" charset="0"/>
              </a:rPr>
              <a:t>BÀI TẬP SBT</a:t>
            </a:r>
          </a:p>
        </p:txBody>
      </p:sp>
      <p:sp>
        <p:nvSpPr>
          <p:cNvPr id="23" name="Nút Hành động: Tiến hoặc Tiếp 22">
            <a:hlinkClick r:id="" action="ppaction://hlinkshowjump?jump=lastslide" highlightClick="1"/>
          </p:cNvPr>
          <p:cNvSpPr/>
          <p:nvPr/>
        </p:nvSpPr>
        <p:spPr>
          <a:xfrm>
            <a:off x="10058400" y="6400800"/>
            <a:ext cx="5334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4" name="Hộp_Văn_Bản 14"/>
          <p:cNvSpPr txBox="1">
            <a:spLocks noChangeArrowheads="1"/>
          </p:cNvSpPr>
          <p:nvPr/>
        </p:nvSpPr>
        <p:spPr bwMode="auto">
          <a:xfrm>
            <a:off x="4800601" y="2006601"/>
            <a:ext cx="765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a:solidFill>
                  <a:srgbClr val="006600"/>
                </a:solidFill>
                <a:latin typeface="Times New Roman" panose="02020603050405020304" pitchFamily="18" charset="0"/>
                <a:cs typeface="Times New Roman" panose="02020603050405020304" pitchFamily="18" charset="0"/>
              </a:rPr>
              <a:t>Giải</a:t>
            </a:r>
            <a:endParaRPr lang="vi-VN" altLang="en-US" sz="2400" b="1" u="sng">
              <a:solidFill>
                <a:srgbClr val="006600"/>
              </a:solidFill>
              <a:latin typeface="Times New Roman" panose="02020603050405020304" pitchFamily="18" charset="0"/>
              <a:cs typeface="Times New Roman" panose="02020603050405020304" pitchFamily="18" charset="0"/>
            </a:endParaRPr>
          </a:p>
        </p:txBody>
      </p:sp>
      <p:sp>
        <p:nvSpPr>
          <p:cNvPr id="15" name="Hộp_Văn_Bản 11"/>
          <p:cNvSpPr txBox="1">
            <a:spLocks noChangeArrowheads="1"/>
          </p:cNvSpPr>
          <p:nvPr/>
        </p:nvSpPr>
        <p:spPr bwMode="auto">
          <a:xfrm>
            <a:off x="1617663" y="2466976"/>
            <a:ext cx="5314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Điện trở tương đương của đoạn mạch: </a:t>
            </a:r>
            <a:endParaRPr lang="vi-VN" altLang="en-US" sz="2400" b="1">
              <a:solidFill>
                <a:srgbClr val="000099"/>
              </a:solidFill>
              <a:latin typeface="Times New Roman" panose="02020603050405020304" pitchFamily="18" charset="0"/>
              <a:cs typeface="Times New Roman" panose="02020603050405020304" pitchFamily="18" charset="0"/>
            </a:endParaRPr>
          </a:p>
        </p:txBody>
      </p:sp>
      <p:sp>
        <p:nvSpPr>
          <p:cNvPr id="21" name="Hộp_Văn_Bản 11"/>
          <p:cNvSpPr txBox="1">
            <a:spLocks noRot="1" noChangeAspect="1" noMove="1" noResize="1" noEditPoints="1" noAdjustHandles="1" noChangeArrowheads="1" noChangeShapeType="1" noTextEdit="1"/>
          </p:cNvSpPr>
          <p:nvPr/>
        </p:nvSpPr>
        <p:spPr bwMode="auto">
          <a:xfrm>
            <a:off x="6749654" y="2386950"/>
            <a:ext cx="1243000" cy="622286"/>
          </a:xfrm>
          <a:prstGeom prst="rect">
            <a:avLst/>
          </a:prstGeom>
          <a:blipFill rotWithShape="0">
            <a:blip r:embed="rId2"/>
            <a:stretch>
              <a:fillRect l="-7353" b="-882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22" name="Hộp_Văn_Bản 11"/>
          <p:cNvSpPr txBox="1">
            <a:spLocks noRot="1" noChangeAspect="1" noMove="1" noResize="1" noEditPoints="1" noAdjustHandles="1" noChangeArrowheads="1" noChangeShapeType="1" noTextEdit="1"/>
          </p:cNvSpPr>
          <p:nvPr/>
        </p:nvSpPr>
        <p:spPr bwMode="auto">
          <a:xfrm>
            <a:off x="7687339" y="2358330"/>
            <a:ext cx="858446" cy="654346"/>
          </a:xfrm>
          <a:prstGeom prst="rect">
            <a:avLst/>
          </a:prstGeom>
          <a:blipFill rotWithShape="0">
            <a:blip r:embed="rId3"/>
            <a:stretch>
              <a:fillRect l="-10638" b="-373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25" name="Hộp_Văn_Bản 11"/>
          <p:cNvSpPr txBox="1">
            <a:spLocks noRot="1" noChangeAspect="1" noMove="1" noResize="1" noEditPoints="1" noAdjustHandles="1" noChangeArrowheads="1" noChangeShapeType="1" noTextEdit="1"/>
          </p:cNvSpPr>
          <p:nvPr/>
        </p:nvSpPr>
        <p:spPr bwMode="auto">
          <a:xfrm>
            <a:off x="8450597" y="2454671"/>
            <a:ext cx="2065747" cy="461665"/>
          </a:xfrm>
          <a:prstGeom prst="rect">
            <a:avLst/>
          </a:prstGeom>
          <a:blipFill rotWithShape="0">
            <a:blip r:embed="rId4"/>
            <a:stretch>
              <a:fillRect l="-4425" t="-10667" b="-3066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27" name="Rectangle 1"/>
          <p:cNvSpPr>
            <a:spLocks noChangeArrowheads="1"/>
          </p:cNvSpPr>
          <p:nvPr/>
        </p:nvSpPr>
        <p:spPr bwMode="auto">
          <a:xfrm>
            <a:off x="1570038" y="4751388"/>
            <a:ext cx="8839200" cy="4619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u="sng">
                <a:solidFill>
                  <a:srgbClr val="000099"/>
                </a:solidFill>
                <a:latin typeface="Times New Roman" panose="02020603050405020304" pitchFamily="18" charset="0"/>
                <a:cs typeface="Times New Roman" panose="02020603050405020304" pitchFamily="18" charset="0"/>
              </a:rPr>
              <a:t>Cách 2:</a:t>
            </a:r>
            <a:r>
              <a:rPr lang="en-US" altLang="en-US" sz="2400" b="1">
                <a:solidFill>
                  <a:srgbClr val="000099"/>
                </a:solidFill>
                <a:latin typeface="Times New Roman" panose="02020603050405020304" pitchFamily="18" charset="0"/>
                <a:cs typeface="Times New Roman" panose="02020603050405020304" pitchFamily="18" charset="0"/>
              </a:rPr>
              <a:t> Trong mạch mắc hai điện trở 10 Ω và 20 Ω nối tiếp nhau</a:t>
            </a:r>
          </a:p>
        </p:txBody>
      </p:sp>
      <p:sp>
        <p:nvSpPr>
          <p:cNvPr id="2" name="Hình chữ nhật 1"/>
          <p:cNvSpPr>
            <a:spLocks noChangeArrowheads="1"/>
          </p:cNvSpPr>
          <p:nvPr/>
        </p:nvSpPr>
        <p:spPr bwMode="auto">
          <a:xfrm>
            <a:off x="1622426" y="3225801"/>
            <a:ext cx="561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u="sng">
                <a:solidFill>
                  <a:srgbClr val="000099"/>
                </a:solidFill>
                <a:latin typeface="Times New Roman" panose="02020603050405020304" pitchFamily="18" charset="0"/>
                <a:cs typeface="Times New Roman" panose="02020603050405020304" pitchFamily="18" charset="0"/>
              </a:rPr>
              <a:t>Cách 1</a:t>
            </a:r>
            <a:r>
              <a:rPr lang="en-US" altLang="en-US" sz="2400" b="1">
                <a:solidFill>
                  <a:srgbClr val="000099"/>
                </a:solidFill>
                <a:latin typeface="Times New Roman" panose="02020603050405020304" pitchFamily="18" charset="0"/>
                <a:cs typeface="Times New Roman" panose="02020603050405020304" pitchFamily="18" charset="0"/>
              </a:rPr>
              <a:t>: Trong mạch chỉ có điện trở 30Ω. </a:t>
            </a:r>
          </a:p>
        </p:txBody>
      </p:sp>
      <p:grpSp>
        <p:nvGrpSpPr>
          <p:cNvPr id="51" name="Nhóm 50"/>
          <p:cNvGrpSpPr>
            <a:grpSpLocks/>
          </p:cNvGrpSpPr>
          <p:nvPr/>
        </p:nvGrpSpPr>
        <p:grpSpPr bwMode="auto">
          <a:xfrm>
            <a:off x="2862264" y="5500691"/>
            <a:ext cx="4638675" cy="601551"/>
            <a:chOff x="2499636" y="3489978"/>
            <a:chExt cx="4638723" cy="687936"/>
          </a:xfrm>
        </p:grpSpPr>
        <p:cxnSp>
          <p:nvCxnSpPr>
            <p:cNvPr id="6" name="Đường nối Thẳng 5"/>
            <p:cNvCxnSpPr/>
            <p:nvPr/>
          </p:nvCxnSpPr>
          <p:spPr>
            <a:xfrm>
              <a:off x="2902865" y="3961999"/>
              <a:ext cx="3689388"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23579" name="Nhóm 28"/>
            <p:cNvGrpSpPr>
              <a:grpSpLocks/>
            </p:cNvGrpSpPr>
            <p:nvPr/>
          </p:nvGrpSpPr>
          <p:grpSpPr bwMode="auto">
            <a:xfrm>
              <a:off x="2499636" y="3489978"/>
              <a:ext cx="4638723" cy="687936"/>
              <a:chOff x="3779791" y="2500470"/>
              <a:chExt cx="5509656" cy="810179"/>
            </a:xfrm>
          </p:grpSpPr>
          <p:sp>
            <p:nvSpPr>
              <p:cNvPr id="32" name="Rectangle 7"/>
              <p:cNvSpPr/>
              <p:nvPr/>
            </p:nvSpPr>
            <p:spPr>
              <a:xfrm>
                <a:off x="5105351" y="2979398"/>
                <a:ext cx="686350" cy="151803"/>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3" name="Rectangle 8"/>
              <p:cNvSpPr/>
              <p:nvPr/>
            </p:nvSpPr>
            <p:spPr>
              <a:xfrm>
                <a:off x="6858938" y="2970846"/>
                <a:ext cx="684465" cy="153941"/>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3588" name="TextBox 17"/>
              <p:cNvSpPr txBox="1">
                <a:spLocks noChangeArrowheads="1"/>
              </p:cNvSpPr>
              <p:nvPr/>
            </p:nvSpPr>
            <p:spPr bwMode="auto">
              <a:xfrm>
                <a:off x="3779791" y="2751625"/>
                <a:ext cx="609600" cy="5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A</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23589" name="TextBox 18"/>
              <p:cNvSpPr txBox="1">
                <a:spLocks noChangeArrowheads="1"/>
              </p:cNvSpPr>
              <p:nvPr/>
            </p:nvSpPr>
            <p:spPr bwMode="auto">
              <a:xfrm>
                <a:off x="8679847" y="2771774"/>
                <a:ext cx="609600" cy="5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B</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23590" name="TextBox 21"/>
              <p:cNvSpPr txBox="1">
                <a:spLocks noChangeArrowheads="1"/>
              </p:cNvSpPr>
              <p:nvPr/>
            </p:nvSpPr>
            <p:spPr bwMode="auto">
              <a:xfrm>
                <a:off x="6806847" y="2535041"/>
                <a:ext cx="933565" cy="53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20</a:t>
                </a:r>
                <a:r>
                  <a:rPr lang="el-GR" altLang="en-US" sz="2000" b="1">
                    <a:solidFill>
                      <a:srgbClr val="FF0000"/>
                    </a:solidFill>
                    <a:latin typeface="Times New Roman" panose="02020603050405020304" pitchFamily="18" charset="0"/>
                    <a:cs typeface="Times New Roman" panose="02020603050405020304" pitchFamily="18" charset="0"/>
                  </a:rPr>
                  <a:t>Ω</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23591" name="TextBox 22"/>
              <p:cNvSpPr txBox="1">
                <a:spLocks noChangeArrowheads="1"/>
              </p:cNvSpPr>
              <p:nvPr/>
            </p:nvSpPr>
            <p:spPr bwMode="auto">
              <a:xfrm>
                <a:off x="5075190" y="2500470"/>
                <a:ext cx="762000" cy="53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10</a:t>
                </a:r>
                <a:r>
                  <a:rPr lang="el-GR" altLang="en-US" sz="2000" b="1">
                    <a:solidFill>
                      <a:srgbClr val="FF0000"/>
                    </a:solidFill>
                    <a:latin typeface="Times New Roman" panose="02020603050405020304" pitchFamily="18" charset="0"/>
                    <a:cs typeface="Times New Roman" panose="02020603050405020304" pitchFamily="18" charset="0"/>
                  </a:rPr>
                  <a:t>Ω</a:t>
                </a:r>
                <a:endParaRPr lang="en-CA" altLang="en-US" sz="2000" b="1">
                  <a:solidFill>
                    <a:srgbClr val="FF0000"/>
                  </a:solidFill>
                  <a:latin typeface="Times New Roman" panose="02020603050405020304" pitchFamily="18" charset="0"/>
                  <a:cs typeface="Times New Roman" panose="02020603050405020304" pitchFamily="18" charset="0"/>
                </a:endParaRPr>
              </a:p>
            </p:txBody>
          </p:sp>
        </p:grpSp>
        <p:grpSp>
          <p:nvGrpSpPr>
            <p:cNvPr id="23580" name="Nhóm 46"/>
            <p:cNvGrpSpPr>
              <a:grpSpLocks/>
            </p:cNvGrpSpPr>
            <p:nvPr/>
          </p:nvGrpSpPr>
          <p:grpSpPr bwMode="auto">
            <a:xfrm>
              <a:off x="2791264" y="3858064"/>
              <a:ext cx="256619" cy="169844"/>
              <a:chOff x="2780813" y="3858064"/>
              <a:chExt cx="256619" cy="169844"/>
            </a:xfrm>
          </p:grpSpPr>
          <p:sp>
            <p:nvSpPr>
              <p:cNvPr id="7" name="Hình Bầu dục 6"/>
              <p:cNvSpPr/>
              <p:nvPr/>
            </p:nvSpPr>
            <p:spPr>
              <a:xfrm>
                <a:off x="2876539" y="3911165"/>
                <a:ext cx="44451" cy="87143"/>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vi-VN"/>
              </a:p>
            </p:txBody>
          </p:sp>
          <p:cxnSp>
            <p:nvCxnSpPr>
              <p:cNvPr id="10" name="Đường nối Thẳng 9"/>
              <p:cNvCxnSpPr/>
              <p:nvPr/>
            </p:nvCxnSpPr>
            <p:spPr>
              <a:xfrm flipH="1">
                <a:off x="2781288" y="3858516"/>
                <a:ext cx="255590" cy="168840"/>
              </a:xfrm>
              <a:prstGeom prst="line">
                <a:avLst/>
              </a:prstGeom>
            </p:spPr>
            <p:style>
              <a:lnRef idx="1">
                <a:schemeClr val="dk1"/>
              </a:lnRef>
              <a:fillRef idx="0">
                <a:schemeClr val="dk1"/>
              </a:fillRef>
              <a:effectRef idx="0">
                <a:schemeClr val="dk1"/>
              </a:effectRef>
              <a:fontRef idx="minor">
                <a:schemeClr val="tx1"/>
              </a:fontRef>
            </p:style>
          </p:cxnSp>
        </p:grpSp>
        <p:grpSp>
          <p:nvGrpSpPr>
            <p:cNvPr id="23581" name="Nhóm 47"/>
            <p:cNvGrpSpPr>
              <a:grpSpLocks/>
            </p:cNvGrpSpPr>
            <p:nvPr/>
          </p:nvGrpSpPr>
          <p:grpSpPr bwMode="auto">
            <a:xfrm>
              <a:off x="6438509" y="3869966"/>
              <a:ext cx="256619" cy="169844"/>
              <a:chOff x="2780813" y="3858064"/>
              <a:chExt cx="256619" cy="169844"/>
            </a:xfrm>
          </p:grpSpPr>
          <p:sp>
            <p:nvSpPr>
              <p:cNvPr id="49" name="Hình Bầu dục 48"/>
              <p:cNvSpPr/>
              <p:nvPr/>
            </p:nvSpPr>
            <p:spPr>
              <a:xfrm>
                <a:off x="2875819" y="3910156"/>
                <a:ext cx="46039" cy="88958"/>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vi-VN"/>
              </a:p>
            </p:txBody>
          </p:sp>
          <p:cxnSp>
            <p:nvCxnSpPr>
              <p:cNvPr id="50" name="Đường nối Thẳng 49"/>
              <p:cNvCxnSpPr/>
              <p:nvPr/>
            </p:nvCxnSpPr>
            <p:spPr>
              <a:xfrm flipH="1">
                <a:off x="2780568" y="3857507"/>
                <a:ext cx="257178" cy="170655"/>
              </a:xfrm>
              <a:prstGeom prst="line">
                <a:avLst/>
              </a:prstGeom>
            </p:spPr>
            <p:style>
              <a:lnRef idx="1">
                <a:schemeClr val="dk1"/>
              </a:lnRef>
              <a:fillRef idx="0">
                <a:schemeClr val="dk1"/>
              </a:fillRef>
              <a:effectRef idx="0">
                <a:schemeClr val="dk1"/>
              </a:effectRef>
              <a:fontRef idx="minor">
                <a:schemeClr val="tx1"/>
              </a:fontRef>
            </p:style>
          </p:cxnSp>
        </p:grpSp>
      </p:grpSp>
      <p:grpSp>
        <p:nvGrpSpPr>
          <p:cNvPr id="52" name="Nhóm 51"/>
          <p:cNvGrpSpPr>
            <a:grpSpLocks/>
          </p:cNvGrpSpPr>
          <p:nvPr/>
        </p:nvGrpSpPr>
        <p:grpSpPr bwMode="auto">
          <a:xfrm>
            <a:off x="2760664" y="3809999"/>
            <a:ext cx="4638675" cy="676823"/>
            <a:chOff x="2499636" y="3404879"/>
            <a:chExt cx="4638723" cy="771606"/>
          </a:xfrm>
        </p:grpSpPr>
        <p:cxnSp>
          <p:nvCxnSpPr>
            <p:cNvPr id="53" name="Đường nối Thẳng 52"/>
            <p:cNvCxnSpPr/>
            <p:nvPr/>
          </p:nvCxnSpPr>
          <p:spPr>
            <a:xfrm>
              <a:off x="2902865" y="3962304"/>
              <a:ext cx="3689388"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23567" name="Nhóm 53"/>
            <p:cNvGrpSpPr>
              <a:grpSpLocks/>
            </p:cNvGrpSpPr>
            <p:nvPr/>
          </p:nvGrpSpPr>
          <p:grpSpPr bwMode="auto">
            <a:xfrm>
              <a:off x="2499636" y="3404879"/>
              <a:ext cx="4638723" cy="771606"/>
              <a:chOff x="3779791" y="2400254"/>
              <a:chExt cx="5509656" cy="908718"/>
            </a:xfrm>
          </p:grpSpPr>
          <p:sp>
            <p:nvSpPr>
              <p:cNvPr id="62" name="Rectangle 8"/>
              <p:cNvSpPr/>
              <p:nvPr/>
            </p:nvSpPr>
            <p:spPr>
              <a:xfrm>
                <a:off x="5970831" y="2988524"/>
                <a:ext cx="684464" cy="153462"/>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23575" name="TextBox 17"/>
              <p:cNvSpPr txBox="1">
                <a:spLocks noChangeArrowheads="1"/>
              </p:cNvSpPr>
              <p:nvPr/>
            </p:nvSpPr>
            <p:spPr bwMode="auto">
              <a:xfrm>
                <a:off x="3779791" y="2751623"/>
                <a:ext cx="609600" cy="53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A</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23576" name="TextBox 18"/>
              <p:cNvSpPr txBox="1">
                <a:spLocks noChangeArrowheads="1"/>
              </p:cNvSpPr>
              <p:nvPr/>
            </p:nvSpPr>
            <p:spPr bwMode="auto">
              <a:xfrm>
                <a:off x="8679847" y="2771775"/>
                <a:ext cx="609600" cy="53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B</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23577" name="TextBox 21"/>
              <p:cNvSpPr txBox="1">
                <a:spLocks noChangeArrowheads="1"/>
              </p:cNvSpPr>
              <p:nvPr/>
            </p:nvSpPr>
            <p:spPr bwMode="auto">
              <a:xfrm>
                <a:off x="5872470" y="2400254"/>
                <a:ext cx="933565" cy="53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30</a:t>
                </a:r>
                <a:r>
                  <a:rPr lang="el-GR" altLang="en-US" sz="2000" b="1">
                    <a:solidFill>
                      <a:srgbClr val="FF0000"/>
                    </a:solidFill>
                    <a:latin typeface="Times New Roman" panose="02020603050405020304" pitchFamily="18" charset="0"/>
                    <a:cs typeface="Times New Roman" panose="02020603050405020304" pitchFamily="18" charset="0"/>
                  </a:rPr>
                  <a:t>Ω</a:t>
                </a:r>
                <a:endParaRPr lang="en-CA" altLang="en-US" sz="2000" b="1">
                  <a:solidFill>
                    <a:srgbClr val="FF0000"/>
                  </a:solidFill>
                  <a:latin typeface="Times New Roman" panose="02020603050405020304" pitchFamily="18" charset="0"/>
                  <a:cs typeface="Times New Roman" panose="02020603050405020304" pitchFamily="18" charset="0"/>
                </a:endParaRPr>
              </a:p>
            </p:txBody>
          </p:sp>
        </p:grpSp>
        <p:grpSp>
          <p:nvGrpSpPr>
            <p:cNvPr id="23568" name="Nhóm 54"/>
            <p:cNvGrpSpPr>
              <a:grpSpLocks/>
            </p:cNvGrpSpPr>
            <p:nvPr/>
          </p:nvGrpSpPr>
          <p:grpSpPr bwMode="auto">
            <a:xfrm>
              <a:off x="2791264" y="3858064"/>
              <a:ext cx="256619" cy="169844"/>
              <a:chOff x="2780813" y="3858064"/>
              <a:chExt cx="256619" cy="169844"/>
            </a:xfrm>
          </p:grpSpPr>
          <p:sp>
            <p:nvSpPr>
              <p:cNvPr id="59" name="Hình Bầu dục 58"/>
              <p:cNvSpPr/>
              <p:nvPr/>
            </p:nvSpPr>
            <p:spPr>
              <a:xfrm>
                <a:off x="2876539" y="3909819"/>
                <a:ext cx="44451" cy="88680"/>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vi-VN"/>
              </a:p>
            </p:txBody>
          </p:sp>
          <p:cxnSp>
            <p:nvCxnSpPr>
              <p:cNvPr id="60" name="Đường nối Thẳng 59"/>
              <p:cNvCxnSpPr/>
              <p:nvPr/>
            </p:nvCxnSpPr>
            <p:spPr>
              <a:xfrm flipH="1">
                <a:off x="2781288" y="3857334"/>
                <a:ext cx="255590" cy="170122"/>
              </a:xfrm>
              <a:prstGeom prst="line">
                <a:avLst/>
              </a:prstGeom>
            </p:spPr>
            <p:style>
              <a:lnRef idx="1">
                <a:schemeClr val="dk1"/>
              </a:lnRef>
              <a:fillRef idx="0">
                <a:schemeClr val="dk1"/>
              </a:fillRef>
              <a:effectRef idx="0">
                <a:schemeClr val="dk1"/>
              </a:effectRef>
              <a:fontRef idx="minor">
                <a:schemeClr val="tx1"/>
              </a:fontRef>
            </p:style>
          </p:cxnSp>
        </p:grpSp>
        <p:grpSp>
          <p:nvGrpSpPr>
            <p:cNvPr id="23569" name="Nhóm 55"/>
            <p:cNvGrpSpPr>
              <a:grpSpLocks/>
            </p:cNvGrpSpPr>
            <p:nvPr/>
          </p:nvGrpSpPr>
          <p:grpSpPr bwMode="auto">
            <a:xfrm>
              <a:off x="6438509" y="3869966"/>
              <a:ext cx="256619" cy="169844"/>
              <a:chOff x="2780813" y="3858064"/>
              <a:chExt cx="256619" cy="169844"/>
            </a:xfrm>
          </p:grpSpPr>
          <p:sp>
            <p:nvSpPr>
              <p:cNvPr id="57" name="Hình Bầu dục 56"/>
              <p:cNvSpPr/>
              <p:nvPr/>
            </p:nvSpPr>
            <p:spPr>
              <a:xfrm>
                <a:off x="2875819" y="3910586"/>
                <a:ext cx="46039" cy="88681"/>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vi-VN"/>
              </a:p>
            </p:txBody>
          </p:sp>
          <p:cxnSp>
            <p:nvCxnSpPr>
              <p:cNvPr id="58" name="Đường nối Thẳng 57"/>
              <p:cNvCxnSpPr/>
              <p:nvPr/>
            </p:nvCxnSpPr>
            <p:spPr>
              <a:xfrm flipH="1">
                <a:off x="2780568" y="3858102"/>
                <a:ext cx="257178" cy="170122"/>
              </a:xfrm>
              <a:prstGeom prst="line">
                <a:avLst/>
              </a:prstGeom>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710979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100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1000"/>
                                        <p:tgtEl>
                                          <p:spTgt spid="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barn(inVertical)">
                                      <p:cBhvr>
                                        <p:cTn id="4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7"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524000" y="792163"/>
            <a:ext cx="9144000" cy="1200150"/>
          </a:xfrm>
          <a:prstGeom prst="rect">
            <a:avLst/>
          </a:prstGeom>
          <a:solidFill>
            <a:schemeClr val="accent6">
              <a:lumMod val="40000"/>
              <a:lumOff val="60000"/>
            </a:schemeClr>
          </a:solidFill>
        </p:spPr>
        <p:txBody>
          <a:bodyPr>
            <a:spAutoFit/>
          </a:bodyPr>
          <a:lstStyle/>
          <a:p>
            <a:pPr algn="just" eaLnBrk="1" hangingPunct="1">
              <a:defRPr/>
            </a:pPr>
            <a:r>
              <a:rPr lang="en-US" sz="2400" b="1" u="sng">
                <a:solidFill>
                  <a:srgbClr val="FF0000"/>
                </a:solidFill>
                <a:latin typeface="Times New Roman" panose="02020603050405020304" pitchFamily="18" charset="0"/>
                <a:cs typeface="Times New Roman" panose="02020603050405020304" pitchFamily="18" charset="0"/>
              </a:rPr>
              <a:t>4.6. </a:t>
            </a:r>
            <a:r>
              <a:rPr lang="en-US" altLang="en-US" sz="2400">
                <a:latin typeface="Times New Roman" panose="02020603050405020304" pitchFamily="18" charset="0"/>
                <a:cs typeface="Times New Roman" panose="02020603050405020304" pitchFamily="18" charset="0"/>
              </a:rPr>
              <a:t>Cho hai điện trở, R</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=20Ω chịu được dòng điện có cường độ tối đa 2A và R</a:t>
            </a:r>
            <a:r>
              <a:rPr lang="en-US" altLang="en-US" sz="2400" baseline="-30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=40Ω chịu được dòng điện có cường độ tối đa 1,5A. Hiệu điện thế tối đa có thể đặt vào hai đầu đoạn mạch gồm R</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nối tiếp với R</a:t>
            </a:r>
            <a:r>
              <a:rPr lang="en-US" altLang="en-US" sz="2400" baseline="-30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là:</a:t>
            </a:r>
          </a:p>
        </p:txBody>
      </p:sp>
      <p:sp>
        <p:nvSpPr>
          <p:cNvPr id="9" name="Text Box 2"/>
          <p:cNvSpPr txBox="1">
            <a:spLocks noChangeArrowheads="1"/>
          </p:cNvSpPr>
          <p:nvPr/>
        </p:nvSpPr>
        <p:spPr bwMode="auto">
          <a:xfrm>
            <a:off x="4275139" y="9526"/>
            <a:ext cx="3074987" cy="646113"/>
          </a:xfrm>
          <a:prstGeom prst="rect">
            <a:avLst/>
          </a:prstGeom>
          <a:solidFill>
            <a:schemeClr val="accent1"/>
          </a:solidFill>
          <a:ln>
            <a:noFill/>
          </a:ln>
          <a:effectLst/>
          <a:extLst/>
        </p:spPr>
        <p:txBody>
          <a:bodyPr wrap="none">
            <a:spAutoFit/>
          </a:bodyPr>
          <a:lstStyle/>
          <a:p>
            <a:pPr eaLnBrk="1" hangingPunct="1">
              <a:defRPr/>
            </a:pPr>
            <a:r>
              <a:rPr lang="en-US" sz="3600" b="1">
                <a:solidFill>
                  <a:schemeClr val="hlink"/>
                </a:solidFill>
                <a:effectLst>
                  <a:outerShdw blurRad="38100" dist="38100" dir="2700000" algn="tl">
                    <a:srgbClr val="C0C0C0"/>
                  </a:outerShdw>
                </a:effectLst>
                <a:latin typeface="Arial" charset="0"/>
              </a:rPr>
              <a:t>BÀI TẬP SBT</a:t>
            </a:r>
          </a:p>
        </p:txBody>
      </p:sp>
      <p:sp>
        <p:nvSpPr>
          <p:cNvPr id="23" name="Nút Hành động: Tiến hoặc Tiếp 22">
            <a:hlinkClick r:id="" action="ppaction://hlinkshowjump?jump=lastslide" highlightClick="1"/>
          </p:cNvPr>
          <p:cNvSpPr/>
          <p:nvPr/>
        </p:nvSpPr>
        <p:spPr>
          <a:xfrm>
            <a:off x="10058400" y="6400800"/>
            <a:ext cx="5334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 name="Hình chữ nhật 2"/>
          <p:cNvSpPr>
            <a:spLocks noChangeArrowheads="1"/>
          </p:cNvSpPr>
          <p:nvPr/>
        </p:nvSpPr>
        <p:spPr bwMode="auto">
          <a:xfrm>
            <a:off x="2514600" y="2182813"/>
            <a:ext cx="2286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a:solidFill>
                  <a:schemeClr val="accent2"/>
                </a:solidFill>
                <a:latin typeface="Times New Roman" panose="02020603050405020304" pitchFamily="18" charset="0"/>
                <a:cs typeface="Times New Roman" panose="02020603050405020304" pitchFamily="18" charset="0"/>
              </a:rPr>
              <a:t>A. 210V          </a:t>
            </a:r>
          </a:p>
          <a:p>
            <a:pPr algn="just">
              <a:spcBef>
                <a:spcPct val="0"/>
              </a:spcBef>
              <a:buFontTx/>
              <a:buNone/>
            </a:pPr>
            <a:r>
              <a:rPr lang="en-US" altLang="en-US" sz="2400" b="1">
                <a:solidFill>
                  <a:schemeClr val="accent2"/>
                </a:solidFill>
                <a:latin typeface="Times New Roman" panose="02020603050405020304" pitchFamily="18" charset="0"/>
                <a:cs typeface="Times New Roman" panose="02020603050405020304" pitchFamily="18" charset="0"/>
              </a:rPr>
              <a:t>B. 120V            </a:t>
            </a:r>
          </a:p>
          <a:p>
            <a:pPr algn="just">
              <a:spcBef>
                <a:spcPct val="0"/>
              </a:spcBef>
              <a:buFontTx/>
              <a:buNone/>
            </a:pPr>
            <a:r>
              <a:rPr lang="en-US" altLang="en-US" sz="2400" b="1">
                <a:solidFill>
                  <a:schemeClr val="accent2"/>
                </a:solidFill>
                <a:latin typeface="Times New Roman" panose="02020603050405020304" pitchFamily="18" charset="0"/>
                <a:cs typeface="Times New Roman" panose="02020603050405020304" pitchFamily="18" charset="0"/>
              </a:rPr>
              <a:t>C. 90V             </a:t>
            </a:r>
          </a:p>
          <a:p>
            <a:pPr algn="just">
              <a:spcBef>
                <a:spcPct val="0"/>
              </a:spcBef>
              <a:buFontTx/>
              <a:buNone/>
            </a:pPr>
            <a:r>
              <a:rPr lang="en-US" altLang="en-US" sz="2400" b="1">
                <a:solidFill>
                  <a:schemeClr val="accent2"/>
                </a:solidFill>
                <a:latin typeface="Times New Roman" panose="02020603050405020304" pitchFamily="18" charset="0"/>
                <a:cs typeface="Times New Roman" panose="02020603050405020304" pitchFamily="18" charset="0"/>
              </a:rPr>
              <a:t>D. 100V</a:t>
            </a:r>
          </a:p>
        </p:txBody>
      </p:sp>
      <p:cxnSp>
        <p:nvCxnSpPr>
          <p:cNvPr id="4" name="Đường nối Thẳng 3"/>
          <p:cNvCxnSpPr/>
          <p:nvPr/>
        </p:nvCxnSpPr>
        <p:spPr>
          <a:xfrm>
            <a:off x="4495800" y="1992314"/>
            <a:ext cx="0" cy="4637087"/>
          </a:xfrm>
          <a:prstGeom prst="line">
            <a:avLst/>
          </a:prstGeom>
        </p:spPr>
        <p:style>
          <a:lnRef idx="1">
            <a:schemeClr val="dk1"/>
          </a:lnRef>
          <a:fillRef idx="0">
            <a:schemeClr val="dk1"/>
          </a:fillRef>
          <a:effectRef idx="0">
            <a:schemeClr val="dk1"/>
          </a:effectRef>
          <a:fontRef idx="minor">
            <a:schemeClr val="tx1"/>
          </a:fontRef>
        </p:style>
      </p:cxnSp>
      <p:sp>
        <p:nvSpPr>
          <p:cNvPr id="5" name="Hình chữ nhật 4"/>
          <p:cNvSpPr>
            <a:spLocks noChangeArrowheads="1"/>
          </p:cNvSpPr>
          <p:nvPr/>
        </p:nvSpPr>
        <p:spPr bwMode="auto">
          <a:xfrm>
            <a:off x="4578350" y="4449763"/>
            <a:ext cx="5600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vi-VN" sz="2400">
                <a:solidFill>
                  <a:srgbClr val="0000FF"/>
                </a:solidFill>
                <a:latin typeface="Times New Roman" panose="02020603050405020304" pitchFamily="18" charset="0"/>
                <a:cs typeface="Times New Roman" panose="02020603050405020304" pitchFamily="18" charset="0"/>
              </a:rPr>
              <a:t>Vậy hiệu điện thế tối đa là: </a:t>
            </a:r>
            <a:endParaRPr lang="en-US" altLang="vi-VN" sz="2400">
              <a:solidFill>
                <a:srgbClr val="0000FF"/>
              </a:solidFill>
              <a:latin typeface="Times New Roman" panose="02020603050405020304" pitchFamily="18" charset="0"/>
              <a:cs typeface="Times New Roman" panose="02020603050405020304" pitchFamily="18" charset="0"/>
            </a:endParaRPr>
          </a:p>
          <a:p>
            <a:pPr algn="just"/>
            <a:r>
              <a:rPr lang="vi-VN" altLang="vi-VN" sz="2400">
                <a:solidFill>
                  <a:srgbClr val="0000FF"/>
                </a:solidFill>
                <a:latin typeface="Times New Roman" panose="02020603050405020304" pitchFamily="18" charset="0"/>
                <a:cs typeface="Times New Roman" panose="02020603050405020304" pitchFamily="18" charset="0"/>
              </a:rPr>
              <a:t>U = </a:t>
            </a:r>
            <a:r>
              <a:rPr lang="en-US" altLang="vi-VN" sz="2400">
                <a:solidFill>
                  <a:srgbClr val="0000FF"/>
                </a:solidFill>
                <a:latin typeface="Times New Roman" panose="02020603050405020304" pitchFamily="18" charset="0"/>
                <a:cs typeface="Times New Roman" panose="02020603050405020304" pitchFamily="18" charset="0"/>
              </a:rPr>
              <a:t>I.(R</a:t>
            </a:r>
            <a:r>
              <a:rPr lang="en-US" altLang="vi-VN" sz="1400">
                <a:solidFill>
                  <a:srgbClr val="0000FF"/>
                </a:solidFill>
                <a:latin typeface="Times New Roman" panose="02020603050405020304" pitchFamily="18" charset="0"/>
                <a:cs typeface="Times New Roman" panose="02020603050405020304" pitchFamily="18" charset="0"/>
              </a:rPr>
              <a:t>1</a:t>
            </a:r>
            <a:r>
              <a:rPr lang="en-US" altLang="vi-VN" sz="2400">
                <a:solidFill>
                  <a:srgbClr val="0000FF"/>
                </a:solidFill>
                <a:latin typeface="Times New Roman" panose="02020603050405020304" pitchFamily="18" charset="0"/>
                <a:cs typeface="Times New Roman" panose="02020603050405020304" pitchFamily="18" charset="0"/>
              </a:rPr>
              <a:t>+R</a:t>
            </a:r>
            <a:r>
              <a:rPr lang="en-US" altLang="vi-VN" sz="1100">
                <a:solidFill>
                  <a:srgbClr val="0000FF"/>
                </a:solidFill>
                <a:latin typeface="Times New Roman" panose="02020603050405020304" pitchFamily="18" charset="0"/>
                <a:cs typeface="Times New Roman" panose="02020603050405020304" pitchFamily="18" charset="0"/>
              </a:rPr>
              <a:t>2</a:t>
            </a:r>
            <a:r>
              <a:rPr lang="en-US" altLang="vi-VN" sz="2400">
                <a:solidFill>
                  <a:srgbClr val="0000FF"/>
                </a:solidFill>
                <a:latin typeface="Times New Roman" panose="02020603050405020304" pitchFamily="18" charset="0"/>
                <a:cs typeface="Times New Roman" panose="02020603050405020304" pitchFamily="18" charset="0"/>
              </a:rPr>
              <a:t>)= </a:t>
            </a:r>
            <a:r>
              <a:rPr lang="vi-VN" altLang="vi-VN" sz="2400">
                <a:solidFill>
                  <a:srgbClr val="0000FF"/>
                </a:solidFill>
                <a:latin typeface="Times New Roman" panose="02020603050405020304" pitchFamily="18" charset="0"/>
                <a:cs typeface="Times New Roman" panose="02020603050405020304" pitchFamily="18" charset="0"/>
              </a:rPr>
              <a:t>1,5.(20 + 40) = 90</a:t>
            </a:r>
            <a:r>
              <a:rPr lang="en-US" altLang="vi-VN" sz="2400">
                <a:solidFill>
                  <a:srgbClr val="0000FF"/>
                </a:solidFill>
                <a:latin typeface="Times New Roman" panose="02020603050405020304" pitchFamily="18" charset="0"/>
                <a:cs typeface="Times New Roman" panose="02020603050405020304" pitchFamily="18" charset="0"/>
              </a:rPr>
              <a:t>(</a:t>
            </a:r>
            <a:r>
              <a:rPr lang="vi-VN" altLang="vi-VN" sz="2400">
                <a:solidFill>
                  <a:srgbClr val="0000FF"/>
                </a:solidFill>
                <a:latin typeface="Times New Roman" panose="02020603050405020304" pitchFamily="18" charset="0"/>
                <a:cs typeface="Times New Roman" panose="02020603050405020304" pitchFamily="18" charset="0"/>
              </a:rPr>
              <a:t>V</a:t>
            </a:r>
            <a:r>
              <a:rPr lang="en-US" altLang="vi-VN" sz="2400">
                <a:solidFill>
                  <a:srgbClr val="0000FF"/>
                </a:solidFill>
                <a:latin typeface="Times New Roman" panose="02020603050405020304" pitchFamily="18" charset="0"/>
                <a:cs typeface="Times New Roman" panose="02020603050405020304" pitchFamily="18" charset="0"/>
              </a:rPr>
              <a:t>)</a:t>
            </a:r>
            <a:endParaRPr lang="vi-VN" altLang="vi-VN" sz="2400">
              <a:solidFill>
                <a:srgbClr val="0000FF"/>
              </a:solidFill>
              <a:latin typeface="Times New Roman" panose="02020603050405020304" pitchFamily="18" charset="0"/>
              <a:cs typeface="Times New Roman" panose="02020603050405020304" pitchFamily="18" charset="0"/>
            </a:endParaRPr>
          </a:p>
        </p:txBody>
      </p:sp>
      <p:sp>
        <p:nvSpPr>
          <p:cNvPr id="6" name="Hình chữ nhật 5"/>
          <p:cNvSpPr>
            <a:spLocks noChangeArrowheads="1"/>
          </p:cNvSpPr>
          <p:nvPr/>
        </p:nvSpPr>
        <p:spPr bwMode="auto">
          <a:xfrm>
            <a:off x="4578350" y="2590800"/>
            <a:ext cx="5943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vi-VN" sz="2400">
                <a:solidFill>
                  <a:srgbClr val="0000FF"/>
                </a:solidFill>
                <a:latin typeface="Times New Roman" panose="02020603050405020304" pitchFamily="18" charset="0"/>
                <a:cs typeface="Times New Roman" panose="02020603050405020304" pitchFamily="18" charset="0"/>
              </a:rPr>
              <a:t>Khi R</a:t>
            </a:r>
            <a:r>
              <a:rPr lang="vi-VN" altLang="vi-VN" sz="2400" baseline="-25000">
                <a:solidFill>
                  <a:srgbClr val="0000FF"/>
                </a:solidFill>
                <a:latin typeface="Times New Roman" panose="02020603050405020304" pitchFamily="18" charset="0"/>
                <a:cs typeface="Times New Roman" panose="02020603050405020304" pitchFamily="18" charset="0"/>
              </a:rPr>
              <a:t>1</a:t>
            </a:r>
            <a:r>
              <a:rPr lang="vi-VN" altLang="vi-VN" sz="2400">
                <a:solidFill>
                  <a:srgbClr val="0000FF"/>
                </a:solidFill>
                <a:latin typeface="Times New Roman" panose="02020603050405020304" pitchFamily="18" charset="0"/>
                <a:cs typeface="Times New Roman" panose="02020603050405020304" pitchFamily="18" charset="0"/>
              </a:rPr>
              <a:t>, R</a:t>
            </a:r>
            <a:r>
              <a:rPr lang="vi-VN" altLang="vi-VN" sz="2400" baseline="-25000">
                <a:solidFill>
                  <a:srgbClr val="0000FF"/>
                </a:solidFill>
                <a:latin typeface="Times New Roman" panose="02020603050405020304" pitchFamily="18" charset="0"/>
                <a:cs typeface="Times New Roman" panose="02020603050405020304" pitchFamily="18" charset="0"/>
              </a:rPr>
              <a:t>2</a:t>
            </a:r>
            <a:r>
              <a:rPr lang="vi-VN" altLang="vi-VN" sz="2400">
                <a:solidFill>
                  <a:srgbClr val="0000FF"/>
                </a:solidFill>
                <a:latin typeface="Times New Roman" panose="02020603050405020304" pitchFamily="18" charset="0"/>
                <a:cs typeface="Times New Roman" panose="02020603050405020304" pitchFamily="18" charset="0"/>
              </a:rPr>
              <a:t> mắc nối tiếp thì dòng điện chạy qua hai điện trở có cùng cường độ</a:t>
            </a:r>
          </a:p>
        </p:txBody>
      </p:sp>
      <p:sp>
        <p:nvSpPr>
          <p:cNvPr id="7" name="Hình chữ nhật 6"/>
          <p:cNvSpPr>
            <a:spLocks noChangeArrowheads="1"/>
          </p:cNvSpPr>
          <p:nvPr/>
        </p:nvSpPr>
        <p:spPr bwMode="auto">
          <a:xfrm>
            <a:off x="4578351" y="3495676"/>
            <a:ext cx="58594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vi-VN" sz="2400">
                <a:solidFill>
                  <a:srgbClr val="0000FF"/>
                </a:solidFill>
                <a:latin typeface="Times New Roman" panose="02020603050405020304" pitchFamily="18" charset="0"/>
                <a:cs typeface="Times New Roman" panose="02020603050405020304" pitchFamily="18" charset="0"/>
              </a:rPr>
              <a:t>Do đó đoạn mạch này chỉ chịu được cường độ dòng diện tối đa là 1,5A.</a:t>
            </a:r>
          </a:p>
        </p:txBody>
      </p:sp>
      <p:sp>
        <p:nvSpPr>
          <p:cNvPr id="11" name="Hình chữ nhật 10"/>
          <p:cNvSpPr>
            <a:spLocks noChangeArrowheads="1"/>
          </p:cNvSpPr>
          <p:nvPr/>
        </p:nvSpPr>
        <p:spPr bwMode="auto">
          <a:xfrm>
            <a:off x="4578350" y="5360988"/>
            <a:ext cx="5600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vi-VN" sz="2400">
                <a:solidFill>
                  <a:srgbClr val="0000FF"/>
                </a:solidFill>
                <a:latin typeface="Times New Roman" panose="02020603050405020304" pitchFamily="18" charset="0"/>
                <a:cs typeface="Times New Roman" panose="02020603050405020304" pitchFamily="18" charset="0"/>
              </a:rPr>
              <a:t>=&gt; Chọn C</a:t>
            </a:r>
            <a:endParaRPr lang="vi-VN" altLang="vi-VN" sz="2400">
              <a:solidFill>
                <a:srgbClr val="0000FF"/>
              </a:solidFill>
              <a:latin typeface="Times New Roman" panose="02020603050405020304" pitchFamily="18" charset="0"/>
              <a:cs typeface="Times New Roman" panose="02020603050405020304" pitchFamily="18" charset="0"/>
            </a:endParaRPr>
          </a:p>
        </p:txBody>
      </p:sp>
      <p:sp>
        <p:nvSpPr>
          <p:cNvPr id="24587" name="Hình chữ nhật 11"/>
          <p:cNvSpPr>
            <a:spLocks noChangeArrowheads="1"/>
          </p:cNvSpPr>
          <p:nvPr/>
        </p:nvSpPr>
        <p:spPr bwMode="auto">
          <a:xfrm>
            <a:off x="5562601" y="2033588"/>
            <a:ext cx="3021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2400" u="sng">
                <a:solidFill>
                  <a:srgbClr val="0000FF"/>
                </a:solidFill>
                <a:latin typeface="Times New Roman" panose="02020603050405020304" pitchFamily="18" charset="0"/>
                <a:cs typeface="Times New Roman" panose="02020603050405020304" pitchFamily="18" charset="0"/>
              </a:rPr>
              <a:t>Hướng dẫn:</a:t>
            </a:r>
            <a:endParaRPr lang="vi-VN" altLang="vi-VN" sz="2400" u="sng">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98467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524000" y="792164"/>
            <a:ext cx="9144000" cy="1570037"/>
          </a:xfrm>
          <a:prstGeom prst="rect">
            <a:avLst/>
          </a:prstGeom>
          <a:solidFill>
            <a:schemeClr val="accent6">
              <a:lumMod val="40000"/>
              <a:lumOff val="60000"/>
            </a:schemeClr>
          </a:solidFill>
        </p:spPr>
        <p:txBody>
          <a:bodyPr>
            <a:spAutoFit/>
          </a:bodyPr>
          <a:lstStyle/>
          <a:p>
            <a:pPr>
              <a:defRPr/>
            </a:pPr>
            <a:r>
              <a:rPr lang="en-US" sz="2400" b="1" u="sng">
                <a:solidFill>
                  <a:srgbClr val="FF0000"/>
                </a:solidFill>
                <a:latin typeface="Times New Roman" panose="02020603050405020304" pitchFamily="18" charset="0"/>
                <a:cs typeface="Times New Roman" panose="02020603050405020304" pitchFamily="18" charset="0"/>
              </a:rPr>
              <a:t>4.7. </a:t>
            </a:r>
            <a:r>
              <a:rPr lang="vi-VN" sz="2400">
                <a:solidFill>
                  <a:srgbClr val="000000"/>
                </a:solidFill>
                <a:latin typeface="Times New Roman" panose="02020603050405020304" pitchFamily="18" charset="0"/>
                <a:cs typeface="Times New Roman" panose="02020603050405020304" pitchFamily="18" charset="0"/>
              </a:rPr>
              <a:t>Ba điện trở R</a:t>
            </a:r>
            <a:r>
              <a:rPr lang="vi-VN" sz="2400" baseline="-25000">
                <a:solidFill>
                  <a:srgbClr val="000000"/>
                </a:solidFill>
                <a:latin typeface="Times New Roman" panose="02020603050405020304" pitchFamily="18" charset="0"/>
                <a:cs typeface="Times New Roman" panose="02020603050405020304" pitchFamily="18" charset="0"/>
              </a:rPr>
              <a:t>1</a:t>
            </a:r>
            <a:r>
              <a:rPr lang="vi-VN" sz="2400">
                <a:solidFill>
                  <a:srgbClr val="000000"/>
                </a:solidFill>
                <a:latin typeface="Times New Roman" panose="02020603050405020304" pitchFamily="18" charset="0"/>
                <a:cs typeface="Times New Roman" panose="02020603050405020304" pitchFamily="18" charset="0"/>
              </a:rPr>
              <a:t> = 5</a:t>
            </a:r>
            <a:r>
              <a:rPr lang="el-GR" sz="2400">
                <a:solidFill>
                  <a:srgbClr val="000000"/>
                </a:solidFill>
                <a:latin typeface="Times New Roman" panose="02020603050405020304" pitchFamily="18" charset="0"/>
                <a:cs typeface="Times New Roman" panose="02020603050405020304" pitchFamily="18" charset="0"/>
              </a:rPr>
              <a:t>Ω, </a:t>
            </a:r>
            <a:r>
              <a:rPr lang="vi-VN" sz="2400">
                <a:solidFill>
                  <a:srgbClr val="000000"/>
                </a:solidFill>
                <a:latin typeface="Times New Roman" panose="02020603050405020304" pitchFamily="18" charset="0"/>
                <a:cs typeface="Times New Roman" panose="02020603050405020304" pitchFamily="18" charset="0"/>
              </a:rPr>
              <a:t>R</a:t>
            </a:r>
            <a:r>
              <a:rPr lang="vi-VN" sz="2400" baseline="-25000">
                <a:solidFill>
                  <a:srgbClr val="000000"/>
                </a:solidFill>
                <a:latin typeface="Times New Roman" panose="02020603050405020304" pitchFamily="18" charset="0"/>
                <a:cs typeface="Times New Roman" panose="02020603050405020304" pitchFamily="18" charset="0"/>
              </a:rPr>
              <a:t>­2</a:t>
            </a:r>
            <a:r>
              <a:rPr lang="vi-VN" sz="2400">
                <a:solidFill>
                  <a:srgbClr val="000000"/>
                </a:solidFill>
                <a:latin typeface="Times New Roman" panose="02020603050405020304" pitchFamily="18" charset="0"/>
                <a:cs typeface="Times New Roman" panose="02020603050405020304" pitchFamily="18" charset="0"/>
              </a:rPr>
              <a:t> = 10</a:t>
            </a:r>
            <a:r>
              <a:rPr lang="el-GR" sz="2400">
                <a:solidFill>
                  <a:srgbClr val="000000"/>
                </a:solidFill>
                <a:latin typeface="Times New Roman" panose="02020603050405020304" pitchFamily="18" charset="0"/>
                <a:cs typeface="Times New Roman" panose="02020603050405020304" pitchFamily="18" charset="0"/>
              </a:rPr>
              <a:t>Ω, </a:t>
            </a:r>
            <a:r>
              <a:rPr lang="vi-VN" sz="2400">
                <a:solidFill>
                  <a:srgbClr val="000000"/>
                </a:solidFill>
                <a:latin typeface="Times New Roman" panose="02020603050405020304" pitchFamily="18" charset="0"/>
                <a:cs typeface="Times New Roman" panose="02020603050405020304" pitchFamily="18" charset="0"/>
              </a:rPr>
              <a:t>R</a:t>
            </a:r>
            <a:r>
              <a:rPr lang="vi-VN" sz="2400" baseline="-25000">
                <a:solidFill>
                  <a:srgbClr val="000000"/>
                </a:solidFill>
                <a:latin typeface="Times New Roman" panose="02020603050405020304" pitchFamily="18" charset="0"/>
                <a:cs typeface="Times New Roman" panose="02020603050405020304" pitchFamily="18" charset="0"/>
              </a:rPr>
              <a:t>3</a:t>
            </a:r>
            <a:r>
              <a:rPr lang="vi-VN" sz="2400">
                <a:solidFill>
                  <a:srgbClr val="000000"/>
                </a:solidFill>
                <a:latin typeface="Times New Roman" panose="02020603050405020304" pitchFamily="18" charset="0"/>
                <a:cs typeface="Times New Roman" panose="02020603050405020304" pitchFamily="18" charset="0"/>
              </a:rPr>
              <a:t> = 15</a:t>
            </a:r>
            <a:r>
              <a:rPr lang="el-GR" sz="2400">
                <a:solidFill>
                  <a:srgbClr val="000000"/>
                </a:solidFill>
                <a:latin typeface="Times New Roman" panose="02020603050405020304" pitchFamily="18" charset="0"/>
                <a:cs typeface="Times New Roman" panose="02020603050405020304" pitchFamily="18" charset="0"/>
              </a:rPr>
              <a:t>Ω</a:t>
            </a:r>
            <a:r>
              <a:rPr lang="en-US" sz="2400">
                <a:solidFill>
                  <a:srgbClr val="000000"/>
                </a:solidFill>
                <a:latin typeface="Times New Roman" panose="02020603050405020304" pitchFamily="18" charset="0"/>
                <a:cs typeface="Times New Roman" panose="02020603050405020304" pitchFamily="18" charset="0"/>
              </a:rPr>
              <a:t> </a:t>
            </a:r>
            <a:r>
              <a:rPr lang="vi-VN" sz="2400">
                <a:solidFill>
                  <a:srgbClr val="000000"/>
                </a:solidFill>
                <a:latin typeface="Times New Roman" panose="02020603050405020304" pitchFamily="18" charset="0"/>
                <a:cs typeface="Times New Roman" panose="02020603050405020304" pitchFamily="18" charset="0"/>
              </a:rPr>
              <a:t>được mắc nối tiếp nhau vào hiệu điện thế 12V</a:t>
            </a:r>
          </a:p>
          <a:p>
            <a:pPr>
              <a:defRPr/>
            </a:pPr>
            <a:r>
              <a:rPr lang="vi-VN" sz="2400">
                <a:solidFill>
                  <a:srgbClr val="000000"/>
                </a:solidFill>
                <a:latin typeface="Times New Roman" panose="02020603050405020304" pitchFamily="18" charset="0"/>
                <a:cs typeface="Times New Roman" panose="02020603050405020304" pitchFamily="18" charset="0"/>
              </a:rPr>
              <a:t>a.Tính điện trở tương đương của đoạn mạch.</a:t>
            </a:r>
          </a:p>
          <a:p>
            <a:pPr>
              <a:defRPr/>
            </a:pPr>
            <a:r>
              <a:rPr lang="vi-VN" sz="2400">
                <a:solidFill>
                  <a:srgbClr val="000000"/>
                </a:solidFill>
                <a:latin typeface="Times New Roman" panose="02020603050405020304" pitchFamily="18" charset="0"/>
                <a:cs typeface="Times New Roman" panose="02020603050405020304" pitchFamily="18" charset="0"/>
              </a:rPr>
              <a:t>b.Tính hiệu điện thế giữa hai đầu mỗi điện tr</a:t>
            </a:r>
            <a:r>
              <a:rPr lang="en-US" sz="2400">
                <a:solidFill>
                  <a:srgbClr val="000000"/>
                </a:solidFill>
                <a:latin typeface="Times New Roman" panose="02020603050405020304" pitchFamily="18" charset="0"/>
                <a:cs typeface="Times New Roman" panose="02020603050405020304" pitchFamily="18" charset="0"/>
              </a:rPr>
              <a:t>ở</a:t>
            </a:r>
            <a:r>
              <a:rPr lang="vi-VN" sz="2400">
                <a:solidFill>
                  <a:srgbClr val="000000"/>
                </a:solidFill>
                <a:latin typeface="Times New Roman" panose="02020603050405020304" pitchFamily="18" charset="0"/>
                <a:cs typeface="Times New Roman" panose="02020603050405020304" pitchFamily="18" charset="0"/>
              </a:rPr>
              <a:t>.</a:t>
            </a:r>
          </a:p>
        </p:txBody>
      </p:sp>
      <p:sp>
        <p:nvSpPr>
          <p:cNvPr id="9" name="Text Box 2"/>
          <p:cNvSpPr txBox="1">
            <a:spLocks noChangeArrowheads="1"/>
          </p:cNvSpPr>
          <p:nvPr/>
        </p:nvSpPr>
        <p:spPr bwMode="auto">
          <a:xfrm>
            <a:off x="4275139" y="9526"/>
            <a:ext cx="3074987" cy="646113"/>
          </a:xfrm>
          <a:prstGeom prst="rect">
            <a:avLst/>
          </a:prstGeom>
          <a:solidFill>
            <a:schemeClr val="accent1"/>
          </a:solidFill>
          <a:ln>
            <a:noFill/>
          </a:ln>
          <a:effectLst/>
          <a:extLst/>
        </p:spPr>
        <p:txBody>
          <a:bodyPr wrap="none">
            <a:spAutoFit/>
          </a:bodyPr>
          <a:lstStyle/>
          <a:p>
            <a:pPr eaLnBrk="1" hangingPunct="1">
              <a:defRPr/>
            </a:pPr>
            <a:r>
              <a:rPr lang="en-US" sz="3600" b="1">
                <a:solidFill>
                  <a:schemeClr val="hlink"/>
                </a:solidFill>
                <a:effectLst>
                  <a:outerShdw blurRad="38100" dist="38100" dir="2700000" algn="tl">
                    <a:srgbClr val="C0C0C0"/>
                  </a:outerShdw>
                </a:effectLst>
                <a:latin typeface="Arial" charset="0"/>
              </a:rPr>
              <a:t>BÀI TẬP SBT</a:t>
            </a:r>
          </a:p>
        </p:txBody>
      </p:sp>
      <p:sp>
        <p:nvSpPr>
          <p:cNvPr id="25604" name="Hộp_Văn_Bản 14"/>
          <p:cNvSpPr txBox="1">
            <a:spLocks noChangeArrowheads="1"/>
          </p:cNvSpPr>
          <p:nvPr/>
        </p:nvSpPr>
        <p:spPr bwMode="auto">
          <a:xfrm>
            <a:off x="4953001" y="2298701"/>
            <a:ext cx="765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a:solidFill>
                  <a:srgbClr val="006600"/>
                </a:solidFill>
                <a:latin typeface="Times New Roman" panose="02020603050405020304" pitchFamily="18" charset="0"/>
                <a:cs typeface="Times New Roman" panose="02020603050405020304" pitchFamily="18" charset="0"/>
              </a:rPr>
              <a:t>Giải</a:t>
            </a:r>
            <a:endParaRPr lang="vi-VN" altLang="en-US" sz="2400" b="1" u="sng">
              <a:solidFill>
                <a:srgbClr val="006600"/>
              </a:solidFill>
              <a:latin typeface="Times New Roman" panose="02020603050405020304" pitchFamily="18" charset="0"/>
              <a:cs typeface="Times New Roman" panose="02020603050405020304" pitchFamily="18" charset="0"/>
            </a:endParaRPr>
          </a:p>
        </p:txBody>
      </p:sp>
      <p:sp>
        <p:nvSpPr>
          <p:cNvPr id="11" name="Text Box 5"/>
          <p:cNvSpPr txBox="1">
            <a:spLocks noChangeArrowheads="1"/>
          </p:cNvSpPr>
          <p:nvPr/>
        </p:nvSpPr>
        <p:spPr bwMode="auto">
          <a:xfrm>
            <a:off x="1676400" y="2762250"/>
            <a:ext cx="17732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R</a:t>
            </a:r>
            <a:r>
              <a:rPr lang="en-US" altLang="en-US" sz="2400" b="1" baseline="-25000">
                <a:solidFill>
                  <a:srgbClr val="000066"/>
                </a:solidFill>
                <a:latin typeface="Times New Roman" panose="02020603050405020304" pitchFamily="18" charset="0"/>
                <a:cs typeface="Times New Roman" panose="02020603050405020304" pitchFamily="18" charset="0"/>
              </a:rPr>
              <a:t>1</a:t>
            </a:r>
            <a:r>
              <a:rPr lang="en-US" altLang="en-US" sz="2400" b="1">
                <a:solidFill>
                  <a:srgbClr val="000066"/>
                </a:solidFill>
                <a:latin typeface="Times New Roman" panose="02020603050405020304" pitchFamily="18" charset="0"/>
                <a:cs typeface="Times New Roman" panose="02020603050405020304" pitchFamily="18" charset="0"/>
              </a:rPr>
              <a:t> = 5 </a:t>
            </a:r>
            <a:r>
              <a:rPr lang="el-GR" altLang="en-US" sz="2400" b="1">
                <a:solidFill>
                  <a:srgbClr val="000066"/>
                </a:solidFill>
                <a:latin typeface="Times New Roman" panose="02020603050405020304" pitchFamily="18" charset="0"/>
                <a:cs typeface="Times New Roman" panose="02020603050405020304" pitchFamily="18" charset="0"/>
              </a:rPr>
              <a:t>Ω</a:t>
            </a:r>
            <a:endParaRPr lang="en-US" altLang="en-US" sz="2400" b="1">
              <a:solidFill>
                <a:srgbClr val="000066"/>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R</a:t>
            </a:r>
            <a:r>
              <a:rPr lang="en-US" altLang="en-US" sz="2400" b="1" baseline="-25000">
                <a:solidFill>
                  <a:srgbClr val="000066"/>
                </a:solidFill>
                <a:latin typeface="Times New Roman" panose="02020603050405020304" pitchFamily="18" charset="0"/>
                <a:cs typeface="Times New Roman" panose="02020603050405020304" pitchFamily="18" charset="0"/>
              </a:rPr>
              <a:t>2</a:t>
            </a:r>
            <a:r>
              <a:rPr lang="en-US" altLang="en-US" sz="2400" b="1">
                <a:solidFill>
                  <a:srgbClr val="000066"/>
                </a:solidFill>
                <a:latin typeface="Times New Roman" panose="02020603050405020304" pitchFamily="18" charset="0"/>
                <a:cs typeface="Times New Roman" panose="02020603050405020304" pitchFamily="18" charset="0"/>
              </a:rPr>
              <a:t> = 10 </a:t>
            </a:r>
            <a:r>
              <a:rPr lang="el-GR" altLang="en-US" sz="2400" b="1">
                <a:solidFill>
                  <a:srgbClr val="000066"/>
                </a:solidFill>
                <a:latin typeface="Times New Roman" panose="02020603050405020304" pitchFamily="18" charset="0"/>
                <a:cs typeface="Times New Roman" panose="02020603050405020304" pitchFamily="18" charset="0"/>
              </a:rPr>
              <a:t>Ω</a:t>
            </a:r>
            <a:endParaRPr lang="en-US" altLang="en-US" sz="2400" b="1">
              <a:solidFill>
                <a:srgbClr val="000066"/>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R</a:t>
            </a:r>
            <a:r>
              <a:rPr lang="en-US" altLang="en-US" sz="2400" b="1" baseline="-25000">
                <a:solidFill>
                  <a:srgbClr val="000066"/>
                </a:solidFill>
                <a:latin typeface="Times New Roman" panose="02020603050405020304" pitchFamily="18" charset="0"/>
                <a:cs typeface="Times New Roman" panose="02020603050405020304" pitchFamily="18" charset="0"/>
              </a:rPr>
              <a:t>3</a:t>
            </a:r>
            <a:r>
              <a:rPr lang="en-US" altLang="en-US" sz="2400" b="1">
                <a:solidFill>
                  <a:srgbClr val="000066"/>
                </a:solidFill>
                <a:latin typeface="Times New Roman" panose="02020603050405020304" pitchFamily="18" charset="0"/>
                <a:cs typeface="Times New Roman" panose="02020603050405020304" pitchFamily="18" charset="0"/>
              </a:rPr>
              <a:t> = 15 </a:t>
            </a:r>
            <a:r>
              <a:rPr lang="el-GR" altLang="en-US" sz="2400" b="1">
                <a:solidFill>
                  <a:srgbClr val="000066"/>
                </a:solidFill>
                <a:latin typeface="Times New Roman" panose="02020603050405020304" pitchFamily="18" charset="0"/>
                <a:cs typeface="Times New Roman" panose="02020603050405020304" pitchFamily="18" charset="0"/>
              </a:rPr>
              <a:t>Ω</a:t>
            </a:r>
            <a:endParaRPr lang="en-US" altLang="en-US" sz="2400" b="1">
              <a:solidFill>
                <a:srgbClr val="000066"/>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U = 12 V</a:t>
            </a:r>
          </a:p>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a/ R=?</a:t>
            </a:r>
          </a:p>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b/ U</a:t>
            </a:r>
            <a:r>
              <a:rPr lang="en-US" altLang="en-US" sz="2400" b="1" baseline="-25000">
                <a:solidFill>
                  <a:srgbClr val="000066"/>
                </a:solidFill>
                <a:latin typeface="Times New Roman" panose="02020603050405020304" pitchFamily="18" charset="0"/>
                <a:cs typeface="Times New Roman" panose="02020603050405020304" pitchFamily="18" charset="0"/>
              </a:rPr>
              <a:t>1</a:t>
            </a:r>
            <a:r>
              <a:rPr lang="en-US" altLang="en-US" sz="2400" b="1">
                <a:solidFill>
                  <a:srgbClr val="000066"/>
                </a:solidFill>
                <a:latin typeface="Times New Roman" panose="02020603050405020304" pitchFamily="18" charset="0"/>
                <a:cs typeface="Times New Roman" panose="02020603050405020304" pitchFamily="18" charset="0"/>
              </a:rPr>
              <a:t> = ? </a:t>
            </a:r>
          </a:p>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U</a:t>
            </a:r>
            <a:r>
              <a:rPr lang="en-US" altLang="en-US" sz="2400" b="1" baseline="-25000">
                <a:solidFill>
                  <a:srgbClr val="000066"/>
                </a:solidFill>
                <a:latin typeface="Times New Roman" panose="02020603050405020304" pitchFamily="18" charset="0"/>
                <a:cs typeface="Times New Roman" panose="02020603050405020304" pitchFamily="18" charset="0"/>
              </a:rPr>
              <a:t>2</a:t>
            </a:r>
            <a:r>
              <a:rPr lang="en-US" altLang="en-US" sz="2400" b="1">
                <a:solidFill>
                  <a:srgbClr val="000066"/>
                </a:solidFill>
                <a:latin typeface="Times New Roman" panose="02020603050405020304" pitchFamily="18" charset="0"/>
                <a:cs typeface="Times New Roman" panose="02020603050405020304" pitchFamily="18" charset="0"/>
              </a:rPr>
              <a:t> = ? </a:t>
            </a:r>
            <a:endParaRPr lang="el-GR" altLang="en-US" sz="2400" b="1">
              <a:solidFill>
                <a:srgbClr val="000066"/>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U</a:t>
            </a:r>
            <a:r>
              <a:rPr lang="en-US" altLang="en-US" sz="2400" b="1" baseline="-25000">
                <a:solidFill>
                  <a:srgbClr val="000066"/>
                </a:solidFill>
                <a:latin typeface="Times New Roman" panose="02020603050405020304" pitchFamily="18" charset="0"/>
                <a:cs typeface="Times New Roman" panose="02020603050405020304" pitchFamily="18" charset="0"/>
              </a:rPr>
              <a:t>3</a:t>
            </a:r>
            <a:r>
              <a:rPr lang="en-US" altLang="en-US" sz="2400" b="1">
                <a:solidFill>
                  <a:srgbClr val="000066"/>
                </a:solidFill>
                <a:latin typeface="Times New Roman" panose="02020603050405020304" pitchFamily="18" charset="0"/>
                <a:cs typeface="Times New Roman" panose="02020603050405020304" pitchFamily="18" charset="0"/>
              </a:rPr>
              <a:t> = ? </a:t>
            </a:r>
            <a:endParaRPr lang="el-GR" altLang="en-US" sz="2400" b="1">
              <a:solidFill>
                <a:srgbClr val="000066"/>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l-GR" altLang="en-US" sz="2400" b="1">
              <a:solidFill>
                <a:srgbClr val="000066"/>
              </a:solidFill>
              <a:latin typeface="Times New Roman" panose="02020603050405020304" pitchFamily="18" charset="0"/>
              <a:cs typeface="Times New Roman" panose="02020603050405020304" pitchFamily="18" charset="0"/>
            </a:endParaRPr>
          </a:p>
        </p:txBody>
      </p:sp>
      <p:sp>
        <p:nvSpPr>
          <p:cNvPr id="12" name="Hộp_Văn_Bản 11"/>
          <p:cNvSpPr txBox="1">
            <a:spLocks noChangeArrowheads="1"/>
          </p:cNvSpPr>
          <p:nvPr/>
        </p:nvSpPr>
        <p:spPr bwMode="auto">
          <a:xfrm>
            <a:off x="3449638" y="3824288"/>
            <a:ext cx="4322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b/ </a:t>
            </a:r>
            <a:r>
              <a:rPr lang="en-US" altLang="en-US" sz="2400" b="1">
                <a:solidFill>
                  <a:srgbClr val="000066"/>
                </a:solidFill>
                <a:latin typeface="Times New Roman" panose="02020603050405020304" pitchFamily="18" charset="0"/>
                <a:cs typeface="Times New Roman" panose="02020603050405020304" pitchFamily="18" charset="0"/>
              </a:rPr>
              <a:t>CĐDĐ chạy qua đoạn mạch:</a:t>
            </a:r>
            <a:endParaRPr lang="vi-VN" altLang="en-US" sz="2400" b="1">
              <a:solidFill>
                <a:schemeClr val="accent2"/>
              </a:solidFill>
              <a:latin typeface="Times New Roman" panose="02020603050405020304" pitchFamily="18" charset="0"/>
              <a:cs typeface="Times New Roman" panose="02020603050405020304" pitchFamily="18" charset="0"/>
            </a:endParaRPr>
          </a:p>
        </p:txBody>
      </p:sp>
      <p:sp>
        <p:nvSpPr>
          <p:cNvPr id="25607" name="Hộp_Văn_Bản 13"/>
          <p:cNvSpPr txBox="1">
            <a:spLocks noChangeArrowheads="1"/>
          </p:cNvSpPr>
          <p:nvPr/>
        </p:nvSpPr>
        <p:spPr bwMode="auto">
          <a:xfrm>
            <a:off x="1760538" y="2286001"/>
            <a:ext cx="1236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a:solidFill>
                  <a:srgbClr val="006600"/>
                </a:solidFill>
                <a:latin typeface="Times New Roman" panose="02020603050405020304" pitchFamily="18" charset="0"/>
                <a:cs typeface="Times New Roman" panose="02020603050405020304" pitchFamily="18" charset="0"/>
              </a:rPr>
              <a:t>Tóm tắt</a:t>
            </a:r>
            <a:endParaRPr lang="vi-VN" altLang="en-US" sz="2400" b="1" u="sng">
              <a:solidFill>
                <a:srgbClr val="006600"/>
              </a:solidFill>
              <a:latin typeface="Times New Roman" panose="02020603050405020304" pitchFamily="18" charset="0"/>
              <a:cs typeface="Times New Roman" panose="02020603050405020304" pitchFamily="18" charset="0"/>
            </a:endParaRPr>
          </a:p>
        </p:txBody>
      </p:sp>
      <p:cxnSp>
        <p:nvCxnSpPr>
          <p:cNvPr id="16" name="Straight Connector 16"/>
          <p:cNvCxnSpPr/>
          <p:nvPr/>
        </p:nvCxnSpPr>
        <p:spPr>
          <a:xfrm rot="5400000">
            <a:off x="1453357" y="4342607"/>
            <a:ext cx="3962400" cy="1587"/>
          </a:xfrm>
          <a:prstGeom prst="line">
            <a:avLst/>
          </a:prstGeom>
          <a:ln w="28575">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9" name="Hộp_Văn_Bản 11"/>
          <p:cNvSpPr txBox="1">
            <a:spLocks noChangeArrowheads="1"/>
          </p:cNvSpPr>
          <p:nvPr/>
        </p:nvSpPr>
        <p:spPr bwMode="auto">
          <a:xfrm>
            <a:off x="3449639" y="2730501"/>
            <a:ext cx="555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a/ Điện trở tương đương của đoạn mạch:</a:t>
            </a:r>
            <a:endParaRPr lang="vi-VN" altLang="en-US" sz="2400" b="1">
              <a:solidFill>
                <a:srgbClr val="000099"/>
              </a:solidFill>
              <a:latin typeface="Times New Roman" panose="02020603050405020304" pitchFamily="18" charset="0"/>
              <a:cs typeface="Times New Roman" panose="02020603050405020304" pitchFamily="18" charset="0"/>
            </a:endParaRPr>
          </a:p>
        </p:txBody>
      </p:sp>
      <p:sp>
        <p:nvSpPr>
          <p:cNvPr id="23" name="Nút Hành động: Tiến hoặc Tiếp 22">
            <a:hlinkClick r:id="" action="ppaction://hlinkshowjump?jump=lastslide" highlightClick="1"/>
          </p:cNvPr>
          <p:cNvSpPr/>
          <p:nvPr/>
        </p:nvSpPr>
        <p:spPr>
          <a:xfrm>
            <a:off x="10058400" y="6400800"/>
            <a:ext cx="5334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 name="Hình chữ nhật 2"/>
          <p:cNvSpPr>
            <a:spLocks noChangeArrowheads="1"/>
          </p:cNvSpPr>
          <p:nvPr/>
        </p:nvSpPr>
        <p:spPr bwMode="auto">
          <a:xfrm>
            <a:off x="6135689" y="3260726"/>
            <a:ext cx="2632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99"/>
                </a:solidFill>
                <a:latin typeface="Times New Roman" panose="02020603050405020304" pitchFamily="18" charset="0"/>
                <a:cs typeface="Times New Roman" panose="02020603050405020304" pitchFamily="18" charset="0"/>
              </a:rPr>
              <a:t>= 5+10+15 = 30(</a:t>
            </a:r>
            <a:r>
              <a:rPr lang="el-GR" altLang="en-US" sz="2400" b="1">
                <a:solidFill>
                  <a:srgbClr val="000099"/>
                </a:solidFill>
                <a:latin typeface="Times New Roman" panose="02020603050405020304" pitchFamily="18" charset="0"/>
                <a:cs typeface="Times New Roman" panose="02020603050405020304" pitchFamily="18" charset="0"/>
              </a:rPr>
              <a:t>Ω</a:t>
            </a:r>
            <a:r>
              <a:rPr lang="en-US" altLang="en-US" sz="2400" b="1">
                <a:solidFill>
                  <a:srgbClr val="000099"/>
                </a:solidFill>
                <a:latin typeface="Times New Roman" panose="02020603050405020304" pitchFamily="18" charset="0"/>
                <a:cs typeface="Times New Roman" panose="02020603050405020304" pitchFamily="18" charset="0"/>
              </a:rPr>
              <a:t>)</a:t>
            </a:r>
            <a:endParaRPr lang="vi-VN" altLang="en-US" sz="2400" b="1">
              <a:solidFill>
                <a:srgbClr val="000099"/>
              </a:solidFill>
              <a:latin typeface="Times New Roman" panose="02020603050405020304" pitchFamily="18" charset="0"/>
              <a:cs typeface="Times New Roman" panose="02020603050405020304" pitchFamily="18" charset="0"/>
            </a:endParaRPr>
          </a:p>
        </p:txBody>
      </p:sp>
      <p:sp>
        <p:nvSpPr>
          <p:cNvPr id="4" name="Hình chữ nhật 3"/>
          <p:cNvSpPr>
            <a:spLocks noChangeArrowheads="1"/>
          </p:cNvSpPr>
          <p:nvPr/>
        </p:nvSpPr>
        <p:spPr bwMode="auto">
          <a:xfrm>
            <a:off x="3843338" y="3260726"/>
            <a:ext cx="229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0066"/>
                </a:solidFill>
                <a:latin typeface="Times New Roman" panose="02020603050405020304" pitchFamily="18" charset="0"/>
                <a:cs typeface="Times New Roman" panose="02020603050405020304" pitchFamily="18" charset="0"/>
              </a:rPr>
              <a:t>R= R</a:t>
            </a:r>
            <a:r>
              <a:rPr lang="en-US" altLang="en-US" sz="2400" b="1" baseline="-25000">
                <a:solidFill>
                  <a:srgbClr val="000066"/>
                </a:solidFill>
                <a:latin typeface="Times New Roman" panose="02020603050405020304" pitchFamily="18" charset="0"/>
                <a:cs typeface="Times New Roman" panose="02020603050405020304" pitchFamily="18" charset="0"/>
              </a:rPr>
              <a:t>1</a:t>
            </a:r>
            <a:r>
              <a:rPr lang="en-US" altLang="en-US" sz="2400" b="1">
                <a:solidFill>
                  <a:srgbClr val="000066"/>
                </a:solidFill>
                <a:latin typeface="Times New Roman" panose="02020603050405020304" pitchFamily="18" charset="0"/>
                <a:cs typeface="Times New Roman" panose="02020603050405020304" pitchFamily="18" charset="0"/>
              </a:rPr>
              <a:t> + R</a:t>
            </a:r>
            <a:r>
              <a:rPr lang="en-US" altLang="en-US" sz="2400" b="1" baseline="-25000">
                <a:solidFill>
                  <a:srgbClr val="000066"/>
                </a:solidFill>
                <a:latin typeface="Times New Roman" panose="02020603050405020304" pitchFamily="18" charset="0"/>
                <a:cs typeface="Times New Roman" panose="02020603050405020304" pitchFamily="18" charset="0"/>
              </a:rPr>
              <a:t>2</a:t>
            </a:r>
            <a:r>
              <a:rPr lang="en-US" altLang="en-US" sz="2400" b="1">
                <a:solidFill>
                  <a:srgbClr val="000066"/>
                </a:solidFill>
                <a:latin typeface="Times New Roman" panose="02020603050405020304" pitchFamily="18" charset="0"/>
                <a:cs typeface="Times New Roman" panose="02020603050405020304" pitchFamily="18" charset="0"/>
              </a:rPr>
              <a:t> + R</a:t>
            </a:r>
            <a:r>
              <a:rPr lang="en-US" altLang="en-US" sz="2400" b="1" baseline="-25000">
                <a:solidFill>
                  <a:srgbClr val="000066"/>
                </a:solidFill>
                <a:latin typeface="Times New Roman" panose="02020603050405020304" pitchFamily="18" charset="0"/>
                <a:cs typeface="Times New Roman" panose="02020603050405020304" pitchFamily="18" charset="0"/>
              </a:rPr>
              <a:t>2</a:t>
            </a:r>
            <a:endParaRPr lang="vi-VN" altLang="vi-VN" sz="2400"/>
          </a:p>
        </p:txBody>
      </p:sp>
      <p:sp>
        <p:nvSpPr>
          <p:cNvPr id="5" name="Hình chữ nhật 4"/>
          <p:cNvSpPr>
            <a:spLocks noRot="1" noChangeAspect="1" noMove="1" noResize="1" noEditPoints="1" noAdjustHandles="1" noChangeArrowheads="1" noChangeShapeType="1" noTextEdit="1"/>
          </p:cNvSpPr>
          <p:nvPr/>
        </p:nvSpPr>
        <p:spPr>
          <a:xfrm>
            <a:off x="8457773" y="3722188"/>
            <a:ext cx="851515" cy="714683"/>
          </a:xfrm>
          <a:prstGeom prst="rect">
            <a:avLst/>
          </a:prstGeom>
          <a:blipFill rotWithShape="0">
            <a:blip r:embed="rId2"/>
            <a:stretch>
              <a:fillRect l="-14286" b="-9402"/>
            </a:stretch>
          </a:blipFill>
        </p:spPr>
        <p:txBody>
          <a:bodyPr/>
          <a:lstStyle/>
          <a:p>
            <a:r>
              <a:rPr lang="vi-VN">
                <a:noFill/>
              </a:rPr>
              <a:t> </a:t>
            </a:r>
          </a:p>
        </p:txBody>
      </p:sp>
      <p:sp>
        <p:nvSpPr>
          <p:cNvPr id="14" name="Hộp_Văn_Bản 11"/>
          <p:cNvSpPr txBox="1">
            <a:spLocks noChangeArrowheads="1"/>
          </p:cNvSpPr>
          <p:nvPr/>
        </p:nvSpPr>
        <p:spPr bwMode="auto">
          <a:xfrm>
            <a:off x="5751513" y="4397376"/>
            <a:ext cx="325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b="1">
                <a:solidFill>
                  <a:srgbClr val="000066"/>
                </a:solidFill>
                <a:latin typeface="Times New Roman" panose="02020603050405020304" pitchFamily="18" charset="0"/>
                <a:cs typeface="Times New Roman" panose="02020603050405020304" pitchFamily="18" charset="0"/>
              </a:rPr>
              <a:t>I</a:t>
            </a:r>
            <a:r>
              <a:rPr lang="en-US" altLang="en-US" sz="2400" b="1" baseline="-25000">
                <a:solidFill>
                  <a:srgbClr val="000066"/>
                </a:solidFill>
                <a:latin typeface="Times New Roman" panose="02020603050405020304" pitchFamily="18" charset="0"/>
                <a:cs typeface="Times New Roman" panose="02020603050405020304" pitchFamily="18" charset="0"/>
              </a:rPr>
              <a:t>1</a:t>
            </a:r>
            <a:r>
              <a:rPr lang="en-US" altLang="en-US" sz="2400" b="1">
                <a:solidFill>
                  <a:srgbClr val="000066"/>
                </a:solidFill>
                <a:latin typeface="Times New Roman" panose="02020603050405020304" pitchFamily="18" charset="0"/>
                <a:cs typeface="Times New Roman" panose="02020603050405020304" pitchFamily="18" charset="0"/>
              </a:rPr>
              <a:t> = I</a:t>
            </a:r>
            <a:r>
              <a:rPr lang="en-US" altLang="en-US" sz="2400" b="1" baseline="-25000">
                <a:solidFill>
                  <a:srgbClr val="000066"/>
                </a:solidFill>
                <a:latin typeface="Times New Roman" panose="02020603050405020304" pitchFamily="18" charset="0"/>
                <a:cs typeface="Times New Roman" panose="02020603050405020304" pitchFamily="18" charset="0"/>
              </a:rPr>
              <a:t>2</a:t>
            </a:r>
            <a:r>
              <a:rPr lang="en-US" altLang="en-US" sz="2400" b="1">
                <a:solidFill>
                  <a:srgbClr val="000066"/>
                </a:solidFill>
                <a:latin typeface="Times New Roman" panose="02020603050405020304" pitchFamily="18" charset="0"/>
                <a:cs typeface="Times New Roman" panose="02020603050405020304" pitchFamily="18" charset="0"/>
              </a:rPr>
              <a:t> = I</a:t>
            </a:r>
            <a:r>
              <a:rPr lang="en-US" altLang="en-US" sz="2400" b="1" baseline="-25000">
                <a:solidFill>
                  <a:srgbClr val="000066"/>
                </a:solidFill>
                <a:latin typeface="Times New Roman" panose="02020603050405020304" pitchFamily="18" charset="0"/>
                <a:cs typeface="Times New Roman" panose="02020603050405020304" pitchFamily="18" charset="0"/>
              </a:rPr>
              <a:t>3</a:t>
            </a:r>
            <a:r>
              <a:rPr lang="en-US" altLang="en-US" sz="2400" b="1">
                <a:solidFill>
                  <a:srgbClr val="000066"/>
                </a:solidFill>
                <a:latin typeface="Times New Roman" panose="02020603050405020304" pitchFamily="18" charset="0"/>
                <a:cs typeface="Times New Roman" panose="02020603050405020304" pitchFamily="18" charset="0"/>
              </a:rPr>
              <a:t> =I=0,4A</a:t>
            </a:r>
            <a:r>
              <a:rPr lang="en-US" altLang="en-US" sz="2400" b="1">
                <a:solidFill>
                  <a:srgbClr val="000099"/>
                </a:solidFill>
                <a:latin typeface="Times New Roman" panose="02020603050405020304" pitchFamily="18" charset="0"/>
                <a:cs typeface="Times New Roman" panose="02020603050405020304" pitchFamily="18" charset="0"/>
              </a:rPr>
              <a:t> </a:t>
            </a:r>
            <a:endParaRPr lang="vi-VN" altLang="en-US" sz="2400" b="1">
              <a:solidFill>
                <a:schemeClr val="accent2"/>
              </a:solidFill>
              <a:latin typeface="Times New Roman" panose="02020603050405020304" pitchFamily="18" charset="0"/>
              <a:cs typeface="Times New Roman" panose="02020603050405020304" pitchFamily="18" charset="0"/>
            </a:endParaRPr>
          </a:p>
        </p:txBody>
      </p:sp>
      <p:sp>
        <p:nvSpPr>
          <p:cNvPr id="15" name="Hộp_Văn_Bản 11"/>
          <p:cNvSpPr txBox="1">
            <a:spLocks noChangeArrowheads="1"/>
          </p:cNvSpPr>
          <p:nvPr/>
        </p:nvSpPr>
        <p:spPr bwMode="auto">
          <a:xfrm>
            <a:off x="3449639" y="4337051"/>
            <a:ext cx="2706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Vì </a:t>
            </a:r>
            <a:r>
              <a:rPr lang="en-US" altLang="en-US" sz="2400" b="1">
                <a:solidFill>
                  <a:srgbClr val="000066"/>
                </a:solidFill>
                <a:latin typeface="Times New Roman" panose="02020603050405020304" pitchFamily="18" charset="0"/>
                <a:cs typeface="Times New Roman" panose="02020603050405020304" pitchFamily="18" charset="0"/>
              </a:rPr>
              <a:t>R</a:t>
            </a:r>
            <a:r>
              <a:rPr lang="en-US" altLang="en-US" sz="2400" b="1" baseline="-25000">
                <a:solidFill>
                  <a:srgbClr val="000066"/>
                </a:solidFill>
                <a:latin typeface="Times New Roman" panose="02020603050405020304" pitchFamily="18" charset="0"/>
                <a:cs typeface="Times New Roman" panose="02020603050405020304" pitchFamily="18" charset="0"/>
              </a:rPr>
              <a:t>1</a:t>
            </a:r>
            <a:r>
              <a:rPr lang="en-US" altLang="en-US" sz="2400" b="1">
                <a:solidFill>
                  <a:srgbClr val="000066"/>
                </a:solidFill>
                <a:latin typeface="Times New Roman" panose="02020603050405020304" pitchFamily="18" charset="0"/>
                <a:cs typeface="Times New Roman" panose="02020603050405020304" pitchFamily="18" charset="0"/>
              </a:rPr>
              <a:t> nt R</a:t>
            </a:r>
            <a:r>
              <a:rPr lang="en-US" altLang="en-US" sz="2400" b="1" baseline="-25000">
                <a:solidFill>
                  <a:srgbClr val="000066"/>
                </a:solidFill>
                <a:latin typeface="Times New Roman" panose="02020603050405020304" pitchFamily="18" charset="0"/>
                <a:cs typeface="Times New Roman" panose="02020603050405020304" pitchFamily="18" charset="0"/>
              </a:rPr>
              <a:t>2</a:t>
            </a:r>
            <a:r>
              <a:rPr lang="en-US" altLang="en-US" sz="2400" b="1">
                <a:solidFill>
                  <a:srgbClr val="000066"/>
                </a:solidFill>
                <a:latin typeface="Times New Roman" panose="02020603050405020304" pitchFamily="18" charset="0"/>
                <a:cs typeface="Times New Roman" panose="02020603050405020304" pitchFamily="18" charset="0"/>
              </a:rPr>
              <a:t> nt R</a:t>
            </a:r>
            <a:r>
              <a:rPr lang="en-US" altLang="en-US" sz="2400" b="1" baseline="-25000">
                <a:solidFill>
                  <a:srgbClr val="000066"/>
                </a:solidFill>
                <a:latin typeface="Times New Roman" panose="02020603050405020304" pitchFamily="18" charset="0"/>
                <a:cs typeface="Times New Roman" panose="02020603050405020304" pitchFamily="18" charset="0"/>
              </a:rPr>
              <a:t>3</a:t>
            </a:r>
            <a:r>
              <a:rPr lang="en-US" altLang="en-US" sz="2400" b="1">
                <a:solidFill>
                  <a:srgbClr val="000066"/>
                </a:solidFill>
                <a:latin typeface="Times New Roman" panose="02020603050405020304" pitchFamily="18" charset="0"/>
                <a:cs typeface="Times New Roman" panose="02020603050405020304" pitchFamily="18" charset="0"/>
              </a:rPr>
              <a:t> </a:t>
            </a:r>
            <a:r>
              <a:rPr lang="en-US" altLang="en-US" sz="2400" b="1">
                <a:solidFill>
                  <a:srgbClr val="000099"/>
                </a:solidFill>
                <a:latin typeface="Times New Roman" panose="02020603050405020304" pitchFamily="18" charset="0"/>
                <a:cs typeface="Times New Roman" panose="02020603050405020304" pitchFamily="18" charset="0"/>
              </a:rPr>
              <a:t> </a:t>
            </a:r>
            <a:endParaRPr lang="vi-VN" altLang="en-US" sz="2400" b="1">
              <a:solidFill>
                <a:schemeClr val="accent2"/>
              </a:solidFill>
              <a:latin typeface="Times New Roman" panose="02020603050405020304" pitchFamily="18" charset="0"/>
              <a:cs typeface="Times New Roman" panose="02020603050405020304" pitchFamily="18" charset="0"/>
            </a:endParaRPr>
          </a:p>
        </p:txBody>
      </p:sp>
      <p:sp>
        <p:nvSpPr>
          <p:cNvPr id="17" name="Hình chữ nhật 16"/>
          <p:cNvSpPr>
            <a:spLocks noRot="1" noChangeAspect="1" noMove="1" noResize="1" noEditPoints="1" noAdjustHandles="1" noChangeArrowheads="1" noChangeShapeType="1" noTextEdit="1"/>
          </p:cNvSpPr>
          <p:nvPr/>
        </p:nvSpPr>
        <p:spPr>
          <a:xfrm>
            <a:off x="7670612" y="3704381"/>
            <a:ext cx="867545" cy="710579"/>
          </a:xfrm>
          <a:prstGeom prst="rect">
            <a:avLst/>
          </a:prstGeom>
          <a:blipFill rotWithShape="0">
            <a:blip r:embed="rId3"/>
            <a:stretch>
              <a:fillRect l="-13986" b="-10345"/>
            </a:stretch>
          </a:blipFill>
        </p:spPr>
        <p:txBody>
          <a:bodyPr/>
          <a:lstStyle/>
          <a:p>
            <a:r>
              <a:rPr lang="vi-VN">
                <a:noFill/>
              </a:rPr>
              <a:t> </a:t>
            </a:r>
          </a:p>
        </p:txBody>
      </p:sp>
      <p:sp>
        <p:nvSpPr>
          <p:cNvPr id="2" name="Hình chữ nhật 1"/>
          <p:cNvSpPr>
            <a:spLocks noChangeArrowheads="1"/>
          </p:cNvSpPr>
          <p:nvPr/>
        </p:nvSpPr>
        <p:spPr bwMode="auto">
          <a:xfrm>
            <a:off x="9223376" y="3894138"/>
            <a:ext cx="1249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99"/>
                </a:solidFill>
                <a:latin typeface="Times New Roman" panose="02020603050405020304" pitchFamily="18" charset="0"/>
                <a:cs typeface="Times New Roman" panose="02020603050405020304" pitchFamily="18" charset="0"/>
              </a:rPr>
              <a:t>= 0,4(A)</a:t>
            </a:r>
            <a:endParaRPr lang="vi-VN" altLang="en-US" sz="2400" b="1">
              <a:solidFill>
                <a:srgbClr val="000099"/>
              </a:solidFill>
              <a:latin typeface="Times New Roman" panose="02020603050405020304" pitchFamily="18" charset="0"/>
              <a:cs typeface="Times New Roman" panose="02020603050405020304" pitchFamily="18" charset="0"/>
            </a:endParaRPr>
          </a:p>
        </p:txBody>
      </p:sp>
      <p:sp>
        <p:nvSpPr>
          <p:cNvPr id="20" name="Hộp_Văn_Bản 11"/>
          <p:cNvSpPr txBox="1">
            <a:spLocks noChangeArrowheads="1"/>
          </p:cNvSpPr>
          <p:nvPr/>
        </p:nvSpPr>
        <p:spPr bwMode="auto">
          <a:xfrm>
            <a:off x="3459163" y="4903788"/>
            <a:ext cx="4322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HĐT giữa gai đầu mỗi điện trở</a:t>
            </a:r>
            <a:r>
              <a:rPr lang="en-US" altLang="en-US" sz="2400" b="1">
                <a:solidFill>
                  <a:srgbClr val="000066"/>
                </a:solidFill>
                <a:latin typeface="Times New Roman" panose="02020603050405020304" pitchFamily="18" charset="0"/>
                <a:cs typeface="Times New Roman" panose="02020603050405020304" pitchFamily="18" charset="0"/>
              </a:rPr>
              <a:t>:</a:t>
            </a:r>
            <a:endParaRPr lang="vi-VN" altLang="en-US" sz="2400" b="1">
              <a:solidFill>
                <a:schemeClr val="accent2"/>
              </a:solidFill>
              <a:latin typeface="Times New Roman" panose="02020603050405020304" pitchFamily="18" charset="0"/>
              <a:cs typeface="Times New Roman" panose="02020603050405020304" pitchFamily="18" charset="0"/>
            </a:endParaRPr>
          </a:p>
        </p:txBody>
      </p:sp>
      <p:sp>
        <p:nvSpPr>
          <p:cNvPr id="21" name="Hình chữ nhật 20"/>
          <p:cNvSpPr>
            <a:spLocks noChangeArrowheads="1"/>
          </p:cNvSpPr>
          <p:nvPr/>
        </p:nvSpPr>
        <p:spPr bwMode="auto">
          <a:xfrm>
            <a:off x="3806826" y="5308601"/>
            <a:ext cx="3890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U</a:t>
            </a:r>
            <a:r>
              <a:rPr lang="en-US" altLang="en-US" sz="2400" b="1" baseline="-25000">
                <a:solidFill>
                  <a:srgbClr val="000066"/>
                </a:solidFill>
                <a:latin typeface="Times New Roman" panose="02020603050405020304" pitchFamily="18" charset="0"/>
                <a:cs typeface="Times New Roman" panose="02020603050405020304" pitchFamily="18" charset="0"/>
              </a:rPr>
              <a:t>1</a:t>
            </a:r>
            <a:r>
              <a:rPr lang="en-US" altLang="en-US" sz="2400" b="1">
                <a:solidFill>
                  <a:srgbClr val="000066"/>
                </a:solidFill>
                <a:latin typeface="Times New Roman" panose="02020603050405020304" pitchFamily="18" charset="0"/>
                <a:cs typeface="Times New Roman" panose="02020603050405020304" pitchFamily="18" charset="0"/>
              </a:rPr>
              <a:t> = I</a:t>
            </a:r>
            <a:r>
              <a:rPr lang="en-US" altLang="en-US" sz="2400" b="1" baseline="-25000">
                <a:solidFill>
                  <a:srgbClr val="000066"/>
                </a:solidFill>
                <a:latin typeface="Times New Roman" panose="02020603050405020304" pitchFamily="18" charset="0"/>
                <a:cs typeface="Times New Roman" panose="02020603050405020304" pitchFamily="18" charset="0"/>
              </a:rPr>
              <a:t>1</a:t>
            </a:r>
            <a:r>
              <a:rPr lang="en-US" altLang="en-US" sz="2400" b="1">
                <a:solidFill>
                  <a:srgbClr val="000066"/>
                </a:solidFill>
                <a:latin typeface="Times New Roman" panose="02020603050405020304" pitchFamily="18" charset="0"/>
                <a:cs typeface="Times New Roman" panose="02020603050405020304" pitchFamily="18" charset="0"/>
              </a:rPr>
              <a:t>. R</a:t>
            </a:r>
            <a:r>
              <a:rPr lang="en-US" altLang="en-US" sz="2400" b="1" baseline="-25000">
                <a:solidFill>
                  <a:srgbClr val="000066"/>
                </a:solidFill>
                <a:latin typeface="Times New Roman" panose="02020603050405020304" pitchFamily="18" charset="0"/>
                <a:cs typeface="Times New Roman" panose="02020603050405020304" pitchFamily="18" charset="0"/>
              </a:rPr>
              <a:t>1</a:t>
            </a:r>
            <a:r>
              <a:rPr lang="en-US" altLang="en-US" sz="2400" b="1">
                <a:solidFill>
                  <a:srgbClr val="000066"/>
                </a:solidFill>
                <a:latin typeface="Times New Roman" panose="02020603050405020304" pitchFamily="18" charset="0"/>
                <a:cs typeface="Times New Roman" panose="02020603050405020304" pitchFamily="18" charset="0"/>
              </a:rPr>
              <a:t> = 0,4 . 5= 2(V)</a:t>
            </a:r>
            <a:endParaRPr lang="vi-VN" altLang="vi-VN" sz="2400"/>
          </a:p>
        </p:txBody>
      </p:sp>
      <p:sp>
        <p:nvSpPr>
          <p:cNvPr id="22" name="Hình chữ nhật 21"/>
          <p:cNvSpPr>
            <a:spLocks noChangeArrowheads="1"/>
          </p:cNvSpPr>
          <p:nvPr/>
        </p:nvSpPr>
        <p:spPr bwMode="auto">
          <a:xfrm>
            <a:off x="3806826" y="5741989"/>
            <a:ext cx="3890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U</a:t>
            </a:r>
            <a:r>
              <a:rPr lang="en-US" altLang="en-US" sz="2400" b="1" baseline="-25000">
                <a:solidFill>
                  <a:srgbClr val="000066"/>
                </a:solidFill>
                <a:latin typeface="Times New Roman" panose="02020603050405020304" pitchFamily="18" charset="0"/>
                <a:cs typeface="Times New Roman" panose="02020603050405020304" pitchFamily="18" charset="0"/>
              </a:rPr>
              <a:t>2</a:t>
            </a:r>
            <a:r>
              <a:rPr lang="en-US" altLang="en-US" sz="2400" b="1">
                <a:solidFill>
                  <a:srgbClr val="000066"/>
                </a:solidFill>
                <a:latin typeface="Times New Roman" panose="02020603050405020304" pitchFamily="18" charset="0"/>
                <a:cs typeface="Times New Roman" panose="02020603050405020304" pitchFamily="18" charset="0"/>
              </a:rPr>
              <a:t> = I</a:t>
            </a:r>
            <a:r>
              <a:rPr lang="en-US" altLang="en-US" sz="2400" b="1" baseline="-25000">
                <a:solidFill>
                  <a:srgbClr val="000066"/>
                </a:solidFill>
                <a:latin typeface="Times New Roman" panose="02020603050405020304" pitchFamily="18" charset="0"/>
                <a:cs typeface="Times New Roman" panose="02020603050405020304" pitchFamily="18" charset="0"/>
              </a:rPr>
              <a:t>2</a:t>
            </a:r>
            <a:r>
              <a:rPr lang="en-US" altLang="en-US" sz="2400" b="1">
                <a:solidFill>
                  <a:srgbClr val="000066"/>
                </a:solidFill>
                <a:latin typeface="Times New Roman" panose="02020603050405020304" pitchFamily="18" charset="0"/>
                <a:cs typeface="Times New Roman" panose="02020603050405020304" pitchFamily="18" charset="0"/>
              </a:rPr>
              <a:t>. R</a:t>
            </a:r>
            <a:r>
              <a:rPr lang="en-US" altLang="en-US" sz="2400" b="1" baseline="-25000">
                <a:solidFill>
                  <a:srgbClr val="000066"/>
                </a:solidFill>
                <a:latin typeface="Times New Roman" panose="02020603050405020304" pitchFamily="18" charset="0"/>
                <a:cs typeface="Times New Roman" panose="02020603050405020304" pitchFamily="18" charset="0"/>
              </a:rPr>
              <a:t>2</a:t>
            </a:r>
            <a:r>
              <a:rPr lang="en-US" altLang="en-US" sz="2400" b="1">
                <a:solidFill>
                  <a:srgbClr val="000066"/>
                </a:solidFill>
                <a:latin typeface="Times New Roman" panose="02020603050405020304" pitchFamily="18" charset="0"/>
                <a:cs typeface="Times New Roman" panose="02020603050405020304" pitchFamily="18" charset="0"/>
              </a:rPr>
              <a:t> = 0,4 . 10= 4(V)</a:t>
            </a:r>
            <a:endParaRPr lang="vi-VN" altLang="vi-VN" sz="2400"/>
          </a:p>
        </p:txBody>
      </p:sp>
      <p:sp>
        <p:nvSpPr>
          <p:cNvPr id="24" name="Hình chữ nhật 23"/>
          <p:cNvSpPr>
            <a:spLocks noChangeArrowheads="1"/>
          </p:cNvSpPr>
          <p:nvPr/>
        </p:nvSpPr>
        <p:spPr bwMode="auto">
          <a:xfrm>
            <a:off x="3816351" y="6218239"/>
            <a:ext cx="3890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U</a:t>
            </a:r>
            <a:r>
              <a:rPr lang="en-US" altLang="en-US" sz="2400" b="1" baseline="-25000">
                <a:solidFill>
                  <a:srgbClr val="000066"/>
                </a:solidFill>
                <a:latin typeface="Times New Roman" panose="02020603050405020304" pitchFamily="18" charset="0"/>
                <a:cs typeface="Times New Roman" panose="02020603050405020304" pitchFamily="18" charset="0"/>
              </a:rPr>
              <a:t>3</a:t>
            </a:r>
            <a:r>
              <a:rPr lang="en-US" altLang="en-US" sz="2400" b="1">
                <a:solidFill>
                  <a:srgbClr val="000066"/>
                </a:solidFill>
                <a:latin typeface="Times New Roman" panose="02020603050405020304" pitchFamily="18" charset="0"/>
                <a:cs typeface="Times New Roman" panose="02020603050405020304" pitchFamily="18" charset="0"/>
              </a:rPr>
              <a:t> = I</a:t>
            </a:r>
            <a:r>
              <a:rPr lang="en-US" altLang="en-US" sz="2400" b="1" baseline="-25000">
                <a:solidFill>
                  <a:srgbClr val="000066"/>
                </a:solidFill>
                <a:latin typeface="Times New Roman" panose="02020603050405020304" pitchFamily="18" charset="0"/>
                <a:cs typeface="Times New Roman" panose="02020603050405020304" pitchFamily="18" charset="0"/>
              </a:rPr>
              <a:t>3</a:t>
            </a:r>
            <a:r>
              <a:rPr lang="en-US" altLang="en-US" sz="2400" b="1">
                <a:solidFill>
                  <a:srgbClr val="000066"/>
                </a:solidFill>
                <a:latin typeface="Times New Roman" panose="02020603050405020304" pitchFamily="18" charset="0"/>
                <a:cs typeface="Times New Roman" panose="02020603050405020304" pitchFamily="18" charset="0"/>
              </a:rPr>
              <a:t>. R</a:t>
            </a:r>
            <a:r>
              <a:rPr lang="en-US" altLang="en-US" sz="2400" b="1" baseline="-25000">
                <a:solidFill>
                  <a:srgbClr val="000066"/>
                </a:solidFill>
                <a:latin typeface="Times New Roman" panose="02020603050405020304" pitchFamily="18" charset="0"/>
                <a:cs typeface="Times New Roman" panose="02020603050405020304" pitchFamily="18" charset="0"/>
              </a:rPr>
              <a:t>3</a:t>
            </a:r>
            <a:r>
              <a:rPr lang="en-US" altLang="en-US" sz="2400" b="1">
                <a:solidFill>
                  <a:srgbClr val="000066"/>
                </a:solidFill>
                <a:latin typeface="Times New Roman" panose="02020603050405020304" pitchFamily="18" charset="0"/>
                <a:cs typeface="Times New Roman" panose="02020603050405020304" pitchFamily="18" charset="0"/>
              </a:rPr>
              <a:t> = 0,4 . 15= 6(V)</a:t>
            </a:r>
            <a:endParaRPr lang="vi-VN" altLang="vi-VN" sz="2400"/>
          </a:p>
        </p:txBody>
      </p:sp>
    </p:spTree>
    <p:extLst>
      <p:ext uri="{BB962C8B-B14F-4D97-AF65-F5344CB8AC3E}">
        <p14:creationId xmlns:p14="http://schemas.microsoft.com/office/powerpoint/2010/main" val="42502619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arn(inVertical)">
                                      <p:cBhvr>
                                        <p:cTn id="22" dur="500"/>
                                        <p:tgtEl>
                                          <p:spTgt spid="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arn(inVertical)">
                                      <p:cBhvr>
                                        <p:cTn id="27" dur="500"/>
                                        <p:tgtEl>
                                          <p:spTgt spid="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barn(inVertical)">
                                      <p:cBhvr>
                                        <p:cTn id="32" dur="500"/>
                                        <p:tgtEl>
                                          <p:spTgt spid="1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barn(inVertical)">
                                      <p:cBhvr>
                                        <p:cTn id="37" dur="500"/>
                                        <p:tgtEl>
                                          <p:spTgt spid="1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barn(inVertical)">
                                      <p:cBhvr>
                                        <p:cTn id="42" dur="500"/>
                                        <p:tgtEl>
                                          <p:spTgt spid="1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1000"/>
                                        <p:tgtEl>
                                          <p:spTgt spid="1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arn(inVertical)">
                                      <p:cBhvr>
                                        <p:cTn id="52" dur="500"/>
                                        <p:tgtEl>
                                          <p:spTgt spid="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inVertical)">
                                      <p:cBhvr>
                                        <p:cTn id="57" dur="500"/>
                                        <p:tgtEl>
                                          <p:spTgt spid="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1000"/>
                                        <p:tgtEl>
                                          <p:spTgt spid="1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arn(inVertical)">
                                      <p:cBhvr>
                                        <p:cTn id="67" dur="500"/>
                                        <p:tgtEl>
                                          <p:spTgt spid="1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barn(inVertical)">
                                      <p:cBhvr>
                                        <p:cTn id="72" dur="500"/>
                                        <p:tgtEl>
                                          <p:spTgt spid="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barn(inVertical)">
                                      <p:cBhvr>
                                        <p:cTn id="77" dur="500"/>
                                        <p:tgtEl>
                                          <p:spTgt spid="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left)">
                                      <p:cBhvr>
                                        <p:cTn id="82" dur="1000"/>
                                        <p:tgtEl>
                                          <p:spTgt spid="1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left)">
                                      <p:cBhvr>
                                        <p:cTn id="87" dur="1000"/>
                                        <p:tgtEl>
                                          <p:spTgt spid="1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1000"/>
                                        <p:tgtEl>
                                          <p:spTgt spid="2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barn(inVertical)">
                                      <p:cBhvr>
                                        <p:cTn id="97" dur="500"/>
                                        <p:tgtEl>
                                          <p:spTgt spid="2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barn(inVertical)">
                                      <p:cBhvr>
                                        <p:cTn id="102" dur="500"/>
                                        <p:tgtEl>
                                          <p:spTgt spid="2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barn(inVertical)">
                                      <p:cBhvr>
                                        <p:cTn id="10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3" grpId="0"/>
      <p:bldP spid="4" grpId="0"/>
      <p:bldP spid="14" grpId="0"/>
      <p:bldP spid="15" grpId="0"/>
      <p:bldP spid="2" grpId="0"/>
      <p:bldP spid="20" grpId="0"/>
      <p:bldP spid="21" grpId="0"/>
      <p:bldP spid="22"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524000" y="792163"/>
            <a:ext cx="9144000" cy="1200150"/>
          </a:xfrm>
          <a:prstGeom prst="rect">
            <a:avLst/>
          </a:prstGeom>
          <a:solidFill>
            <a:schemeClr val="accent6">
              <a:lumMod val="40000"/>
              <a:lumOff val="60000"/>
            </a:schemeClr>
          </a:solidFill>
        </p:spPr>
        <p:txBody>
          <a:bodyPr>
            <a:spAutoFit/>
          </a:bodyPr>
          <a:lstStyle/>
          <a:p>
            <a:pPr algn="just" eaLnBrk="1" hangingPunct="1">
              <a:defRPr/>
            </a:pPr>
            <a:r>
              <a:rPr lang="en-US" sz="2400" b="1" u="sng">
                <a:solidFill>
                  <a:srgbClr val="FF0000"/>
                </a:solidFill>
                <a:latin typeface="Times New Roman" panose="02020603050405020304" pitchFamily="18" charset="0"/>
                <a:cs typeface="Times New Roman" panose="02020603050405020304" pitchFamily="18" charset="0"/>
              </a:rPr>
              <a:t>4.8. </a:t>
            </a:r>
            <a:r>
              <a:rPr lang="vi-VN" sz="2400">
                <a:solidFill>
                  <a:srgbClr val="000000"/>
                </a:solidFill>
                <a:latin typeface="Times New Roman" panose="02020603050405020304" pitchFamily="18" charset="0"/>
                <a:cs typeface="Times New Roman" panose="02020603050405020304" pitchFamily="18" charset="0"/>
              </a:rPr>
              <a:t>Đặt hiệu điện thế U = 12V vào hai đầu đoạn mạch gồm điện trở R</a:t>
            </a:r>
            <a:r>
              <a:rPr lang="vi-VN" sz="2400" baseline="-25000">
                <a:solidFill>
                  <a:srgbClr val="000000"/>
                </a:solidFill>
                <a:latin typeface="Times New Roman" panose="02020603050405020304" pitchFamily="18" charset="0"/>
                <a:cs typeface="Times New Roman" panose="02020603050405020304" pitchFamily="18" charset="0"/>
              </a:rPr>
              <a:t>1</a:t>
            </a:r>
            <a:r>
              <a:rPr lang="vi-VN" sz="2400">
                <a:solidFill>
                  <a:srgbClr val="000000"/>
                </a:solidFill>
                <a:latin typeface="Times New Roman" panose="02020603050405020304" pitchFamily="18" charset="0"/>
                <a:cs typeface="Times New Roman" panose="02020603050405020304" pitchFamily="18" charset="0"/>
              </a:rPr>
              <a:t> = 40</a:t>
            </a:r>
            <a:r>
              <a:rPr lang="el-GR" sz="2400">
                <a:solidFill>
                  <a:srgbClr val="000000"/>
                </a:solidFill>
                <a:latin typeface="Times New Roman" panose="02020603050405020304" pitchFamily="18" charset="0"/>
                <a:cs typeface="Times New Roman" panose="02020603050405020304" pitchFamily="18" charset="0"/>
              </a:rPr>
              <a:t>Ω </a:t>
            </a:r>
            <a:r>
              <a:rPr lang="vi-VN" sz="2400">
                <a:solidFill>
                  <a:srgbClr val="000000"/>
                </a:solidFill>
                <a:latin typeface="Times New Roman" panose="02020603050405020304" pitchFamily="18" charset="0"/>
                <a:cs typeface="Times New Roman" panose="02020603050405020304" pitchFamily="18" charset="0"/>
              </a:rPr>
              <a:t>và R</a:t>
            </a:r>
            <a:r>
              <a:rPr lang="vi-VN" sz="2400" baseline="-25000">
                <a:solidFill>
                  <a:srgbClr val="000000"/>
                </a:solidFill>
                <a:latin typeface="Times New Roman" panose="02020603050405020304" pitchFamily="18" charset="0"/>
                <a:cs typeface="Times New Roman" panose="02020603050405020304" pitchFamily="18" charset="0"/>
              </a:rPr>
              <a:t>2</a:t>
            </a:r>
            <a:r>
              <a:rPr lang="vi-VN" sz="2400">
                <a:solidFill>
                  <a:srgbClr val="000000"/>
                </a:solidFill>
                <a:latin typeface="Times New Roman" panose="02020603050405020304" pitchFamily="18" charset="0"/>
                <a:cs typeface="Times New Roman" panose="02020603050405020304" pitchFamily="18" charset="0"/>
              </a:rPr>
              <a:t> = 80</a:t>
            </a:r>
            <a:r>
              <a:rPr lang="el-GR" sz="2400">
                <a:solidFill>
                  <a:srgbClr val="000000"/>
                </a:solidFill>
                <a:latin typeface="Times New Roman" panose="02020603050405020304" pitchFamily="18" charset="0"/>
                <a:cs typeface="Times New Roman" panose="02020603050405020304" pitchFamily="18" charset="0"/>
              </a:rPr>
              <a:t>Ω  </a:t>
            </a:r>
            <a:r>
              <a:rPr lang="vi-VN" sz="2400">
                <a:solidFill>
                  <a:srgbClr val="000000"/>
                </a:solidFill>
                <a:latin typeface="Times New Roman" panose="02020603050405020304" pitchFamily="18" charset="0"/>
                <a:cs typeface="Times New Roman" panose="02020603050405020304" pitchFamily="18" charset="0"/>
              </a:rPr>
              <a:t>mắc nối tiếp. Hỏi cường độ dòng điện chạy qua đoạn mạch này là bao nhiêu?</a:t>
            </a:r>
          </a:p>
        </p:txBody>
      </p:sp>
      <p:sp>
        <p:nvSpPr>
          <p:cNvPr id="9" name="Text Box 2"/>
          <p:cNvSpPr txBox="1">
            <a:spLocks noChangeArrowheads="1"/>
          </p:cNvSpPr>
          <p:nvPr/>
        </p:nvSpPr>
        <p:spPr bwMode="auto">
          <a:xfrm>
            <a:off x="4275139" y="9526"/>
            <a:ext cx="3074987" cy="646113"/>
          </a:xfrm>
          <a:prstGeom prst="rect">
            <a:avLst/>
          </a:prstGeom>
          <a:solidFill>
            <a:schemeClr val="accent1"/>
          </a:solidFill>
          <a:ln>
            <a:noFill/>
          </a:ln>
          <a:effectLst/>
          <a:extLst/>
        </p:spPr>
        <p:txBody>
          <a:bodyPr wrap="none">
            <a:spAutoFit/>
          </a:bodyPr>
          <a:lstStyle/>
          <a:p>
            <a:pPr eaLnBrk="1" hangingPunct="1">
              <a:defRPr/>
            </a:pPr>
            <a:r>
              <a:rPr lang="en-US" sz="3600" b="1">
                <a:solidFill>
                  <a:schemeClr val="hlink"/>
                </a:solidFill>
                <a:effectLst>
                  <a:outerShdw blurRad="38100" dist="38100" dir="2700000" algn="tl">
                    <a:srgbClr val="C0C0C0"/>
                  </a:outerShdw>
                </a:effectLst>
                <a:latin typeface="Arial" charset="0"/>
              </a:rPr>
              <a:t>BÀI TẬP SBT</a:t>
            </a:r>
          </a:p>
        </p:txBody>
      </p:sp>
      <p:sp>
        <p:nvSpPr>
          <p:cNvPr id="23" name="Nút Hành động: Tiến hoặc Tiếp 22">
            <a:hlinkClick r:id="" action="ppaction://hlinkshowjump?jump=lastslide" highlightClick="1"/>
          </p:cNvPr>
          <p:cNvSpPr/>
          <p:nvPr/>
        </p:nvSpPr>
        <p:spPr>
          <a:xfrm>
            <a:off x="10058400" y="6400800"/>
            <a:ext cx="5334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 name="Hình chữ nhật 2"/>
          <p:cNvSpPr>
            <a:spLocks noChangeArrowheads="1"/>
          </p:cNvSpPr>
          <p:nvPr/>
        </p:nvSpPr>
        <p:spPr bwMode="auto">
          <a:xfrm>
            <a:off x="1854200" y="2133600"/>
            <a:ext cx="23622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a:solidFill>
                  <a:schemeClr val="accent2"/>
                </a:solidFill>
                <a:latin typeface="Times New Roman" panose="02020603050405020304" pitchFamily="18" charset="0"/>
                <a:cs typeface="Times New Roman" panose="02020603050405020304" pitchFamily="18" charset="0"/>
              </a:rPr>
              <a:t>A. 0,1A          </a:t>
            </a:r>
          </a:p>
          <a:p>
            <a:pPr algn="just">
              <a:spcBef>
                <a:spcPct val="0"/>
              </a:spcBef>
              <a:buFontTx/>
              <a:buNone/>
            </a:pPr>
            <a:r>
              <a:rPr lang="en-US" altLang="en-US" sz="2400" b="1">
                <a:solidFill>
                  <a:schemeClr val="accent2"/>
                </a:solidFill>
                <a:latin typeface="Times New Roman" panose="02020603050405020304" pitchFamily="18" charset="0"/>
                <a:cs typeface="Times New Roman" panose="02020603050405020304" pitchFamily="18" charset="0"/>
              </a:rPr>
              <a:t>B. 0,15A           </a:t>
            </a:r>
          </a:p>
          <a:p>
            <a:pPr algn="just">
              <a:spcBef>
                <a:spcPct val="0"/>
              </a:spcBef>
              <a:buFontTx/>
              <a:buNone/>
            </a:pPr>
            <a:r>
              <a:rPr lang="en-US" altLang="en-US" sz="2400" b="1">
                <a:solidFill>
                  <a:schemeClr val="accent2"/>
                </a:solidFill>
                <a:latin typeface="Times New Roman" panose="02020603050405020304" pitchFamily="18" charset="0"/>
                <a:cs typeface="Times New Roman" panose="02020603050405020304" pitchFamily="18" charset="0"/>
              </a:rPr>
              <a:t>C. 0,45A             </a:t>
            </a:r>
          </a:p>
          <a:p>
            <a:pPr algn="just">
              <a:spcBef>
                <a:spcPct val="0"/>
              </a:spcBef>
              <a:buFontTx/>
              <a:buNone/>
            </a:pPr>
            <a:r>
              <a:rPr lang="en-US" altLang="en-US" sz="2400" b="1">
                <a:solidFill>
                  <a:schemeClr val="accent2"/>
                </a:solidFill>
                <a:latin typeface="Times New Roman" panose="02020603050405020304" pitchFamily="18" charset="0"/>
                <a:cs typeface="Times New Roman" panose="02020603050405020304" pitchFamily="18" charset="0"/>
              </a:rPr>
              <a:t>D. 0,3A</a:t>
            </a:r>
          </a:p>
        </p:txBody>
      </p:sp>
      <p:sp>
        <p:nvSpPr>
          <p:cNvPr id="6" name="Rectangle 17"/>
          <p:cNvSpPr>
            <a:spLocks noChangeArrowheads="1"/>
          </p:cNvSpPr>
          <p:nvPr/>
        </p:nvSpPr>
        <p:spPr bwMode="auto">
          <a:xfrm>
            <a:off x="4275139" y="2687638"/>
            <a:ext cx="5545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vi-VN" sz="2400">
                <a:solidFill>
                  <a:schemeClr val="accent2"/>
                </a:solidFill>
                <a:latin typeface="Times New Roman" panose="02020603050405020304" pitchFamily="18" charset="0"/>
                <a:cs typeface="Times New Roman" panose="02020603050405020304" pitchFamily="18" charset="0"/>
              </a:rPr>
              <a:t>Cường độ dòng điện chạy qua đoạn mạch: </a:t>
            </a:r>
            <a:endParaRPr lang="vi-VN" altLang="vi-VN" sz="2400">
              <a:solidFill>
                <a:schemeClr val="accent2"/>
              </a:solidFill>
              <a:latin typeface="Times New Roman" panose="02020603050405020304" pitchFamily="18" charset="0"/>
              <a:cs typeface="Times New Roman" panose="02020603050405020304" pitchFamily="18" charset="0"/>
            </a:endParaRPr>
          </a:p>
        </p:txBody>
      </p:sp>
      <p:sp>
        <p:nvSpPr>
          <p:cNvPr id="8" name="Rectangle 17"/>
          <p:cNvSpPr>
            <a:spLocks noRot="1" noChangeAspect="1" noMove="1" noResize="1" noEditPoints="1" noAdjustHandles="1" noChangeArrowheads="1" noChangeShapeType="1" noTextEdit="1"/>
          </p:cNvSpPr>
          <p:nvPr/>
        </p:nvSpPr>
        <p:spPr>
          <a:xfrm>
            <a:off x="4572270" y="3301854"/>
            <a:ext cx="1049215" cy="614848"/>
          </a:xfrm>
          <a:prstGeom prst="rect">
            <a:avLst/>
          </a:prstGeom>
          <a:blipFill rotWithShape="0">
            <a:blip r:embed="rId2"/>
            <a:stretch>
              <a:fillRect l="-8721" b="-8911"/>
            </a:stretch>
          </a:blipFill>
        </p:spPr>
        <p:txBody>
          <a:bodyPr/>
          <a:lstStyle/>
          <a:p>
            <a:r>
              <a:rPr lang="vi-VN">
                <a:noFill/>
              </a:rPr>
              <a:t> </a:t>
            </a:r>
          </a:p>
        </p:txBody>
      </p:sp>
      <p:sp>
        <p:nvSpPr>
          <p:cNvPr id="10" name="Rectangle 17"/>
          <p:cNvSpPr>
            <a:spLocks noRot="1" noChangeAspect="1" noMove="1" noResize="1" noEditPoints="1" noAdjustHandles="1" noChangeArrowheads="1" noChangeShapeType="1" noTextEdit="1"/>
          </p:cNvSpPr>
          <p:nvPr/>
        </p:nvSpPr>
        <p:spPr>
          <a:xfrm>
            <a:off x="5266276" y="3321783"/>
            <a:ext cx="1269609" cy="660630"/>
          </a:xfrm>
          <a:prstGeom prst="rect">
            <a:avLst/>
          </a:prstGeom>
          <a:blipFill rotWithShape="0">
            <a:blip r:embed="rId3"/>
            <a:stretch>
              <a:fillRect l="-7692" b="-1852"/>
            </a:stretch>
          </a:blipFill>
        </p:spPr>
        <p:txBody>
          <a:bodyPr/>
          <a:lstStyle/>
          <a:p>
            <a:r>
              <a:rPr lang="vi-VN">
                <a:noFill/>
              </a:rPr>
              <a:t> </a:t>
            </a:r>
          </a:p>
        </p:txBody>
      </p:sp>
      <p:sp>
        <p:nvSpPr>
          <p:cNvPr id="11" name="Rectangle 17"/>
          <p:cNvSpPr>
            <a:spLocks noRot="1" noChangeAspect="1" noMove="1" noResize="1" noEditPoints="1" noAdjustHandles="1" noChangeArrowheads="1" noChangeShapeType="1" noTextEdit="1"/>
          </p:cNvSpPr>
          <p:nvPr/>
        </p:nvSpPr>
        <p:spPr>
          <a:xfrm>
            <a:off x="6333076" y="3300683"/>
            <a:ext cx="3098409" cy="617157"/>
          </a:xfrm>
          <a:prstGeom prst="rect">
            <a:avLst/>
          </a:prstGeom>
          <a:blipFill rotWithShape="0">
            <a:blip r:embed="rId4"/>
            <a:stretch>
              <a:fillRect l="-3150" b="-7843"/>
            </a:stretch>
          </a:blipFill>
        </p:spPr>
        <p:txBody>
          <a:bodyPr/>
          <a:lstStyle/>
          <a:p>
            <a:r>
              <a:rPr lang="vi-VN">
                <a:noFill/>
              </a:rPr>
              <a:t> </a:t>
            </a:r>
          </a:p>
        </p:txBody>
      </p:sp>
      <p:cxnSp>
        <p:nvCxnSpPr>
          <p:cNvPr id="4" name="Đường nối Thẳng 3"/>
          <p:cNvCxnSpPr/>
          <p:nvPr/>
        </p:nvCxnSpPr>
        <p:spPr>
          <a:xfrm>
            <a:off x="3886200" y="1992314"/>
            <a:ext cx="0" cy="4865687"/>
          </a:xfrm>
          <a:prstGeom prst="line">
            <a:avLst/>
          </a:prstGeom>
        </p:spPr>
        <p:style>
          <a:lnRef idx="1">
            <a:schemeClr val="dk1"/>
          </a:lnRef>
          <a:fillRef idx="0">
            <a:schemeClr val="dk1"/>
          </a:fillRef>
          <a:effectRef idx="0">
            <a:schemeClr val="dk1"/>
          </a:effectRef>
          <a:fontRef idx="minor">
            <a:schemeClr val="tx1"/>
          </a:fontRef>
        </p:style>
      </p:cxnSp>
      <p:sp>
        <p:nvSpPr>
          <p:cNvPr id="13" name="Rectangle 17"/>
          <p:cNvSpPr>
            <a:spLocks noChangeArrowheads="1"/>
          </p:cNvSpPr>
          <p:nvPr/>
        </p:nvSpPr>
        <p:spPr bwMode="auto">
          <a:xfrm>
            <a:off x="4516438" y="4262438"/>
            <a:ext cx="309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vi-VN" sz="2400">
                <a:solidFill>
                  <a:schemeClr val="accent2"/>
                </a:solidFill>
                <a:latin typeface="Times New Roman" panose="02020603050405020304" pitchFamily="18" charset="0"/>
                <a:cs typeface="Times New Roman" panose="02020603050405020304" pitchFamily="18" charset="0"/>
              </a:rPr>
              <a:t>=&gt; Chọn A</a:t>
            </a:r>
            <a:endParaRPr lang="vi-VN" altLang="vi-VN" sz="2400">
              <a:solidFill>
                <a:schemeClr val="accent2"/>
              </a:solidFill>
              <a:latin typeface="Times New Roman" panose="02020603050405020304" pitchFamily="18" charset="0"/>
              <a:cs typeface="Times New Roman" panose="02020603050405020304" pitchFamily="18" charset="0"/>
            </a:endParaRPr>
          </a:p>
        </p:txBody>
      </p:sp>
      <p:sp>
        <p:nvSpPr>
          <p:cNvPr id="26636" name="Rectangle 17"/>
          <p:cNvSpPr>
            <a:spLocks noChangeArrowheads="1"/>
          </p:cNvSpPr>
          <p:nvPr/>
        </p:nvSpPr>
        <p:spPr bwMode="auto">
          <a:xfrm>
            <a:off x="4908550" y="2085976"/>
            <a:ext cx="334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400" b="1" u="sng">
                <a:solidFill>
                  <a:srgbClr val="0000FF"/>
                </a:solidFill>
                <a:latin typeface="Times New Roman" panose="02020603050405020304" pitchFamily="18" charset="0"/>
                <a:cs typeface="Times New Roman" panose="02020603050405020304" pitchFamily="18" charset="0"/>
              </a:rPr>
              <a:t>Hướng dẫn:</a:t>
            </a:r>
            <a:endParaRPr lang="vi-VN" altLang="vi-VN" sz="2400" b="1" u="sng">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7164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Đường nối Thẳng 3"/>
          <p:cNvCxnSpPr/>
          <p:nvPr/>
        </p:nvCxnSpPr>
        <p:spPr>
          <a:xfrm>
            <a:off x="3810000" y="1992314"/>
            <a:ext cx="0" cy="4865687"/>
          </a:xfrm>
          <a:prstGeom prst="line">
            <a:avLst/>
          </a:prstGeom>
        </p:spPr>
        <p:style>
          <a:lnRef idx="1">
            <a:schemeClr val="dk1"/>
          </a:lnRef>
          <a:fillRef idx="0">
            <a:schemeClr val="dk1"/>
          </a:fillRef>
          <a:effectRef idx="0">
            <a:schemeClr val="dk1"/>
          </a:effectRef>
          <a:fontRef idx="minor">
            <a:schemeClr val="tx1"/>
          </a:fontRef>
        </p:style>
      </p:cxnSp>
      <p:sp>
        <p:nvSpPr>
          <p:cNvPr id="18" name="Rectangle 17"/>
          <p:cNvSpPr/>
          <p:nvPr/>
        </p:nvSpPr>
        <p:spPr>
          <a:xfrm>
            <a:off x="1524000" y="676275"/>
            <a:ext cx="9144000" cy="1568450"/>
          </a:xfrm>
          <a:prstGeom prst="rect">
            <a:avLst/>
          </a:prstGeom>
          <a:solidFill>
            <a:schemeClr val="accent6">
              <a:lumMod val="40000"/>
              <a:lumOff val="60000"/>
            </a:schemeClr>
          </a:solidFill>
        </p:spPr>
        <p:txBody>
          <a:bodyPr>
            <a:spAutoFit/>
          </a:bodyPr>
          <a:lstStyle/>
          <a:p>
            <a:pPr algn="just" eaLnBrk="1" hangingPunct="1">
              <a:defRPr/>
            </a:pPr>
            <a:r>
              <a:rPr lang="en-US" sz="2400" b="1" u="sng">
                <a:solidFill>
                  <a:srgbClr val="FF0000"/>
                </a:solidFill>
                <a:latin typeface="Times New Roman" panose="02020603050405020304" pitchFamily="18" charset="0"/>
                <a:cs typeface="Times New Roman" panose="02020603050405020304" pitchFamily="18" charset="0"/>
              </a:rPr>
              <a:t>4.9.</a:t>
            </a:r>
            <a:r>
              <a:rPr lang="en-US" sz="2400" b="1">
                <a:solidFill>
                  <a:srgbClr val="FF0000"/>
                </a:solidFill>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Một đoạn mạch gồm hai điện trở R</a:t>
            </a:r>
            <a:r>
              <a:rPr lang="vi-VN" sz="2400" baseline="-25000">
                <a:latin typeface="Times New Roman" panose="02020603050405020304" pitchFamily="18" charset="0"/>
                <a:cs typeface="Times New Roman" panose="02020603050405020304" pitchFamily="18" charset="0"/>
              </a:rPr>
              <a:t>1</a:t>
            </a:r>
            <a:r>
              <a:rPr lang="vi-VN" sz="2400">
                <a:latin typeface="Times New Roman" panose="02020603050405020304" pitchFamily="18" charset="0"/>
                <a:cs typeface="Times New Roman" panose="02020603050405020304" pitchFamily="18" charset="0"/>
              </a:rPr>
              <a:t> và R</a:t>
            </a:r>
            <a:r>
              <a:rPr lang="vi-VN" sz="2400" baseline="-25000">
                <a:latin typeface="Times New Roman" panose="02020603050405020304" pitchFamily="18" charset="0"/>
                <a:cs typeface="Times New Roman" panose="02020603050405020304" pitchFamily="18" charset="0"/>
              </a:rPr>
              <a:t>2</a:t>
            </a:r>
            <a:r>
              <a:rPr lang="vi-VN" sz="2400">
                <a:latin typeface="Times New Roman" panose="02020603050405020304" pitchFamily="18" charset="0"/>
                <a:cs typeface="Times New Roman" panose="02020603050405020304" pitchFamily="18" charset="0"/>
              </a:rPr>
              <a:t> = 1,5R</a:t>
            </a:r>
            <a:r>
              <a:rPr lang="vi-VN" sz="2400" baseline="-25000">
                <a:latin typeface="Times New Roman" panose="02020603050405020304" pitchFamily="18" charset="0"/>
                <a:cs typeface="Times New Roman" panose="02020603050405020304" pitchFamily="18" charset="0"/>
              </a:rPr>
              <a:t>1</a:t>
            </a:r>
            <a:r>
              <a:rPr lang="vi-VN" sz="2400">
                <a:latin typeface="Times New Roman" panose="02020603050405020304" pitchFamily="18" charset="0"/>
                <a:cs typeface="Times New Roman" panose="02020603050405020304" pitchFamily="18" charset="0"/>
              </a:rPr>
              <a:t> mắc nối tiếp với nhau. Cho dòng điện chạy qua đoạn mạch này thì thấy hiệu điện thế giữa hai đầu điện trở R</a:t>
            </a:r>
            <a:r>
              <a:rPr lang="vi-VN" sz="2400" baseline="-25000">
                <a:latin typeface="Times New Roman" panose="02020603050405020304" pitchFamily="18" charset="0"/>
                <a:cs typeface="Times New Roman" panose="02020603050405020304" pitchFamily="18" charset="0"/>
              </a:rPr>
              <a:t>1</a:t>
            </a:r>
            <a:r>
              <a:rPr lang="vi-VN" sz="2400">
                <a:latin typeface="Times New Roman" panose="02020603050405020304" pitchFamily="18" charset="0"/>
                <a:cs typeface="Times New Roman" panose="02020603050405020304" pitchFamily="18" charset="0"/>
              </a:rPr>
              <a:t> là 3V. Hỏi hiệu điện thế giữa hai đầu đoạn mạch là bao nhiêu?</a:t>
            </a:r>
            <a:endParaRPr lang="vi-VN" sz="2400">
              <a:solidFill>
                <a:srgbClr val="000000"/>
              </a:solidFill>
              <a:latin typeface="Times New Roman" panose="02020603050405020304" pitchFamily="18" charset="0"/>
              <a:cs typeface="Times New Roman" panose="02020603050405020304" pitchFamily="18" charset="0"/>
            </a:endParaRPr>
          </a:p>
        </p:txBody>
      </p:sp>
      <p:sp>
        <p:nvSpPr>
          <p:cNvPr id="9" name="Text Box 2"/>
          <p:cNvSpPr txBox="1">
            <a:spLocks noChangeArrowheads="1"/>
          </p:cNvSpPr>
          <p:nvPr/>
        </p:nvSpPr>
        <p:spPr bwMode="auto">
          <a:xfrm>
            <a:off x="4275139" y="9526"/>
            <a:ext cx="3074987" cy="646113"/>
          </a:xfrm>
          <a:prstGeom prst="rect">
            <a:avLst/>
          </a:prstGeom>
          <a:solidFill>
            <a:schemeClr val="accent1"/>
          </a:solidFill>
          <a:ln>
            <a:noFill/>
          </a:ln>
          <a:effectLst/>
          <a:extLst/>
        </p:spPr>
        <p:txBody>
          <a:bodyPr wrap="none">
            <a:spAutoFit/>
          </a:bodyPr>
          <a:lstStyle/>
          <a:p>
            <a:pPr eaLnBrk="1" hangingPunct="1">
              <a:defRPr/>
            </a:pPr>
            <a:r>
              <a:rPr lang="en-US" sz="3600" b="1">
                <a:solidFill>
                  <a:schemeClr val="hlink"/>
                </a:solidFill>
                <a:effectLst>
                  <a:outerShdw blurRad="38100" dist="38100" dir="2700000" algn="tl">
                    <a:srgbClr val="C0C0C0"/>
                  </a:outerShdw>
                </a:effectLst>
                <a:latin typeface="Arial" charset="0"/>
              </a:rPr>
              <a:t>BÀI TẬP SBT</a:t>
            </a:r>
          </a:p>
        </p:txBody>
      </p:sp>
      <p:sp>
        <p:nvSpPr>
          <p:cNvPr id="23" name="Nút Hành động: Tiến hoặc Tiếp 22">
            <a:hlinkClick r:id="" action="ppaction://hlinkshowjump?jump=lastslide" highlightClick="1"/>
          </p:cNvPr>
          <p:cNvSpPr/>
          <p:nvPr/>
        </p:nvSpPr>
        <p:spPr>
          <a:xfrm>
            <a:off x="10058400" y="6400800"/>
            <a:ext cx="5334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 name="Hình chữ nhật 2"/>
          <p:cNvSpPr>
            <a:spLocks noChangeArrowheads="1"/>
          </p:cNvSpPr>
          <p:nvPr/>
        </p:nvSpPr>
        <p:spPr bwMode="auto">
          <a:xfrm>
            <a:off x="1933575" y="2427288"/>
            <a:ext cx="23622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a:solidFill>
                  <a:schemeClr val="accent2"/>
                </a:solidFill>
                <a:latin typeface="Times New Roman" panose="02020603050405020304" pitchFamily="18" charset="0"/>
                <a:cs typeface="Times New Roman" panose="02020603050405020304" pitchFamily="18" charset="0"/>
              </a:rPr>
              <a:t>A. 1,5V          </a:t>
            </a:r>
          </a:p>
          <a:p>
            <a:pPr algn="just">
              <a:spcBef>
                <a:spcPct val="0"/>
              </a:spcBef>
              <a:buFontTx/>
              <a:buNone/>
            </a:pPr>
            <a:r>
              <a:rPr lang="en-US" altLang="en-US" sz="2400" b="1">
                <a:solidFill>
                  <a:schemeClr val="accent2"/>
                </a:solidFill>
                <a:latin typeface="Times New Roman" panose="02020603050405020304" pitchFamily="18" charset="0"/>
                <a:cs typeface="Times New Roman" panose="02020603050405020304" pitchFamily="18" charset="0"/>
              </a:rPr>
              <a:t>B. 3V           </a:t>
            </a:r>
          </a:p>
          <a:p>
            <a:pPr algn="just">
              <a:spcBef>
                <a:spcPct val="0"/>
              </a:spcBef>
              <a:buFontTx/>
              <a:buNone/>
            </a:pPr>
            <a:r>
              <a:rPr lang="en-US" altLang="en-US" sz="2400" b="1">
                <a:solidFill>
                  <a:schemeClr val="accent2"/>
                </a:solidFill>
                <a:latin typeface="Times New Roman" panose="02020603050405020304" pitchFamily="18" charset="0"/>
                <a:cs typeface="Times New Roman" panose="02020603050405020304" pitchFamily="18" charset="0"/>
              </a:rPr>
              <a:t>C. 4,5V             </a:t>
            </a:r>
          </a:p>
          <a:p>
            <a:pPr algn="just">
              <a:spcBef>
                <a:spcPct val="0"/>
              </a:spcBef>
              <a:buFontTx/>
              <a:buNone/>
            </a:pPr>
            <a:r>
              <a:rPr lang="en-US" altLang="en-US" sz="2400" b="1">
                <a:solidFill>
                  <a:schemeClr val="accent2"/>
                </a:solidFill>
                <a:latin typeface="Times New Roman" panose="02020603050405020304" pitchFamily="18" charset="0"/>
                <a:cs typeface="Times New Roman" panose="02020603050405020304" pitchFamily="18" charset="0"/>
              </a:rPr>
              <a:t>D. 7,5V</a:t>
            </a:r>
          </a:p>
        </p:txBody>
      </p:sp>
      <p:sp>
        <p:nvSpPr>
          <p:cNvPr id="6" name="Rectangle 17"/>
          <p:cNvSpPr>
            <a:spLocks noRot="1" noChangeAspect="1" noMove="1" noResize="1" noEditPoints="1" noAdjustHandles="1" noChangeArrowheads="1" noChangeShapeType="1" noTextEdit="1"/>
          </p:cNvSpPr>
          <p:nvPr/>
        </p:nvSpPr>
        <p:spPr>
          <a:xfrm>
            <a:off x="4319418" y="3074563"/>
            <a:ext cx="5545015" cy="461665"/>
          </a:xfrm>
          <a:prstGeom prst="rect">
            <a:avLst/>
          </a:prstGeom>
          <a:blipFill rotWithShape="0">
            <a:blip r:embed="rId2"/>
            <a:stretch>
              <a:fillRect l="-330" t="-10526" b="-28947"/>
            </a:stretch>
          </a:blipFill>
        </p:spPr>
        <p:txBody>
          <a:bodyPr/>
          <a:lstStyle/>
          <a:p>
            <a:r>
              <a:rPr lang="vi-VN">
                <a:noFill/>
              </a:rPr>
              <a:t> </a:t>
            </a:r>
          </a:p>
        </p:txBody>
      </p:sp>
      <p:sp>
        <p:nvSpPr>
          <p:cNvPr id="11" name="Rectangle 17"/>
          <p:cNvSpPr>
            <a:spLocks noRot="1" noChangeAspect="1" noMove="1" noResize="1" noEditPoints="1" noAdjustHandles="1" noChangeArrowheads="1" noChangeShapeType="1" noTextEdit="1"/>
          </p:cNvSpPr>
          <p:nvPr/>
        </p:nvSpPr>
        <p:spPr>
          <a:xfrm>
            <a:off x="5384997" y="3803101"/>
            <a:ext cx="2109566" cy="461665"/>
          </a:xfrm>
          <a:prstGeom prst="rect">
            <a:avLst/>
          </a:prstGeom>
          <a:blipFill rotWithShape="0">
            <a:blip r:embed="rId3"/>
            <a:stretch>
              <a:fillRect l="-4335" t="-10526" b="-28947"/>
            </a:stretch>
          </a:blipFill>
        </p:spPr>
        <p:txBody>
          <a:bodyPr/>
          <a:lstStyle/>
          <a:p>
            <a:r>
              <a:rPr lang="vi-VN">
                <a:noFill/>
              </a:rPr>
              <a:t> </a:t>
            </a:r>
          </a:p>
        </p:txBody>
      </p:sp>
      <p:sp>
        <p:nvSpPr>
          <p:cNvPr id="13" name="Rectangle 17"/>
          <p:cNvSpPr>
            <a:spLocks noRot="1" noChangeAspect="1" noMove="1" noResize="1" noEditPoints="1" noAdjustHandles="1" noChangeArrowheads="1" noChangeShapeType="1" noTextEdit="1"/>
          </p:cNvSpPr>
          <p:nvPr/>
        </p:nvSpPr>
        <p:spPr>
          <a:xfrm>
            <a:off x="4194580" y="4275089"/>
            <a:ext cx="2004647" cy="461665"/>
          </a:xfrm>
          <a:prstGeom prst="rect">
            <a:avLst/>
          </a:prstGeom>
          <a:blipFill rotWithShape="0">
            <a:blip r:embed="rId4"/>
            <a:stretch>
              <a:fillRect l="-4559" t="-10526" b="-28947"/>
            </a:stretch>
          </a:blipFill>
        </p:spPr>
        <p:txBody>
          <a:bodyPr/>
          <a:lstStyle/>
          <a:p>
            <a:r>
              <a:rPr lang="vi-VN">
                <a:noFill/>
              </a:rPr>
              <a:t> </a:t>
            </a:r>
          </a:p>
        </p:txBody>
      </p:sp>
      <p:sp>
        <p:nvSpPr>
          <p:cNvPr id="2" name="Hình chữ nhật 1"/>
          <p:cNvSpPr>
            <a:spLocks noRot="1" noChangeAspect="1" noMove="1" noResize="1" noEditPoints="1" noAdjustHandles="1" noChangeArrowheads="1" noChangeShapeType="1" noTextEdit="1"/>
          </p:cNvSpPr>
          <p:nvPr/>
        </p:nvSpPr>
        <p:spPr>
          <a:xfrm>
            <a:off x="5945358" y="2955717"/>
            <a:ext cx="1405448" cy="844205"/>
          </a:xfrm>
          <a:prstGeom prst="rect">
            <a:avLst/>
          </a:prstGeom>
          <a:blipFill rotWithShape="0">
            <a:blip r:embed="rId5"/>
            <a:stretch>
              <a:fillRect/>
            </a:stretch>
          </a:blipFill>
        </p:spPr>
        <p:txBody>
          <a:bodyPr/>
          <a:lstStyle/>
          <a:p>
            <a:r>
              <a:rPr lang="vi-VN">
                <a:noFill/>
              </a:rPr>
              <a:t> </a:t>
            </a:r>
          </a:p>
        </p:txBody>
      </p:sp>
      <p:sp>
        <p:nvSpPr>
          <p:cNvPr id="5" name="Hình chữ nhật 4"/>
          <p:cNvSpPr>
            <a:spLocks noRot="1" noChangeAspect="1" noMove="1" noResize="1" noEditPoints="1" noAdjustHandles="1" noChangeArrowheads="1" noChangeShapeType="1" noTextEdit="1"/>
          </p:cNvSpPr>
          <p:nvPr/>
        </p:nvSpPr>
        <p:spPr>
          <a:xfrm>
            <a:off x="7221497" y="3000923"/>
            <a:ext cx="1386918" cy="844205"/>
          </a:xfrm>
          <a:prstGeom prst="rect">
            <a:avLst/>
          </a:prstGeom>
          <a:blipFill rotWithShape="0">
            <a:blip r:embed="rId6"/>
            <a:stretch>
              <a:fillRect/>
            </a:stretch>
          </a:blipFill>
        </p:spPr>
        <p:txBody>
          <a:bodyPr/>
          <a:lstStyle/>
          <a:p>
            <a:r>
              <a:rPr lang="vi-VN">
                <a:noFill/>
              </a:rPr>
              <a:t> </a:t>
            </a:r>
          </a:p>
        </p:txBody>
      </p:sp>
      <p:sp>
        <p:nvSpPr>
          <p:cNvPr id="7" name="Hình chữ nhật 6"/>
          <p:cNvSpPr>
            <a:spLocks noRot="1" noChangeAspect="1" noMove="1" noResize="1" noEditPoints="1" noAdjustHandles="1" noChangeArrowheads="1" noChangeShapeType="1" noTextEdit="1"/>
          </p:cNvSpPr>
          <p:nvPr/>
        </p:nvSpPr>
        <p:spPr>
          <a:xfrm>
            <a:off x="7144165" y="3796573"/>
            <a:ext cx="2431628" cy="461665"/>
          </a:xfrm>
          <a:prstGeom prst="rect">
            <a:avLst/>
          </a:prstGeom>
          <a:blipFill rotWithShape="0">
            <a:blip r:embed="rId7"/>
            <a:stretch>
              <a:fillRect l="-4010" t="-10526" r="-1253" b="-28947"/>
            </a:stretch>
          </a:blipFill>
        </p:spPr>
        <p:txBody>
          <a:bodyPr/>
          <a:lstStyle/>
          <a:p>
            <a:r>
              <a:rPr lang="vi-VN">
                <a:noFill/>
              </a:rPr>
              <a:t> </a:t>
            </a:r>
          </a:p>
        </p:txBody>
      </p:sp>
      <p:sp>
        <p:nvSpPr>
          <p:cNvPr id="12" name="Hình chữ nhật 11"/>
          <p:cNvSpPr>
            <a:spLocks noRot="1" noChangeAspect="1" noMove="1" noResize="1" noEditPoints="1" noAdjustHandles="1" noChangeArrowheads="1" noChangeShapeType="1" noTextEdit="1"/>
          </p:cNvSpPr>
          <p:nvPr/>
        </p:nvSpPr>
        <p:spPr>
          <a:xfrm>
            <a:off x="6055567" y="4300806"/>
            <a:ext cx="2366866" cy="461665"/>
          </a:xfrm>
          <a:prstGeom prst="rect">
            <a:avLst/>
          </a:prstGeom>
          <a:blipFill rotWithShape="0">
            <a:blip r:embed="rId8"/>
            <a:stretch>
              <a:fillRect t="-10667" r="-3342" b="-30667"/>
            </a:stretch>
          </a:blipFill>
        </p:spPr>
        <p:txBody>
          <a:bodyPr/>
          <a:lstStyle/>
          <a:p>
            <a:r>
              <a:rPr lang="vi-VN">
                <a:noFill/>
              </a:rPr>
              <a:t> </a:t>
            </a:r>
          </a:p>
        </p:txBody>
      </p:sp>
      <p:sp>
        <p:nvSpPr>
          <p:cNvPr id="16" name="Hình chữ nhật 15"/>
          <p:cNvSpPr>
            <a:spLocks noRot="1" noChangeAspect="1" noMove="1" noResize="1" noEditPoints="1" noAdjustHandles="1" noChangeArrowheads="1" noChangeShapeType="1" noTextEdit="1"/>
          </p:cNvSpPr>
          <p:nvPr/>
        </p:nvSpPr>
        <p:spPr>
          <a:xfrm>
            <a:off x="4131803" y="4796136"/>
            <a:ext cx="1627753" cy="461665"/>
          </a:xfrm>
          <a:prstGeom prst="rect">
            <a:avLst/>
          </a:prstGeom>
          <a:blipFill rotWithShape="0">
            <a:blip r:embed="rId9"/>
            <a:stretch>
              <a:fillRect b="-14474"/>
            </a:stretch>
          </a:blipFill>
        </p:spPr>
        <p:txBody>
          <a:bodyPr/>
          <a:lstStyle/>
          <a:p>
            <a:r>
              <a:rPr lang="vi-VN">
                <a:noFill/>
              </a:rPr>
              <a:t> </a:t>
            </a:r>
          </a:p>
        </p:txBody>
      </p:sp>
      <p:sp>
        <p:nvSpPr>
          <p:cNvPr id="27663" name="Rectangle 17"/>
          <p:cNvSpPr>
            <a:spLocks noChangeArrowheads="1"/>
          </p:cNvSpPr>
          <p:nvPr/>
        </p:nvSpPr>
        <p:spPr bwMode="auto">
          <a:xfrm>
            <a:off x="4924425" y="2327276"/>
            <a:ext cx="3340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400" b="1" u="sng">
                <a:solidFill>
                  <a:srgbClr val="0000FF"/>
                </a:solidFill>
                <a:latin typeface="Times New Roman" panose="02020603050405020304" pitchFamily="18" charset="0"/>
                <a:cs typeface="Times New Roman" panose="02020603050405020304" pitchFamily="18" charset="0"/>
              </a:rPr>
              <a:t>Hướng dẫn:</a:t>
            </a:r>
            <a:endParaRPr lang="vi-VN" altLang="vi-VN" sz="2400" b="1" u="sng">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14813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524000" y="676276"/>
            <a:ext cx="9144000" cy="830263"/>
          </a:xfrm>
          <a:prstGeom prst="rect">
            <a:avLst/>
          </a:prstGeom>
          <a:solidFill>
            <a:schemeClr val="accent6">
              <a:lumMod val="40000"/>
              <a:lumOff val="60000"/>
            </a:schemeClr>
          </a:solidFill>
        </p:spPr>
        <p:txBody>
          <a:bodyPr>
            <a:spAutoFit/>
          </a:bodyPr>
          <a:lstStyle/>
          <a:p>
            <a:pPr algn="just" eaLnBrk="1" hangingPunct="1">
              <a:defRPr/>
            </a:pPr>
            <a:r>
              <a:rPr lang="en-US" sz="2400" b="1" u="sng">
                <a:solidFill>
                  <a:srgbClr val="FF0000"/>
                </a:solidFill>
                <a:latin typeface="Times New Roman" panose="02020603050405020304" pitchFamily="18" charset="0"/>
                <a:cs typeface="Times New Roman" panose="02020603050405020304" pitchFamily="18" charset="0"/>
              </a:rPr>
              <a:t>4.10.</a:t>
            </a:r>
            <a:r>
              <a:rPr lang="en-US" sz="2400" b="1">
                <a:solidFill>
                  <a:srgbClr val="FF0000"/>
                </a:solidFill>
                <a:latin typeface="Times New Roman" panose="02020603050405020304" pitchFamily="18" charset="0"/>
                <a:cs typeface="Times New Roman" panose="02020603050405020304" pitchFamily="18" charset="0"/>
              </a:rPr>
              <a:t> </a:t>
            </a:r>
            <a:r>
              <a:rPr lang="vi-VN" sz="2400">
                <a:solidFill>
                  <a:srgbClr val="000000"/>
                </a:solidFill>
                <a:latin typeface="Times New Roman" panose="02020603050405020304" pitchFamily="18" charset="0"/>
                <a:cs typeface="Times New Roman" panose="02020603050405020304" pitchFamily="18" charset="0"/>
              </a:rPr>
              <a:t>Phát biểu nào dưới đây không đúng đối với đoạn mạch gồm các điện trở mắc nối tiếp?</a:t>
            </a:r>
          </a:p>
        </p:txBody>
      </p:sp>
      <p:sp>
        <p:nvSpPr>
          <p:cNvPr id="9" name="Text Box 2"/>
          <p:cNvSpPr txBox="1">
            <a:spLocks noChangeArrowheads="1"/>
          </p:cNvSpPr>
          <p:nvPr/>
        </p:nvSpPr>
        <p:spPr bwMode="auto">
          <a:xfrm>
            <a:off x="4275139" y="9526"/>
            <a:ext cx="3074987" cy="646113"/>
          </a:xfrm>
          <a:prstGeom prst="rect">
            <a:avLst/>
          </a:prstGeom>
          <a:solidFill>
            <a:schemeClr val="accent1"/>
          </a:solidFill>
          <a:ln>
            <a:noFill/>
          </a:ln>
          <a:effectLst/>
          <a:extLst/>
        </p:spPr>
        <p:txBody>
          <a:bodyPr wrap="none">
            <a:spAutoFit/>
          </a:bodyPr>
          <a:lstStyle/>
          <a:p>
            <a:pPr eaLnBrk="1" hangingPunct="1">
              <a:defRPr/>
            </a:pPr>
            <a:r>
              <a:rPr lang="en-US" sz="3600" b="1">
                <a:solidFill>
                  <a:schemeClr val="hlink"/>
                </a:solidFill>
                <a:effectLst>
                  <a:outerShdw blurRad="38100" dist="38100" dir="2700000" algn="tl">
                    <a:srgbClr val="C0C0C0"/>
                  </a:outerShdw>
                </a:effectLst>
                <a:latin typeface="Arial" charset="0"/>
              </a:rPr>
              <a:t>BÀI TẬP SBT</a:t>
            </a:r>
          </a:p>
        </p:txBody>
      </p:sp>
      <p:sp>
        <p:nvSpPr>
          <p:cNvPr id="23" name="Nút Hành động: Tiến hoặc Tiếp 22">
            <a:hlinkClick r:id="" action="ppaction://hlinkshowjump?jump=lastslide" highlightClick="1"/>
          </p:cNvPr>
          <p:cNvSpPr/>
          <p:nvPr/>
        </p:nvSpPr>
        <p:spPr>
          <a:xfrm>
            <a:off x="10058400" y="6400800"/>
            <a:ext cx="5334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 name="Hình chữ nhật 7"/>
          <p:cNvSpPr>
            <a:spLocks noChangeArrowheads="1"/>
          </p:cNvSpPr>
          <p:nvPr/>
        </p:nvSpPr>
        <p:spPr bwMode="auto">
          <a:xfrm>
            <a:off x="1714500" y="1792288"/>
            <a:ext cx="8763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vi-VN" sz="2400">
                <a:solidFill>
                  <a:srgbClr val="0000FF"/>
                </a:solidFill>
                <a:latin typeface="Times New Roman" panose="02020603050405020304" pitchFamily="18" charset="0"/>
                <a:cs typeface="Times New Roman" panose="02020603050405020304" pitchFamily="18" charset="0"/>
              </a:rPr>
              <a:t>A.</a:t>
            </a:r>
            <a:r>
              <a:rPr lang="vi-VN" altLang="vi-VN" sz="2400">
                <a:solidFill>
                  <a:schemeClr val="accent2"/>
                </a:solidFill>
                <a:latin typeface="Times New Roman" panose="02020603050405020304" pitchFamily="18" charset="0"/>
                <a:cs typeface="Times New Roman" panose="02020603050405020304" pitchFamily="18" charset="0"/>
              </a:rPr>
              <a:t>Cường độ dòng điện là như nhau tại mọi vị trí của đoạn mạch.</a:t>
            </a:r>
          </a:p>
          <a:p>
            <a:pPr algn="just"/>
            <a:r>
              <a:rPr lang="vi-VN" altLang="vi-VN" sz="2400">
                <a:solidFill>
                  <a:srgbClr val="0000FF"/>
                </a:solidFill>
                <a:latin typeface="Times New Roman" panose="02020603050405020304" pitchFamily="18" charset="0"/>
                <a:cs typeface="Times New Roman" panose="02020603050405020304" pitchFamily="18" charset="0"/>
              </a:rPr>
              <a:t>B.</a:t>
            </a:r>
            <a:r>
              <a:rPr lang="vi-VN" altLang="vi-VN" sz="2400">
                <a:solidFill>
                  <a:schemeClr val="accent2"/>
                </a:solidFill>
                <a:latin typeface="Times New Roman" panose="02020603050405020304" pitchFamily="18" charset="0"/>
                <a:cs typeface="Times New Roman" panose="02020603050405020304" pitchFamily="18" charset="0"/>
              </a:rPr>
              <a:t> Hiệu điện thế giữa hai đầu đoạn mạch bằng tổng các hiệu điện thế giữa hai đầu mỗi điện trờ mắc trong đoạn mạch.</a:t>
            </a:r>
          </a:p>
          <a:p>
            <a:pPr algn="just"/>
            <a:r>
              <a:rPr lang="vi-VN" altLang="vi-VN" sz="2400">
                <a:solidFill>
                  <a:srgbClr val="0000FF"/>
                </a:solidFill>
                <a:latin typeface="Times New Roman" panose="02020603050405020304" pitchFamily="18" charset="0"/>
                <a:cs typeface="Times New Roman" panose="02020603050405020304" pitchFamily="18" charset="0"/>
              </a:rPr>
              <a:t>C.</a:t>
            </a:r>
            <a:r>
              <a:rPr lang="vi-VN" altLang="vi-VN" sz="2400">
                <a:solidFill>
                  <a:schemeClr val="accent2"/>
                </a:solidFill>
                <a:latin typeface="Times New Roman" panose="02020603050405020304" pitchFamily="18" charset="0"/>
                <a:cs typeface="Times New Roman" panose="02020603050405020304" pitchFamily="18" charset="0"/>
              </a:rPr>
              <a:t> Hiệu điện thế giữa hai đầu đoạn mạch bằng  hiệu điện thế giữa hai đầu mỗi điện trở mắc trong đoạn mạch.</a:t>
            </a:r>
          </a:p>
          <a:p>
            <a:pPr algn="just"/>
            <a:r>
              <a:rPr lang="vi-VN" altLang="vi-VN" sz="2400">
                <a:solidFill>
                  <a:srgbClr val="0000FF"/>
                </a:solidFill>
                <a:latin typeface="Times New Roman" panose="02020603050405020304" pitchFamily="18" charset="0"/>
                <a:cs typeface="Times New Roman" panose="02020603050405020304" pitchFamily="18" charset="0"/>
              </a:rPr>
              <a:t>D. </a:t>
            </a:r>
            <a:r>
              <a:rPr lang="vi-VN" altLang="vi-VN" sz="2400">
                <a:solidFill>
                  <a:schemeClr val="accent2"/>
                </a:solidFill>
                <a:latin typeface="Times New Roman" panose="02020603050405020304" pitchFamily="18" charset="0"/>
                <a:cs typeface="Times New Roman" panose="02020603050405020304" pitchFamily="18" charset="0"/>
              </a:rPr>
              <a:t>Hiệu điện thế giữa hai đầu mỗi điện trở mắc trong đoạn mạch tỉ lệ thuận với điện trở đó.</a:t>
            </a:r>
          </a:p>
        </p:txBody>
      </p:sp>
    </p:spTree>
    <p:extLst>
      <p:ext uri="{BB962C8B-B14F-4D97-AF65-F5344CB8AC3E}">
        <p14:creationId xmlns:p14="http://schemas.microsoft.com/office/powerpoint/2010/main" val="2291960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524000" y="676276"/>
            <a:ext cx="9144000" cy="830263"/>
          </a:xfrm>
          <a:prstGeom prst="rect">
            <a:avLst/>
          </a:prstGeom>
          <a:solidFill>
            <a:schemeClr val="accent6">
              <a:lumMod val="40000"/>
              <a:lumOff val="60000"/>
            </a:schemeClr>
          </a:solidFill>
        </p:spPr>
        <p:txBody>
          <a:bodyPr>
            <a:spAutoFit/>
          </a:bodyPr>
          <a:lstStyle/>
          <a:p>
            <a:pPr algn="just" eaLnBrk="1" hangingPunct="1">
              <a:defRPr/>
            </a:pPr>
            <a:r>
              <a:rPr lang="en-US" sz="2400" b="1" u="sng">
                <a:solidFill>
                  <a:srgbClr val="FF0000"/>
                </a:solidFill>
                <a:latin typeface="Times New Roman" panose="02020603050405020304" pitchFamily="18" charset="0"/>
                <a:cs typeface="Times New Roman" panose="02020603050405020304" pitchFamily="18" charset="0"/>
              </a:rPr>
              <a:t>4.11.</a:t>
            </a:r>
            <a:r>
              <a:rPr lang="en-US" sz="2400" b="1">
                <a:solidFill>
                  <a:srgbClr val="FF0000"/>
                </a:solidFill>
                <a:latin typeface="Times New Roman" panose="02020603050405020304" pitchFamily="18" charset="0"/>
                <a:cs typeface="Times New Roman" panose="02020603050405020304" pitchFamily="18" charset="0"/>
              </a:rPr>
              <a:t> </a:t>
            </a:r>
            <a:r>
              <a:rPr lang="vi-VN" sz="2400">
                <a:solidFill>
                  <a:srgbClr val="000000"/>
                </a:solidFill>
                <a:latin typeface="Times New Roman" panose="02020603050405020304" pitchFamily="18" charset="0"/>
                <a:cs typeface="Times New Roman" panose="02020603050405020304" pitchFamily="18" charset="0"/>
              </a:rPr>
              <a:t>Đoạn mạch gồm các điện trở mắc nối tiếp là đoạn mạch không có đặc điểm nào dưới đây</a:t>
            </a:r>
            <a:r>
              <a:rPr lang="en-US" sz="2400">
                <a:solidFill>
                  <a:srgbClr val="000000"/>
                </a:solidFill>
                <a:latin typeface="Times New Roman" panose="02020603050405020304" pitchFamily="18" charset="0"/>
                <a:cs typeface="Times New Roman" panose="02020603050405020304" pitchFamily="18" charset="0"/>
              </a:rPr>
              <a:t>?</a:t>
            </a:r>
            <a:r>
              <a:rPr lang="en-US" sz="2400" b="1">
                <a:solidFill>
                  <a:srgbClr val="FF0000"/>
                </a:solidFill>
                <a:latin typeface="Times New Roman" panose="02020603050405020304" pitchFamily="18" charset="0"/>
                <a:cs typeface="Times New Roman" panose="02020603050405020304" pitchFamily="18" charset="0"/>
              </a:rPr>
              <a:t> </a:t>
            </a:r>
            <a:endParaRPr lang="vi-VN" sz="2400">
              <a:solidFill>
                <a:srgbClr val="000000"/>
              </a:solidFill>
              <a:latin typeface="Times New Roman" panose="02020603050405020304" pitchFamily="18" charset="0"/>
              <a:cs typeface="Times New Roman" panose="02020603050405020304" pitchFamily="18" charset="0"/>
            </a:endParaRPr>
          </a:p>
        </p:txBody>
      </p:sp>
      <p:sp>
        <p:nvSpPr>
          <p:cNvPr id="9" name="Text Box 2"/>
          <p:cNvSpPr txBox="1">
            <a:spLocks noChangeArrowheads="1"/>
          </p:cNvSpPr>
          <p:nvPr/>
        </p:nvSpPr>
        <p:spPr bwMode="auto">
          <a:xfrm>
            <a:off x="4275139" y="9526"/>
            <a:ext cx="3074987" cy="646113"/>
          </a:xfrm>
          <a:prstGeom prst="rect">
            <a:avLst/>
          </a:prstGeom>
          <a:solidFill>
            <a:schemeClr val="accent1"/>
          </a:solidFill>
          <a:ln>
            <a:noFill/>
          </a:ln>
          <a:effectLst/>
          <a:extLst/>
        </p:spPr>
        <p:txBody>
          <a:bodyPr wrap="none">
            <a:spAutoFit/>
          </a:bodyPr>
          <a:lstStyle/>
          <a:p>
            <a:pPr eaLnBrk="1" hangingPunct="1">
              <a:defRPr/>
            </a:pPr>
            <a:r>
              <a:rPr lang="en-US" sz="3600" b="1">
                <a:solidFill>
                  <a:schemeClr val="hlink"/>
                </a:solidFill>
                <a:effectLst>
                  <a:outerShdw blurRad="38100" dist="38100" dir="2700000" algn="tl">
                    <a:srgbClr val="C0C0C0"/>
                  </a:outerShdw>
                </a:effectLst>
                <a:latin typeface="Arial" charset="0"/>
              </a:rPr>
              <a:t>BÀI TẬP SBT</a:t>
            </a:r>
          </a:p>
        </p:txBody>
      </p:sp>
      <p:sp>
        <p:nvSpPr>
          <p:cNvPr id="23" name="Nút Hành động: Tiến hoặc Tiếp 22">
            <a:hlinkClick r:id="" action="ppaction://hlinkshowjump?jump=lastslide" highlightClick="1"/>
          </p:cNvPr>
          <p:cNvSpPr/>
          <p:nvPr/>
        </p:nvSpPr>
        <p:spPr>
          <a:xfrm>
            <a:off x="10058400" y="6400800"/>
            <a:ext cx="5334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 name="Hình chữ nhật 1"/>
          <p:cNvSpPr>
            <a:spLocks noChangeArrowheads="1"/>
          </p:cNvSpPr>
          <p:nvPr/>
        </p:nvSpPr>
        <p:spPr bwMode="auto">
          <a:xfrm>
            <a:off x="1905000" y="1947863"/>
            <a:ext cx="868680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vi-VN" sz="2400">
                <a:solidFill>
                  <a:srgbClr val="0000FF"/>
                </a:solidFill>
                <a:latin typeface="Times New Roman" panose="02020603050405020304" pitchFamily="18" charset="0"/>
                <a:cs typeface="Times New Roman" panose="02020603050405020304" pitchFamily="18" charset="0"/>
              </a:rPr>
              <a:t>A. Đoạn mạch có những điểm nối chung của nhiều điện trở.</a:t>
            </a:r>
          </a:p>
          <a:p>
            <a:r>
              <a:rPr lang="vi-VN" altLang="vi-VN" sz="2400">
                <a:solidFill>
                  <a:srgbClr val="0000FF"/>
                </a:solidFill>
                <a:latin typeface="Times New Roman" panose="02020603050405020304" pitchFamily="18" charset="0"/>
                <a:cs typeface="Times New Roman" panose="02020603050405020304" pitchFamily="18" charset="0"/>
              </a:rPr>
              <a:t>B. Đoạn mạch có những điểm nối chung chỉ của hai điện trở.</a:t>
            </a:r>
          </a:p>
          <a:p>
            <a:r>
              <a:rPr lang="vi-VN" altLang="vi-VN" sz="2400">
                <a:solidFill>
                  <a:srgbClr val="0000FF"/>
                </a:solidFill>
                <a:latin typeface="Times New Roman" panose="02020603050405020304" pitchFamily="18" charset="0"/>
                <a:cs typeface="Times New Roman" panose="02020603050405020304" pitchFamily="18" charset="0"/>
              </a:rPr>
              <a:t>C. Dòng điện chạy qua các điện trở của đoạn mạch có cùng cường độ.</a:t>
            </a:r>
          </a:p>
          <a:p>
            <a:r>
              <a:rPr lang="vi-VN" altLang="vi-VN" sz="2400">
                <a:solidFill>
                  <a:srgbClr val="0000FF"/>
                </a:solidFill>
                <a:latin typeface="Times New Roman" panose="02020603050405020304" pitchFamily="18" charset="0"/>
                <a:cs typeface="Times New Roman" panose="02020603050405020304" pitchFamily="18" charset="0"/>
              </a:rPr>
              <a:t>D. Đoạn mạch gồm những điện trở mắc liên tiếp với nhau và không có mạch rẽ.</a:t>
            </a:r>
          </a:p>
        </p:txBody>
      </p:sp>
    </p:spTree>
    <p:extLst>
      <p:ext uri="{BB962C8B-B14F-4D97-AF65-F5344CB8AC3E}">
        <p14:creationId xmlns:p14="http://schemas.microsoft.com/office/powerpoint/2010/main" val="3820439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524000" y="676275"/>
            <a:ext cx="9144000" cy="1200150"/>
          </a:xfrm>
          <a:prstGeom prst="rect">
            <a:avLst/>
          </a:prstGeom>
          <a:solidFill>
            <a:schemeClr val="accent6">
              <a:lumMod val="40000"/>
              <a:lumOff val="60000"/>
            </a:schemeClr>
          </a:solidFill>
        </p:spPr>
        <p:txBody>
          <a:bodyPr>
            <a:spAutoFit/>
          </a:bodyPr>
          <a:lstStyle/>
          <a:p>
            <a:pPr algn="just" eaLnBrk="1" hangingPunct="1">
              <a:defRPr/>
            </a:pPr>
            <a:r>
              <a:rPr lang="en-US" sz="2400" b="1" u="sng">
                <a:solidFill>
                  <a:srgbClr val="FF0000"/>
                </a:solidFill>
                <a:latin typeface="Times New Roman" panose="02020603050405020304" pitchFamily="18" charset="0"/>
                <a:cs typeface="Times New Roman" panose="02020603050405020304" pitchFamily="18" charset="0"/>
              </a:rPr>
              <a:t>4.12.</a:t>
            </a:r>
            <a:r>
              <a:rPr lang="en-US" sz="2400" b="1">
                <a:solidFill>
                  <a:srgbClr val="FF0000"/>
                </a:solidFill>
                <a:latin typeface="Times New Roman" panose="02020603050405020304" pitchFamily="18" charset="0"/>
                <a:cs typeface="Times New Roman" panose="02020603050405020304" pitchFamily="18" charset="0"/>
              </a:rPr>
              <a:t> </a:t>
            </a:r>
            <a:r>
              <a:rPr lang="vi-VN" sz="2400">
                <a:solidFill>
                  <a:srgbClr val="000000"/>
                </a:solidFill>
                <a:latin typeface="Times New Roman" panose="02020603050405020304" pitchFamily="18" charset="0"/>
                <a:cs typeface="Times New Roman" panose="02020603050405020304" pitchFamily="18" charset="0"/>
              </a:rPr>
              <a:t>Đặt một hiệu điện thế U</a:t>
            </a:r>
            <a:r>
              <a:rPr lang="vi-VN" sz="2400" baseline="-25000">
                <a:solidFill>
                  <a:srgbClr val="000000"/>
                </a:solidFill>
                <a:latin typeface="Times New Roman" panose="02020603050405020304" pitchFamily="18" charset="0"/>
                <a:cs typeface="Times New Roman" panose="02020603050405020304" pitchFamily="18" charset="0"/>
              </a:rPr>
              <a:t>AB</a:t>
            </a:r>
            <a:r>
              <a:rPr lang="vi-VN" sz="2400">
                <a:solidFill>
                  <a:srgbClr val="000000"/>
                </a:solidFill>
                <a:latin typeface="Times New Roman" panose="02020603050405020304" pitchFamily="18" charset="0"/>
                <a:cs typeface="Times New Roman" panose="02020603050405020304" pitchFamily="18" charset="0"/>
              </a:rPr>
              <a:t> vào hai đầu đoạn mạch gồm hai điện trở R</a:t>
            </a:r>
            <a:r>
              <a:rPr lang="vi-VN" sz="2400" baseline="-25000">
                <a:solidFill>
                  <a:srgbClr val="000000"/>
                </a:solidFill>
                <a:latin typeface="Times New Roman" panose="02020603050405020304" pitchFamily="18" charset="0"/>
                <a:cs typeface="Times New Roman" panose="02020603050405020304" pitchFamily="18" charset="0"/>
              </a:rPr>
              <a:t>1</a:t>
            </a:r>
            <a:r>
              <a:rPr lang="vi-VN" sz="2400">
                <a:solidFill>
                  <a:srgbClr val="000000"/>
                </a:solidFill>
                <a:latin typeface="Times New Roman" panose="02020603050405020304" pitchFamily="18" charset="0"/>
                <a:cs typeface="Times New Roman" panose="02020603050405020304" pitchFamily="18" charset="0"/>
              </a:rPr>
              <a:t> và R</a:t>
            </a:r>
            <a:r>
              <a:rPr lang="vi-VN" sz="2400" baseline="-25000">
                <a:solidFill>
                  <a:srgbClr val="000000"/>
                </a:solidFill>
                <a:latin typeface="Times New Roman" panose="02020603050405020304" pitchFamily="18" charset="0"/>
                <a:cs typeface="Times New Roman" panose="02020603050405020304" pitchFamily="18" charset="0"/>
              </a:rPr>
              <a:t>2</a:t>
            </a:r>
            <a:r>
              <a:rPr lang="vi-VN" sz="2400">
                <a:solidFill>
                  <a:srgbClr val="000000"/>
                </a:solidFill>
                <a:latin typeface="Times New Roman" panose="02020603050405020304" pitchFamily="18" charset="0"/>
                <a:cs typeface="Times New Roman" panose="02020603050405020304" pitchFamily="18" charset="0"/>
              </a:rPr>
              <a:t> mắc nối tiếp. Hiệu điện thế giữa hai đầu mỗi điện trở tương ứng là U</a:t>
            </a:r>
            <a:r>
              <a:rPr lang="vi-VN" sz="2400" baseline="-25000">
                <a:solidFill>
                  <a:srgbClr val="000000"/>
                </a:solidFill>
                <a:latin typeface="Times New Roman" panose="02020603050405020304" pitchFamily="18" charset="0"/>
                <a:cs typeface="Times New Roman" panose="02020603050405020304" pitchFamily="18" charset="0"/>
              </a:rPr>
              <a:t>1</a:t>
            </a:r>
            <a:r>
              <a:rPr lang="vi-VN" sz="2400">
                <a:solidFill>
                  <a:srgbClr val="000000"/>
                </a:solidFill>
                <a:latin typeface="Times New Roman" panose="02020603050405020304" pitchFamily="18" charset="0"/>
                <a:cs typeface="Times New Roman" panose="02020603050405020304" pitchFamily="18" charset="0"/>
              </a:rPr>
              <a:t>, U</a:t>
            </a:r>
            <a:r>
              <a:rPr lang="vi-VN" sz="2400" baseline="-25000">
                <a:solidFill>
                  <a:srgbClr val="000000"/>
                </a:solidFill>
                <a:latin typeface="Times New Roman" panose="02020603050405020304" pitchFamily="18" charset="0"/>
                <a:cs typeface="Times New Roman" panose="02020603050405020304" pitchFamily="18" charset="0"/>
              </a:rPr>
              <a:t>2</a:t>
            </a:r>
            <a:r>
              <a:rPr lang="vi-VN" sz="2400">
                <a:solidFill>
                  <a:srgbClr val="000000"/>
                </a:solidFill>
                <a:latin typeface="Times New Roman" panose="02020603050405020304" pitchFamily="18" charset="0"/>
                <a:cs typeface="Times New Roman" panose="02020603050405020304" pitchFamily="18" charset="0"/>
              </a:rPr>
              <a:t>. Hệ thức nào dưới đây là </a:t>
            </a:r>
            <a:r>
              <a:rPr lang="vi-VN" sz="2400" b="1">
                <a:solidFill>
                  <a:srgbClr val="000000"/>
                </a:solidFill>
                <a:latin typeface="Times New Roman" panose="02020603050405020304" pitchFamily="18" charset="0"/>
                <a:cs typeface="Times New Roman" panose="02020603050405020304" pitchFamily="18" charset="0"/>
              </a:rPr>
              <a:t>không đúng</a:t>
            </a:r>
            <a:r>
              <a:rPr lang="vi-VN" sz="2400">
                <a:solidFill>
                  <a:srgbClr val="000000"/>
                </a:solidFill>
                <a:latin typeface="Times New Roman" panose="02020603050405020304" pitchFamily="18" charset="0"/>
                <a:cs typeface="Times New Roman" panose="02020603050405020304" pitchFamily="18" charset="0"/>
              </a:rPr>
              <a:t>?</a:t>
            </a:r>
            <a:r>
              <a:rPr lang="en-US" sz="2400" b="1">
                <a:solidFill>
                  <a:srgbClr val="FF0000"/>
                </a:solidFill>
                <a:latin typeface="Times New Roman" panose="02020603050405020304" pitchFamily="18" charset="0"/>
                <a:cs typeface="Times New Roman" panose="02020603050405020304" pitchFamily="18" charset="0"/>
              </a:rPr>
              <a:t> </a:t>
            </a:r>
            <a:endParaRPr lang="vi-VN" sz="2400">
              <a:solidFill>
                <a:srgbClr val="000000"/>
              </a:solidFill>
              <a:latin typeface="Times New Roman" panose="02020603050405020304" pitchFamily="18" charset="0"/>
              <a:cs typeface="Times New Roman" panose="02020603050405020304" pitchFamily="18" charset="0"/>
            </a:endParaRPr>
          </a:p>
        </p:txBody>
      </p:sp>
      <p:sp>
        <p:nvSpPr>
          <p:cNvPr id="9" name="Text Box 2"/>
          <p:cNvSpPr txBox="1">
            <a:spLocks noChangeArrowheads="1"/>
          </p:cNvSpPr>
          <p:nvPr/>
        </p:nvSpPr>
        <p:spPr bwMode="auto">
          <a:xfrm>
            <a:off x="4275139" y="9526"/>
            <a:ext cx="3074987" cy="646113"/>
          </a:xfrm>
          <a:prstGeom prst="rect">
            <a:avLst/>
          </a:prstGeom>
          <a:solidFill>
            <a:schemeClr val="accent1"/>
          </a:solidFill>
          <a:ln>
            <a:noFill/>
          </a:ln>
          <a:effectLst/>
          <a:extLst/>
        </p:spPr>
        <p:txBody>
          <a:bodyPr wrap="none">
            <a:spAutoFit/>
          </a:bodyPr>
          <a:lstStyle/>
          <a:p>
            <a:pPr eaLnBrk="1" hangingPunct="1">
              <a:defRPr/>
            </a:pPr>
            <a:r>
              <a:rPr lang="en-US" sz="3600" b="1">
                <a:solidFill>
                  <a:schemeClr val="hlink"/>
                </a:solidFill>
                <a:effectLst>
                  <a:outerShdw blurRad="38100" dist="38100" dir="2700000" algn="tl">
                    <a:srgbClr val="C0C0C0"/>
                  </a:outerShdw>
                </a:effectLst>
                <a:latin typeface="Arial" charset="0"/>
              </a:rPr>
              <a:t>BÀI TẬP SBT</a:t>
            </a:r>
          </a:p>
        </p:txBody>
      </p:sp>
      <p:sp>
        <p:nvSpPr>
          <p:cNvPr id="23" name="Nút Hành động: Tiến hoặc Tiếp 22">
            <a:hlinkClick r:id="" action="ppaction://hlinkshowjump?jump=lastslide" highlightClick="1"/>
          </p:cNvPr>
          <p:cNvSpPr/>
          <p:nvPr/>
        </p:nvSpPr>
        <p:spPr>
          <a:xfrm>
            <a:off x="10058400" y="6400800"/>
            <a:ext cx="5334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 name="Hình chữ nhật 2"/>
          <p:cNvSpPr>
            <a:spLocks noRot="1" noChangeAspect="1" noMove="1" noResize="1" noEditPoints="1" noAdjustHandles="1" noChangeArrowheads="1" noChangeShapeType="1" noTextEdit="1"/>
          </p:cNvSpPr>
          <p:nvPr/>
        </p:nvSpPr>
        <p:spPr>
          <a:xfrm>
            <a:off x="3810000" y="2136339"/>
            <a:ext cx="4572000" cy="3041538"/>
          </a:xfrm>
          <a:prstGeom prst="rect">
            <a:avLst/>
          </a:prstGeom>
          <a:blipFill rotWithShape="0">
            <a:blip r:embed="rId2"/>
            <a:stretch>
              <a:fillRect l="-2000" t="-1603" b="-3607"/>
            </a:stretch>
          </a:blipFill>
        </p:spPr>
        <p:txBody>
          <a:bodyPr/>
          <a:lstStyle/>
          <a:p>
            <a:r>
              <a:rPr lang="vi-VN">
                <a:noFill/>
              </a:rPr>
              <a:t> </a:t>
            </a:r>
          </a:p>
        </p:txBody>
      </p:sp>
    </p:spTree>
    <p:extLst>
      <p:ext uri="{BB962C8B-B14F-4D97-AF65-F5344CB8AC3E}">
        <p14:creationId xmlns:p14="http://schemas.microsoft.com/office/powerpoint/2010/main" val="14652308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char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char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524000" y="792163"/>
            <a:ext cx="9144000" cy="1200150"/>
          </a:xfrm>
          <a:prstGeom prst="rect">
            <a:avLst/>
          </a:prstGeom>
          <a:solidFill>
            <a:schemeClr val="accent6">
              <a:lumMod val="40000"/>
              <a:lumOff val="60000"/>
            </a:schemeClr>
          </a:solidFill>
        </p:spPr>
        <p:txBody>
          <a:bodyPr>
            <a:spAutoFit/>
          </a:bodyPr>
          <a:lstStyle/>
          <a:p>
            <a:pPr algn="just">
              <a:defRPr/>
            </a:pPr>
            <a:r>
              <a:rPr lang="en-US" sz="2400" b="1" u="sng">
                <a:solidFill>
                  <a:srgbClr val="FF0000"/>
                </a:solidFill>
                <a:latin typeface="Times New Roman" panose="02020603050405020304" pitchFamily="18" charset="0"/>
                <a:cs typeface="Times New Roman" panose="02020603050405020304" pitchFamily="18" charset="0"/>
              </a:rPr>
              <a:t>4.13.</a:t>
            </a:r>
            <a:r>
              <a:rPr lang="en-US" sz="2400" b="1">
                <a:solidFill>
                  <a:srgbClr val="FF0000"/>
                </a:solidFill>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Đặt một HĐT U vào hai đầu một đoạn mạch có sơ đồ như trên hình 4.3 trong đó các điện trở R</a:t>
            </a:r>
            <a:r>
              <a:rPr lang="en-US" altLang="en-US" sz="2400" baseline="-30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=3Ω, R</a:t>
            </a:r>
            <a:r>
              <a:rPr lang="en-US" altLang="en-US" sz="2400" baseline="-30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=6Ω. Hỏi số chỉ ampe kế khi công tắc K đóng lớn hơn hay nhỏ hơn bao nhiêu lần so với khi công tắc K mở?</a:t>
            </a:r>
          </a:p>
        </p:txBody>
      </p:sp>
      <p:sp>
        <p:nvSpPr>
          <p:cNvPr id="9" name="Text Box 2"/>
          <p:cNvSpPr txBox="1">
            <a:spLocks noChangeArrowheads="1"/>
          </p:cNvSpPr>
          <p:nvPr/>
        </p:nvSpPr>
        <p:spPr bwMode="auto">
          <a:xfrm>
            <a:off x="4275139" y="9526"/>
            <a:ext cx="3074987" cy="646113"/>
          </a:xfrm>
          <a:prstGeom prst="rect">
            <a:avLst/>
          </a:prstGeom>
          <a:solidFill>
            <a:schemeClr val="accent1"/>
          </a:solidFill>
          <a:ln>
            <a:noFill/>
          </a:ln>
          <a:effectLst/>
          <a:extLst/>
        </p:spPr>
        <p:txBody>
          <a:bodyPr wrap="none">
            <a:spAutoFit/>
          </a:bodyPr>
          <a:lstStyle/>
          <a:p>
            <a:pPr eaLnBrk="1" hangingPunct="1">
              <a:defRPr/>
            </a:pPr>
            <a:r>
              <a:rPr lang="en-US" sz="3600" b="1">
                <a:solidFill>
                  <a:schemeClr val="hlink"/>
                </a:solidFill>
                <a:effectLst>
                  <a:outerShdw blurRad="38100" dist="38100" dir="2700000" algn="tl">
                    <a:srgbClr val="C0C0C0"/>
                  </a:outerShdw>
                </a:effectLst>
                <a:latin typeface="Arial" charset="0"/>
              </a:rPr>
              <a:t>BÀI TẬP SBT</a:t>
            </a:r>
          </a:p>
        </p:txBody>
      </p:sp>
      <p:sp>
        <p:nvSpPr>
          <p:cNvPr id="23" name="Nút Hành động: Tiến hoặc Tiếp 22">
            <a:hlinkClick r:id="" action="ppaction://hlinkshowjump?jump=lastslide" highlightClick="1"/>
          </p:cNvPr>
          <p:cNvSpPr/>
          <p:nvPr/>
        </p:nvSpPr>
        <p:spPr>
          <a:xfrm>
            <a:off x="10058400" y="6400800"/>
            <a:ext cx="5334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 name="Hình chữ nhật 2"/>
          <p:cNvSpPr>
            <a:spLocks noChangeArrowheads="1"/>
          </p:cNvSpPr>
          <p:nvPr/>
        </p:nvSpPr>
        <p:spPr bwMode="auto">
          <a:xfrm>
            <a:off x="2243138" y="2201864"/>
            <a:ext cx="5410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a:solidFill>
                  <a:schemeClr val="accent2"/>
                </a:solidFill>
                <a:latin typeface="Times New Roman" panose="02020603050405020304" pitchFamily="18" charset="0"/>
                <a:cs typeface="Times New Roman" panose="02020603050405020304" pitchFamily="18" charset="0"/>
              </a:rPr>
              <a:t>A. Nhỏ hơn 2 lần.</a:t>
            </a:r>
          </a:p>
          <a:p>
            <a:pPr algn="just">
              <a:spcBef>
                <a:spcPct val="0"/>
              </a:spcBef>
              <a:buFontTx/>
              <a:buNone/>
            </a:pPr>
            <a:r>
              <a:rPr lang="en-US" altLang="en-US" sz="2400" b="1">
                <a:solidFill>
                  <a:schemeClr val="accent2"/>
                </a:solidFill>
                <a:latin typeface="Times New Roman" panose="02020603050405020304" pitchFamily="18" charset="0"/>
                <a:cs typeface="Times New Roman" panose="02020603050405020304" pitchFamily="18" charset="0"/>
              </a:rPr>
              <a:t>B. Lớn hơn 2 lần.</a:t>
            </a:r>
          </a:p>
          <a:p>
            <a:pPr algn="just">
              <a:spcBef>
                <a:spcPct val="0"/>
              </a:spcBef>
              <a:buFontTx/>
              <a:buNone/>
            </a:pPr>
            <a:r>
              <a:rPr lang="en-US" altLang="en-US" sz="2400" b="1">
                <a:solidFill>
                  <a:schemeClr val="accent2"/>
                </a:solidFill>
                <a:latin typeface="Times New Roman" panose="02020603050405020304" pitchFamily="18" charset="0"/>
                <a:cs typeface="Times New Roman" panose="02020603050405020304" pitchFamily="18" charset="0"/>
              </a:rPr>
              <a:t>C. Nhỏ hơn 3 lần.</a:t>
            </a:r>
          </a:p>
          <a:p>
            <a:pPr algn="just">
              <a:spcBef>
                <a:spcPct val="0"/>
              </a:spcBef>
              <a:buFontTx/>
              <a:buNone/>
            </a:pPr>
            <a:r>
              <a:rPr lang="en-US" altLang="en-US" sz="2400" b="1">
                <a:solidFill>
                  <a:schemeClr val="accent2"/>
                </a:solidFill>
                <a:latin typeface="Times New Roman" panose="02020603050405020304" pitchFamily="18" charset="0"/>
                <a:cs typeface="Times New Roman" panose="02020603050405020304" pitchFamily="18" charset="0"/>
              </a:rPr>
              <a:t>D. Lớn hơn 3 lần.</a:t>
            </a:r>
          </a:p>
        </p:txBody>
      </p:sp>
      <p:grpSp>
        <p:nvGrpSpPr>
          <p:cNvPr id="31750" name="Nhóm 32"/>
          <p:cNvGrpSpPr>
            <a:grpSpLocks/>
          </p:cNvGrpSpPr>
          <p:nvPr/>
        </p:nvGrpSpPr>
        <p:grpSpPr bwMode="auto">
          <a:xfrm>
            <a:off x="7508875" y="2284412"/>
            <a:ext cx="2795588" cy="2325688"/>
            <a:chOff x="5330331" y="2713486"/>
            <a:chExt cx="3179451" cy="2325748"/>
          </a:xfrm>
        </p:grpSpPr>
        <p:grpSp>
          <p:nvGrpSpPr>
            <p:cNvPr id="31763" name="Nhóm 31"/>
            <p:cNvGrpSpPr>
              <a:grpSpLocks/>
            </p:cNvGrpSpPr>
            <p:nvPr/>
          </p:nvGrpSpPr>
          <p:grpSpPr bwMode="auto">
            <a:xfrm>
              <a:off x="5330331" y="2713486"/>
              <a:ext cx="3179451" cy="2325748"/>
              <a:chOff x="5330331" y="2713486"/>
              <a:chExt cx="3179451" cy="2325748"/>
            </a:xfrm>
          </p:grpSpPr>
          <p:grpSp>
            <p:nvGrpSpPr>
              <p:cNvPr id="31767" name="Nhóm 5"/>
              <p:cNvGrpSpPr>
                <a:grpSpLocks/>
              </p:cNvGrpSpPr>
              <p:nvPr/>
            </p:nvGrpSpPr>
            <p:grpSpPr bwMode="auto">
              <a:xfrm flipV="1">
                <a:off x="5330331" y="2713486"/>
                <a:ext cx="3179451" cy="2252720"/>
                <a:chOff x="4300798" y="2248309"/>
                <a:chExt cx="3776403" cy="2787002"/>
              </a:xfrm>
            </p:grpSpPr>
            <p:sp>
              <p:nvSpPr>
                <p:cNvPr id="7" name="Rectangle 5"/>
                <p:cNvSpPr/>
                <p:nvPr/>
              </p:nvSpPr>
              <p:spPr>
                <a:xfrm>
                  <a:off x="4495945" y="3047681"/>
                  <a:ext cx="3581256" cy="16007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8" name="Rectangle 6"/>
                <p:cNvSpPr/>
                <p:nvPr/>
              </p:nvSpPr>
              <p:spPr>
                <a:xfrm>
                  <a:off x="6269417" y="2248309"/>
                  <a:ext cx="1790629" cy="7993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 name="Rectangle 7"/>
                <p:cNvSpPr/>
                <p:nvPr/>
              </p:nvSpPr>
              <p:spPr>
                <a:xfrm>
                  <a:off x="5104973" y="2980903"/>
                  <a:ext cx="686229" cy="151233"/>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 name="Rectangle 8"/>
                <p:cNvSpPr/>
                <p:nvPr/>
              </p:nvSpPr>
              <p:spPr>
                <a:xfrm>
                  <a:off x="6857000" y="2973047"/>
                  <a:ext cx="686229" cy="151233"/>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 name="Oval 9"/>
                <p:cNvSpPr/>
                <p:nvPr/>
              </p:nvSpPr>
              <p:spPr>
                <a:xfrm>
                  <a:off x="4300798" y="3448349"/>
                  <a:ext cx="456772" cy="457627"/>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 name="Rectangle 11"/>
                <p:cNvSpPr/>
                <p:nvPr/>
              </p:nvSpPr>
              <p:spPr>
                <a:xfrm>
                  <a:off x="5943458" y="4434308"/>
                  <a:ext cx="686229" cy="428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5" name="Straight Connector 13"/>
                <p:cNvCxnSpPr/>
                <p:nvPr/>
              </p:nvCxnSpPr>
              <p:spPr>
                <a:xfrm>
                  <a:off x="5879124" y="4510907"/>
                  <a:ext cx="96502" cy="259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4"/>
                <p:cNvCxnSpPr/>
                <p:nvPr/>
              </p:nvCxnSpPr>
              <p:spPr>
                <a:xfrm>
                  <a:off x="6543908" y="4469661"/>
                  <a:ext cx="160836" cy="3397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777" name="TextBox 15"/>
                <p:cNvSpPr txBox="1">
                  <a:spLocks noChangeArrowheads="1"/>
                </p:cNvSpPr>
                <p:nvPr/>
              </p:nvSpPr>
              <p:spPr bwMode="auto">
                <a:xfrm rot="10951936">
                  <a:off x="4307714" y="3518905"/>
                  <a:ext cx="609599" cy="49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A</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31778" name="TextBox 17"/>
                <p:cNvSpPr txBox="1">
                  <a:spLocks noChangeArrowheads="1"/>
                </p:cNvSpPr>
                <p:nvPr/>
              </p:nvSpPr>
              <p:spPr bwMode="auto">
                <a:xfrm rot="10800000">
                  <a:off x="6031090" y="4451790"/>
                  <a:ext cx="609600" cy="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U</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31779" name="TextBox 19"/>
                <p:cNvSpPr txBox="1">
                  <a:spLocks noChangeArrowheads="1"/>
                </p:cNvSpPr>
                <p:nvPr/>
              </p:nvSpPr>
              <p:spPr bwMode="auto">
                <a:xfrm>
                  <a:off x="5411954" y="4540293"/>
                  <a:ext cx="609599" cy="49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31780" name="TextBox 20"/>
                <p:cNvSpPr txBox="1">
                  <a:spLocks noChangeArrowheads="1"/>
                </p:cNvSpPr>
                <p:nvPr/>
              </p:nvSpPr>
              <p:spPr bwMode="auto">
                <a:xfrm>
                  <a:off x="6447556" y="4171064"/>
                  <a:ext cx="609599" cy="7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a:t>
                  </a:r>
                  <a:endParaRPr lang="en-CA" altLang="en-US">
                    <a:solidFill>
                      <a:srgbClr val="FF0000"/>
                    </a:solidFill>
                    <a:latin typeface="Times New Roman" panose="02020603050405020304" pitchFamily="18" charset="0"/>
                    <a:cs typeface="Times New Roman" panose="02020603050405020304" pitchFamily="18" charset="0"/>
                  </a:endParaRPr>
                </a:p>
              </p:txBody>
            </p:sp>
            <p:sp>
              <p:nvSpPr>
                <p:cNvPr id="31781" name="TextBox 21"/>
                <p:cNvSpPr txBox="1">
                  <a:spLocks noChangeArrowheads="1"/>
                </p:cNvSpPr>
                <p:nvPr/>
              </p:nvSpPr>
              <p:spPr bwMode="auto">
                <a:xfrm rot="10800000">
                  <a:off x="6857999" y="3138858"/>
                  <a:ext cx="685798" cy="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R</a:t>
                  </a:r>
                  <a:r>
                    <a:rPr lang="en-US" altLang="en-US" sz="2000" b="1" baseline="-25000">
                      <a:solidFill>
                        <a:srgbClr val="FF0000"/>
                      </a:solidFill>
                      <a:latin typeface="Times New Roman" panose="02020603050405020304" pitchFamily="18" charset="0"/>
                      <a:cs typeface="Times New Roman" panose="02020603050405020304" pitchFamily="18" charset="0"/>
                    </a:rPr>
                    <a:t>2</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31782" name="TextBox 22"/>
                <p:cNvSpPr txBox="1">
                  <a:spLocks noChangeArrowheads="1"/>
                </p:cNvSpPr>
                <p:nvPr/>
              </p:nvSpPr>
              <p:spPr bwMode="auto">
                <a:xfrm rot="10800000">
                  <a:off x="5181598" y="3198355"/>
                  <a:ext cx="762001" cy="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R</a:t>
                  </a:r>
                  <a:r>
                    <a:rPr lang="en-US" altLang="en-US" sz="2000" b="1" baseline="-25000">
                      <a:solidFill>
                        <a:srgbClr val="FF0000"/>
                      </a:solidFill>
                      <a:latin typeface="Times New Roman" panose="02020603050405020304" pitchFamily="18" charset="0"/>
                      <a:cs typeface="Times New Roman" panose="02020603050405020304" pitchFamily="18" charset="0"/>
                    </a:rPr>
                    <a:t>1</a:t>
                  </a:r>
                  <a:endParaRPr lang="en-CA" altLang="en-US" sz="2000" b="1">
                    <a:solidFill>
                      <a:srgbClr val="FF0000"/>
                    </a:solidFill>
                    <a:latin typeface="Times New Roman" panose="02020603050405020304" pitchFamily="18" charset="0"/>
                    <a:cs typeface="Times New Roman" panose="02020603050405020304" pitchFamily="18" charset="0"/>
                  </a:endParaRPr>
                </a:p>
              </p:txBody>
            </p:sp>
          </p:grpSp>
          <p:sp>
            <p:nvSpPr>
              <p:cNvPr id="27" name="Hình chữ nhật 26"/>
              <p:cNvSpPr/>
              <p:nvPr/>
            </p:nvSpPr>
            <p:spPr>
              <a:xfrm>
                <a:off x="7619680" y="4856667"/>
                <a:ext cx="377346" cy="182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31764" name="Nhóm 30"/>
            <p:cNvGrpSpPr>
              <a:grpSpLocks/>
            </p:cNvGrpSpPr>
            <p:nvPr/>
          </p:nvGrpSpPr>
          <p:grpSpPr bwMode="auto">
            <a:xfrm>
              <a:off x="7547460" y="4508935"/>
              <a:ext cx="513238" cy="457603"/>
              <a:chOff x="7547460" y="4508935"/>
              <a:chExt cx="513238" cy="457603"/>
            </a:xfrm>
          </p:grpSpPr>
          <p:cxnSp>
            <p:nvCxnSpPr>
              <p:cNvPr id="29" name="Đường nối Thẳng 28"/>
              <p:cNvCxnSpPr/>
              <p:nvPr/>
            </p:nvCxnSpPr>
            <p:spPr>
              <a:xfrm flipV="1">
                <a:off x="7619679" y="4758240"/>
                <a:ext cx="375539" cy="207967"/>
              </a:xfrm>
              <a:prstGeom prst="line">
                <a:avLst/>
              </a:prstGeom>
              <a:ln w="38100"/>
            </p:spPr>
            <p:style>
              <a:lnRef idx="1">
                <a:schemeClr val="dk1"/>
              </a:lnRef>
              <a:fillRef idx="0">
                <a:schemeClr val="dk1"/>
              </a:fillRef>
              <a:effectRef idx="0">
                <a:schemeClr val="dk1"/>
              </a:effectRef>
              <a:fontRef idx="minor">
                <a:schemeClr val="tx1"/>
              </a:fontRef>
            </p:style>
          </p:cxnSp>
          <p:sp>
            <p:nvSpPr>
              <p:cNvPr id="31766" name="TextBox 21"/>
              <p:cNvSpPr txBox="1">
                <a:spLocks noChangeArrowheads="1"/>
              </p:cNvSpPr>
              <p:nvPr/>
            </p:nvSpPr>
            <p:spPr bwMode="auto">
              <a:xfrm rot="10800000" flipV="1">
                <a:off x="7547460" y="4508935"/>
                <a:ext cx="513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K</a:t>
                </a:r>
                <a:endParaRPr lang="en-CA" altLang="en-US" sz="2000" b="1">
                  <a:solidFill>
                    <a:srgbClr val="FF0000"/>
                  </a:solidFill>
                  <a:latin typeface="Times New Roman" panose="02020603050405020304" pitchFamily="18" charset="0"/>
                  <a:cs typeface="Times New Roman" panose="02020603050405020304" pitchFamily="18" charset="0"/>
                </a:endParaRPr>
              </a:p>
            </p:txBody>
          </p:sp>
        </p:grpSp>
      </p:grpSp>
      <p:sp>
        <p:nvSpPr>
          <p:cNvPr id="34" name="TextBox 2"/>
          <p:cNvSpPr txBox="1">
            <a:spLocks noChangeArrowheads="1"/>
          </p:cNvSpPr>
          <p:nvPr/>
        </p:nvSpPr>
        <p:spPr bwMode="auto">
          <a:xfrm>
            <a:off x="1543051" y="4286251"/>
            <a:ext cx="713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Khi K mở, đoạn mạch gồm có R1 nt R2:</a:t>
            </a:r>
          </a:p>
        </p:txBody>
      </p:sp>
      <p:sp>
        <p:nvSpPr>
          <p:cNvPr id="36" name="TextBox 5"/>
          <p:cNvSpPr txBox="1">
            <a:spLocks noChangeArrowheads="1"/>
          </p:cNvSpPr>
          <p:nvPr/>
        </p:nvSpPr>
        <p:spPr bwMode="auto">
          <a:xfrm>
            <a:off x="1570038" y="5599113"/>
            <a:ext cx="541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Khi K đóng, đoạn mạch gồm có R1 :</a:t>
            </a:r>
          </a:p>
        </p:txBody>
      </p:sp>
      <p:sp>
        <p:nvSpPr>
          <p:cNvPr id="40" name="Hộp_Văn_Bản 11"/>
          <p:cNvSpPr txBox="1">
            <a:spLocks noRot="1" noChangeAspect="1" noMove="1" noResize="1" noEditPoints="1" noAdjustHandles="1" noChangeArrowheads="1" noChangeShapeType="1" noTextEdit="1"/>
          </p:cNvSpPr>
          <p:nvPr/>
        </p:nvSpPr>
        <p:spPr bwMode="auto">
          <a:xfrm>
            <a:off x="2819400" y="4767956"/>
            <a:ext cx="1524000" cy="765722"/>
          </a:xfrm>
          <a:prstGeom prst="rect">
            <a:avLst/>
          </a:prstGeom>
          <a:blipFill rotWithShape="0">
            <a:blip r:embed="rId3"/>
            <a:stretch>
              <a:fillRect l="-8400" b="-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41" name="Hộp_Văn_Bản 11"/>
          <p:cNvSpPr txBox="1">
            <a:spLocks noRot="1" noChangeAspect="1" noMove="1" noResize="1" noEditPoints="1" noAdjustHandles="1" noChangeArrowheads="1" noChangeShapeType="1" noTextEdit="1"/>
          </p:cNvSpPr>
          <p:nvPr/>
        </p:nvSpPr>
        <p:spPr bwMode="auto">
          <a:xfrm>
            <a:off x="4114080" y="4781490"/>
            <a:ext cx="1524000" cy="781111"/>
          </a:xfrm>
          <a:prstGeom prst="rect">
            <a:avLst/>
          </a:prstGeom>
          <a:blipFill rotWithShape="0">
            <a:blip r:embed="rId4"/>
            <a:stretch>
              <a:fillRect l="-840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42" name="Hộp_Văn_Bản 11"/>
          <p:cNvSpPr txBox="1">
            <a:spLocks noRot="1" noChangeAspect="1" noMove="1" noResize="1" noEditPoints="1" noAdjustHandles="1" noChangeArrowheads="1" noChangeShapeType="1" noTextEdit="1"/>
          </p:cNvSpPr>
          <p:nvPr/>
        </p:nvSpPr>
        <p:spPr bwMode="auto">
          <a:xfrm>
            <a:off x="5385314" y="4795023"/>
            <a:ext cx="1186936" cy="710579"/>
          </a:xfrm>
          <a:prstGeom prst="rect">
            <a:avLst/>
          </a:prstGeom>
          <a:blipFill rotWithShape="0">
            <a:blip r:embed="rId5"/>
            <a:stretch>
              <a:fillRect l="-10256" b="-1034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43" name="Hộp_Văn_Bản 11"/>
          <p:cNvSpPr txBox="1">
            <a:spLocks noRot="1" noChangeAspect="1" noMove="1" noResize="1" noEditPoints="1" noAdjustHandles="1" noChangeArrowheads="1" noChangeShapeType="1" noTextEdit="1"/>
          </p:cNvSpPr>
          <p:nvPr/>
        </p:nvSpPr>
        <p:spPr bwMode="auto">
          <a:xfrm>
            <a:off x="6324600" y="4795023"/>
            <a:ext cx="1524000" cy="710579"/>
          </a:xfrm>
          <a:prstGeom prst="rect">
            <a:avLst/>
          </a:prstGeom>
          <a:blipFill rotWithShape="0">
            <a:blip r:embed="rId6"/>
            <a:stretch>
              <a:fillRect l="-8400" b="-1034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44" name="Hộp_Văn_Bản 11"/>
          <p:cNvSpPr txBox="1">
            <a:spLocks noRot="1" noChangeAspect="1" noMove="1" noResize="1" noEditPoints="1" noAdjustHandles="1" noChangeArrowheads="1" noChangeShapeType="1" noTextEdit="1"/>
          </p:cNvSpPr>
          <p:nvPr/>
        </p:nvSpPr>
        <p:spPr bwMode="auto">
          <a:xfrm>
            <a:off x="6722416" y="5406478"/>
            <a:ext cx="1524000" cy="765722"/>
          </a:xfrm>
          <a:prstGeom prst="rect">
            <a:avLst/>
          </a:prstGeom>
          <a:blipFill rotWithShape="0">
            <a:blip r:embed="rId7"/>
            <a:stretch>
              <a:fillRect l="-8400" b="-158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45" name="Hộp_Văn_Bản 11"/>
          <p:cNvSpPr txBox="1">
            <a:spLocks noRot="1" noChangeAspect="1" noMove="1" noResize="1" noEditPoints="1" noAdjustHandles="1" noChangeArrowheads="1" noChangeShapeType="1" noTextEdit="1"/>
          </p:cNvSpPr>
          <p:nvPr/>
        </p:nvSpPr>
        <p:spPr bwMode="auto">
          <a:xfrm>
            <a:off x="7848600" y="5420755"/>
            <a:ext cx="1524000" cy="710579"/>
          </a:xfrm>
          <a:prstGeom prst="rect">
            <a:avLst/>
          </a:prstGeom>
          <a:blipFill rotWithShape="0">
            <a:blip r:embed="rId8"/>
            <a:stretch>
              <a:fillRect l="-8400" b="-9402"/>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46" name="TextBox 6"/>
          <p:cNvSpPr txBox="1">
            <a:spLocks noChangeArrowheads="1"/>
          </p:cNvSpPr>
          <p:nvPr/>
        </p:nvSpPr>
        <p:spPr bwMode="auto">
          <a:xfrm>
            <a:off x="1762126" y="6172201"/>
            <a:ext cx="1666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b="1">
                <a:solidFill>
                  <a:schemeClr val="accent6"/>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b="1">
                <a:solidFill>
                  <a:schemeClr val="accent6"/>
                </a:solidFill>
                <a:latin typeface="Times New Roman" panose="02020603050405020304" pitchFamily="18" charset="0"/>
                <a:cs typeface="Times New Roman" panose="02020603050405020304" pitchFamily="18" charset="0"/>
              </a:rPr>
              <a:t> I</a:t>
            </a:r>
            <a:r>
              <a:rPr lang="en-US" altLang="en-US" sz="2400" b="1" baseline="-25000">
                <a:solidFill>
                  <a:schemeClr val="accent6"/>
                </a:solidFill>
                <a:latin typeface="Times New Roman" panose="02020603050405020304" pitchFamily="18" charset="0"/>
                <a:cs typeface="Times New Roman" panose="02020603050405020304" pitchFamily="18" charset="0"/>
              </a:rPr>
              <a:t>đ</a:t>
            </a:r>
            <a:r>
              <a:rPr lang="en-US" altLang="en-US" sz="2400" b="1">
                <a:solidFill>
                  <a:schemeClr val="accent6"/>
                </a:solidFill>
                <a:latin typeface="Times New Roman" panose="02020603050405020304" pitchFamily="18" charset="0"/>
                <a:cs typeface="Times New Roman" panose="02020603050405020304" pitchFamily="18" charset="0"/>
              </a:rPr>
              <a:t>=3.I</a:t>
            </a:r>
            <a:r>
              <a:rPr lang="en-US" altLang="en-US" sz="2400" b="1" baseline="-25000">
                <a:solidFill>
                  <a:schemeClr val="accent6"/>
                </a:solidFill>
                <a:latin typeface="Times New Roman" panose="02020603050405020304" pitchFamily="18" charset="0"/>
                <a:cs typeface="Times New Roman" panose="02020603050405020304" pitchFamily="18" charset="0"/>
              </a:rPr>
              <a:t>m</a:t>
            </a:r>
            <a:endParaRPr lang="en-US" altLang="en-US" sz="2400" b="1">
              <a:solidFill>
                <a:schemeClr val="accent6"/>
              </a:solidFill>
              <a:latin typeface="Times New Roman" panose="02020603050405020304" pitchFamily="18" charset="0"/>
              <a:cs typeface="Times New Roman" panose="02020603050405020304" pitchFamily="18" charset="0"/>
            </a:endParaRPr>
          </a:p>
        </p:txBody>
      </p:sp>
      <p:sp>
        <p:nvSpPr>
          <p:cNvPr id="31760" name="TextBox 16"/>
          <p:cNvSpPr txBox="1">
            <a:spLocks noChangeArrowheads="1"/>
          </p:cNvSpPr>
          <p:nvPr/>
        </p:nvSpPr>
        <p:spPr bwMode="auto">
          <a:xfrm>
            <a:off x="8926513" y="4757739"/>
            <a:ext cx="124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Times New Roman" panose="02020603050405020304" pitchFamily="18" charset="0"/>
                <a:cs typeface="Times New Roman" panose="02020603050405020304" pitchFamily="18" charset="0"/>
              </a:rPr>
              <a:t>Hình 4.3</a:t>
            </a:r>
            <a:endParaRPr lang="en-CA" altLang="en-US" sz="1800" b="1">
              <a:latin typeface="Times New Roman" panose="02020603050405020304" pitchFamily="18" charset="0"/>
              <a:cs typeface="Times New Roman" panose="02020603050405020304" pitchFamily="18" charset="0"/>
            </a:endParaRPr>
          </a:p>
        </p:txBody>
      </p:sp>
      <p:sp>
        <p:nvSpPr>
          <p:cNvPr id="31761" name="Hình chữ nhật 1"/>
          <p:cNvSpPr>
            <a:spLocks noChangeArrowheads="1"/>
          </p:cNvSpPr>
          <p:nvPr/>
        </p:nvSpPr>
        <p:spPr bwMode="auto">
          <a:xfrm>
            <a:off x="4048125" y="3783013"/>
            <a:ext cx="1779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u="sng">
                <a:solidFill>
                  <a:srgbClr val="FF0000"/>
                </a:solidFill>
                <a:latin typeface="Times New Roman" panose="02020603050405020304" pitchFamily="18" charset="0"/>
                <a:cs typeface="Times New Roman" panose="02020603050405020304" pitchFamily="18" charset="0"/>
              </a:rPr>
              <a:t>Hướng dẫn:</a:t>
            </a:r>
          </a:p>
        </p:txBody>
      </p:sp>
      <p:sp>
        <p:nvSpPr>
          <p:cNvPr id="38" name="TextBox 6"/>
          <p:cNvSpPr txBox="1">
            <a:spLocks noChangeArrowheads="1"/>
          </p:cNvSpPr>
          <p:nvPr/>
        </p:nvSpPr>
        <p:spPr bwMode="auto">
          <a:xfrm>
            <a:off x="3582989" y="6183313"/>
            <a:ext cx="1836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b="1">
                <a:solidFill>
                  <a:schemeClr val="accent6"/>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b="1">
                <a:solidFill>
                  <a:schemeClr val="accent6"/>
                </a:solidFill>
                <a:latin typeface="Times New Roman" panose="02020603050405020304" pitchFamily="18" charset="0"/>
                <a:cs typeface="Times New Roman" panose="02020603050405020304" pitchFamily="18" charset="0"/>
              </a:rPr>
              <a:t> chọn D</a:t>
            </a:r>
          </a:p>
        </p:txBody>
      </p:sp>
    </p:spTree>
    <p:extLst>
      <p:ext uri="{BB962C8B-B14F-4D97-AF65-F5344CB8AC3E}">
        <p14:creationId xmlns:p14="http://schemas.microsoft.com/office/powerpoint/2010/main" val="21863937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1000"/>
                                        <p:tgtEl>
                                          <p:spTgt spid="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1000"/>
                                        <p:tgtEl>
                                          <p:spTgt spid="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1000"/>
                                        <p:tgtEl>
                                          <p:spTgt spid="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left)">
                                      <p:cBhvr>
                                        <p:cTn id="27" dur="1000"/>
                                        <p:tgtEl>
                                          <p:spTgt spid="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1000"/>
                                        <p:tgtEl>
                                          <p:spTgt spid="4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1000"/>
                                        <p:tgtEl>
                                          <p:spTgt spid="4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down)">
                                      <p:cBhvr>
                                        <p:cTn id="47" dur="500"/>
                                        <p:tgtEl>
                                          <p:spTgt spid="4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00"/>
                                        <p:tgtEl>
                                          <p:spTgt spid="3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nodeType="clickEffect">
                                  <p:stCondLst>
                                    <p:cond delay="0"/>
                                  </p:stCondLst>
                                  <p:childTnLst>
                                    <p:set>
                                      <p:cBhvr>
                                        <p:cTn id="56" dur="1" fill="hold">
                                          <p:stCondLst>
                                            <p:cond delay="0"/>
                                          </p:stCondLst>
                                        </p:cTn>
                                        <p:tgtEl>
                                          <p:spTgt spid="3">
                                            <p:txEl>
                                              <p:pRg st="0" end="0"/>
                                            </p:txEl>
                                          </p:spTgt>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
                                            <p:txEl>
                                              <p:pRg st="1" end="1"/>
                                            </p:txEl>
                                          </p:spTgt>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46"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48577" y="301783"/>
            <a:ext cx="1551127" cy="1449967"/>
          </a:xfrm>
        </p:spPr>
      </p:pic>
      <p:pic>
        <p:nvPicPr>
          <p:cNvPr id="14" name="Picture 1" descr="Giảm 40 %】 Đèn nhấp nháy hình ngôi sao nhỏ. Đèn led chớp trang trí Noel.  Dây đèn led trang trí hình ngôi sao dài 5 mét siêu đẹp - Kmar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446" y="400833"/>
            <a:ext cx="5500994" cy="6145741"/>
          </a:xfrm>
          <a:prstGeom prst="rect">
            <a:avLst/>
          </a:prstGeom>
          <a:noFill/>
          <a:ln>
            <a:noFill/>
          </a:ln>
        </p:spPr>
      </p:pic>
      <p:grpSp>
        <p:nvGrpSpPr>
          <p:cNvPr id="16" name="Nhóm 15"/>
          <p:cNvGrpSpPr/>
          <p:nvPr/>
        </p:nvGrpSpPr>
        <p:grpSpPr>
          <a:xfrm>
            <a:off x="6832936" y="1547252"/>
            <a:ext cx="5123144" cy="3757808"/>
            <a:chOff x="6649662" y="391873"/>
            <a:chExt cx="5123144" cy="3757808"/>
          </a:xfrm>
        </p:grpSpPr>
        <p:sp>
          <p:nvSpPr>
            <p:cNvPr id="15" name="Khung Chú Thích Hình Đám Mây 14"/>
            <p:cNvSpPr/>
            <p:nvPr/>
          </p:nvSpPr>
          <p:spPr>
            <a:xfrm rot="562035">
              <a:off x="6649662" y="391873"/>
              <a:ext cx="5123144" cy="3757808"/>
            </a:xfrm>
            <a:prstGeom prst="cloudCallout">
              <a:avLst>
                <a:gd name="adj1" fmla="val -51057"/>
                <a:gd name="adj2" fmla="val 605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Hình chữ nhật 1"/>
            <p:cNvSpPr/>
            <p:nvPr/>
          </p:nvSpPr>
          <p:spPr>
            <a:xfrm>
              <a:off x="7365303" y="1061967"/>
              <a:ext cx="3620023" cy="2640723"/>
            </a:xfrm>
            <a:prstGeom prst="rect">
              <a:avLst/>
            </a:prstGeom>
          </p:spPr>
          <p:txBody>
            <a:bodyPr wrap="square">
              <a:spAutoFit/>
            </a:bodyPr>
            <a:lstStyle/>
            <a:p>
              <a:pPr marR="31115" algn="just">
                <a:lnSpc>
                  <a:spcPct val="115000"/>
                </a:lnSpc>
                <a:spcAft>
                  <a:spcPts val="0"/>
                </a:spcAft>
              </a:pPr>
              <a:r>
                <a:rPr lang="en-US" dirty="0" err="1" smtClean="0">
                  <a:latin typeface="Times New Roman" panose="02020603050405020304" pitchFamily="18" charset="0"/>
                  <a:ea typeface="Times New Roman" panose="02020603050405020304" pitchFamily="18" charset="0"/>
                </a:rPr>
                <a:t>Đèn</a:t>
              </a:r>
              <a:r>
                <a:rPr lang="en-US" dirty="0" smtClean="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trang</a:t>
              </a:r>
              <a:r>
                <a:rPr lang="en-US" dirty="0" smtClean="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trí</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được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sử</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dụng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phổ</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biến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trong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ngày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lễ</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Tết</a:t>
              </a:r>
              <a:r>
                <a:rPr lang="en-US" dirty="0">
                  <a:latin typeface="Times New Roman" panose="02020603050405020304" pitchFamily="18" charset="0"/>
                  <a:ea typeface="Times New Roman" panose="02020603050405020304" pitchFamily="18" charset="0"/>
                </a:rPr>
                <a:t> hay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lễ</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hội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Các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loại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đèn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trang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trí</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rất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dạng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về</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kiểu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dáng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và</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màu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sắc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nhưng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đều</a:t>
              </a:r>
              <a:r>
                <a:rPr lang="en-US" dirty="0">
                  <a:latin typeface="Times New Roman" panose="02020603050405020304" pitchFamily="18" charset="0"/>
                  <a:ea typeface="Times New Roman" panose="02020603050405020304" pitchFamily="18" charset="0"/>
                </a:rPr>
                <a:t> </a:t>
              </a:r>
              <a:r>
                <a:rPr lang="en-US" dirty="0" err="1" smtClean="0">
                  <a:latin typeface="Times New Roman" panose="02020603050405020304" pitchFamily="18" charset="0"/>
                  <a:ea typeface="Times New Roman" panose="02020603050405020304" pitchFamily="18" charset="0"/>
                </a:rPr>
                <a:t>đưc</a:t>
              </a:r>
              <a:r>
                <a:rPr lang="en-US" dirty="0" smtClean="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ợ</a:t>
              </a:r>
              <a:r>
                <a:rPr lang="en-US" dirty="0" err="1" smtClean="0">
                  <a:latin typeface="Times New Roman" panose="02020603050405020304" pitchFamily="18" charset="0"/>
                  <a:ea typeface="Times New Roman" panose="02020603050405020304" pitchFamily="18" charset="0"/>
                </a:rPr>
                <a:t>vận</a:t>
              </a:r>
              <a:r>
                <a:rPr lang="en-US" dirty="0" smtClean="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dụng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theo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nguyên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tắc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của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đoạn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mạch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mắc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nối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tiếp</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Trong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bài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ngày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hôm</a:t>
              </a:r>
              <a:r>
                <a:rPr lang="en-US" dirty="0">
                  <a:latin typeface="Times New Roman" panose="02020603050405020304" pitchFamily="18" charset="0"/>
                  <a:ea typeface="Times New Roman" panose="02020603050405020304" pitchFamily="18" charset="0"/>
                </a:rPr>
                <a:t> nay, </a:t>
              </a:r>
              <a:r>
                <a:rPr lang="en-US" dirty="0" err="1">
                  <a:latin typeface="Times New Roman" panose="02020603050405020304" pitchFamily="18" charset="0"/>
                  <a:ea typeface="Times New Roman" panose="02020603050405020304" pitchFamily="18" charset="0"/>
                </a:rPr>
                <a:t>chúng</a:t>
              </a:r>
              <a:r>
                <a:rPr lang="en-US" dirty="0">
                  <a:latin typeface="Times New Roman" panose="02020603050405020304" pitchFamily="18" charset="0"/>
                  <a:ea typeface="Times New Roman" panose="02020603050405020304" pitchFamily="18" charset="0"/>
                </a:rPr>
                <a:t> ta </a:t>
              </a:r>
              <a:r>
                <a:rPr lang="en-US" dirty="0" err="1">
                  <a:latin typeface="Times New Roman" panose="02020603050405020304" pitchFamily="18" charset="0"/>
                  <a:ea typeface="Times New Roman" panose="02020603050405020304" pitchFamily="18" charset="0"/>
                </a:rPr>
                <a:t>sẽ</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tìm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hiểu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rõ</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hơn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về</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đoạn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mạch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mắc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nối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tiếp</a:t>
              </a:r>
              <a:r>
                <a:rPr lang="en-US" dirty="0">
                  <a:latin typeface="Times New Roman" panose="02020603050405020304" pitchFamily="18" charset="0"/>
                  <a:ea typeface="Times New Roman" panose="02020603050405020304" pitchFamily="18" charset="0"/>
                </a:rPr>
                <a:t>.</a:t>
              </a:r>
              <a:endParaRPr lang="vi-VN"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1907194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524000" y="644525"/>
            <a:ext cx="9144000" cy="1938338"/>
          </a:xfrm>
          <a:prstGeom prst="rect">
            <a:avLst/>
          </a:prstGeom>
          <a:solidFill>
            <a:schemeClr val="accent6">
              <a:lumMod val="40000"/>
              <a:lumOff val="60000"/>
            </a:schemeClr>
          </a:solidFill>
        </p:spPr>
        <p:txBody>
          <a:bodyPr>
            <a:spAutoFit/>
          </a:bodyPr>
          <a:lstStyle/>
          <a:p>
            <a:pPr>
              <a:defRPr/>
            </a:pPr>
            <a:r>
              <a:rPr lang="en-US" sz="2400" b="1" u="sng">
                <a:solidFill>
                  <a:srgbClr val="FF0000"/>
                </a:solidFill>
                <a:latin typeface="Times New Roman" panose="02020603050405020304" pitchFamily="18" charset="0"/>
                <a:cs typeface="Times New Roman" panose="02020603050405020304" pitchFamily="18" charset="0"/>
              </a:rPr>
              <a:t>4.14.</a:t>
            </a:r>
            <a:r>
              <a:rPr lang="en-US" sz="2400" b="1">
                <a:solidFill>
                  <a:srgbClr val="FF0000"/>
                </a:solidFill>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Đặt một </a:t>
            </a:r>
            <a:r>
              <a:rPr lang="en-US" sz="2400">
                <a:latin typeface="Times New Roman" panose="02020603050405020304" pitchFamily="18" charset="0"/>
                <a:cs typeface="Times New Roman" panose="02020603050405020304" pitchFamily="18" charset="0"/>
              </a:rPr>
              <a:t>HĐT </a:t>
            </a:r>
            <a:r>
              <a:rPr lang="vi-VN" sz="2400">
                <a:latin typeface="Times New Roman" panose="02020603050405020304" pitchFamily="18" charset="0"/>
                <a:cs typeface="Times New Roman" panose="02020603050405020304" pitchFamily="18" charset="0"/>
              </a:rPr>
              <a:t>U = 6V vào hai đầu đoạn mạch gồm ba điện trở R</a:t>
            </a:r>
            <a:r>
              <a:rPr lang="vi-VN" sz="2400" baseline="-25000">
                <a:latin typeface="Times New Roman" panose="02020603050405020304" pitchFamily="18" charset="0"/>
                <a:cs typeface="Times New Roman" panose="02020603050405020304" pitchFamily="18" charset="0"/>
              </a:rPr>
              <a:t>1</a:t>
            </a:r>
            <a:r>
              <a:rPr lang="vi-VN" sz="2400">
                <a:latin typeface="Times New Roman" panose="02020603050405020304" pitchFamily="18" charset="0"/>
                <a:cs typeface="Times New Roman" panose="02020603050405020304" pitchFamily="18" charset="0"/>
              </a:rPr>
              <a:t> = 3</a:t>
            </a:r>
            <a:r>
              <a:rPr lang="el-GR" sz="2400">
                <a:latin typeface="Times New Roman" panose="02020603050405020304" pitchFamily="18" charset="0"/>
                <a:cs typeface="Times New Roman" panose="02020603050405020304" pitchFamily="18" charset="0"/>
              </a:rPr>
              <a:t>Ω ; </a:t>
            </a:r>
            <a:r>
              <a:rPr lang="vi-VN" sz="2400">
                <a:latin typeface="Times New Roman" panose="02020603050405020304" pitchFamily="18" charset="0"/>
                <a:cs typeface="Times New Roman" panose="02020603050405020304" pitchFamily="18" charset="0"/>
              </a:rPr>
              <a:t>R</a:t>
            </a:r>
            <a:r>
              <a:rPr lang="vi-VN" sz="2400" baseline="-25000">
                <a:latin typeface="Times New Roman" panose="02020603050405020304" pitchFamily="18" charset="0"/>
                <a:cs typeface="Times New Roman" panose="02020603050405020304" pitchFamily="18" charset="0"/>
              </a:rPr>
              <a:t>2</a:t>
            </a:r>
            <a:r>
              <a:rPr lang="vi-VN" sz="2400">
                <a:latin typeface="Times New Roman" panose="02020603050405020304" pitchFamily="18" charset="0"/>
                <a:cs typeface="Times New Roman" panose="02020603050405020304" pitchFamily="18" charset="0"/>
              </a:rPr>
              <a:t> = 5</a:t>
            </a:r>
            <a:r>
              <a:rPr lang="el-GR" sz="2400">
                <a:latin typeface="Times New Roman" panose="02020603050405020304" pitchFamily="18" charset="0"/>
                <a:cs typeface="Times New Roman" panose="02020603050405020304" pitchFamily="18" charset="0"/>
              </a:rPr>
              <a:t>Ω </a:t>
            </a:r>
            <a:r>
              <a:rPr lang="vi-VN" sz="2400">
                <a:latin typeface="Times New Roman" panose="02020603050405020304" pitchFamily="18" charset="0"/>
                <a:cs typeface="Times New Roman" panose="02020603050405020304" pitchFamily="18" charset="0"/>
              </a:rPr>
              <a:t>và R</a:t>
            </a:r>
            <a:r>
              <a:rPr lang="vi-VN" sz="2400" baseline="-25000">
                <a:latin typeface="Times New Roman" panose="02020603050405020304" pitchFamily="18" charset="0"/>
                <a:cs typeface="Times New Roman" panose="02020603050405020304" pitchFamily="18" charset="0"/>
              </a:rPr>
              <a:t>3</a:t>
            </a:r>
            <a:r>
              <a:rPr lang="vi-VN" sz="2400">
                <a:latin typeface="Times New Roman" panose="02020603050405020304" pitchFamily="18" charset="0"/>
                <a:cs typeface="Times New Roman" panose="02020603050405020304" pitchFamily="18" charset="0"/>
              </a:rPr>
              <a:t> = 7</a:t>
            </a:r>
            <a:r>
              <a:rPr lang="el-GR" sz="2400">
                <a:latin typeface="Times New Roman" panose="02020603050405020304" pitchFamily="18" charset="0"/>
                <a:cs typeface="Times New Roman" panose="02020603050405020304" pitchFamily="18" charset="0"/>
              </a:rPr>
              <a:t>Ω </a:t>
            </a:r>
            <a:r>
              <a:rPr lang="vi-VN" sz="2400">
                <a:latin typeface="Times New Roman" panose="02020603050405020304" pitchFamily="18" charset="0"/>
                <a:cs typeface="Times New Roman" panose="02020603050405020304" pitchFamily="18" charset="0"/>
              </a:rPr>
              <a:t>mắc nối tiếp.</a:t>
            </a:r>
          </a:p>
          <a:p>
            <a:pPr>
              <a:defRPr/>
            </a:pPr>
            <a:r>
              <a:rPr lang="vi-VN" sz="2400">
                <a:latin typeface="Times New Roman" panose="02020603050405020304" pitchFamily="18" charset="0"/>
                <a:cs typeface="Times New Roman" panose="02020603050405020304" pitchFamily="18" charset="0"/>
              </a:rPr>
              <a:t>a.Tính </a:t>
            </a:r>
            <a:r>
              <a:rPr lang="en-US" sz="2400">
                <a:latin typeface="Times New Roman" panose="02020603050405020304" pitchFamily="18" charset="0"/>
                <a:cs typeface="Times New Roman" panose="02020603050405020304" pitchFamily="18" charset="0"/>
              </a:rPr>
              <a:t>CĐDĐ </a:t>
            </a:r>
            <a:r>
              <a:rPr lang="vi-VN" sz="2400">
                <a:latin typeface="Times New Roman" panose="02020603050405020304" pitchFamily="18" charset="0"/>
                <a:cs typeface="Times New Roman" panose="02020603050405020304" pitchFamily="18" charset="0"/>
              </a:rPr>
              <a:t>chạy qua mỗi điện trở của đoạn mạch trên đây.</a:t>
            </a:r>
          </a:p>
          <a:p>
            <a:pPr>
              <a:defRPr/>
            </a:pPr>
            <a:r>
              <a:rPr lang="vi-VN" sz="2400">
                <a:latin typeface="Times New Roman" panose="02020603050405020304" pitchFamily="18" charset="0"/>
                <a:cs typeface="Times New Roman" panose="02020603050405020304" pitchFamily="18" charset="0"/>
              </a:rPr>
              <a:t>b.Trong số ba điện trở đã cho, </a:t>
            </a:r>
            <a:r>
              <a:rPr lang="en-US" sz="2400">
                <a:latin typeface="Times New Roman" panose="02020603050405020304" pitchFamily="18" charset="0"/>
                <a:cs typeface="Times New Roman" panose="02020603050405020304" pitchFamily="18" charset="0"/>
              </a:rPr>
              <a:t>HĐT</a:t>
            </a:r>
            <a:r>
              <a:rPr lang="vi-VN" sz="2400">
                <a:latin typeface="Times New Roman" panose="02020603050405020304" pitchFamily="18" charset="0"/>
                <a:cs typeface="Times New Roman" panose="02020603050405020304" pitchFamily="18" charset="0"/>
              </a:rPr>
              <a:t>giữa hai đầu điện trở nào là lớn nhất? Vì sao ? Tính trị số của hiệu điện thế lớn nhất này.</a:t>
            </a:r>
          </a:p>
        </p:txBody>
      </p:sp>
      <p:sp>
        <p:nvSpPr>
          <p:cNvPr id="9" name="Text Box 2"/>
          <p:cNvSpPr txBox="1">
            <a:spLocks noChangeArrowheads="1"/>
          </p:cNvSpPr>
          <p:nvPr/>
        </p:nvSpPr>
        <p:spPr bwMode="auto">
          <a:xfrm>
            <a:off x="4275139" y="9526"/>
            <a:ext cx="3074987" cy="646113"/>
          </a:xfrm>
          <a:prstGeom prst="rect">
            <a:avLst/>
          </a:prstGeom>
          <a:solidFill>
            <a:schemeClr val="accent1"/>
          </a:solidFill>
          <a:ln>
            <a:noFill/>
          </a:ln>
          <a:effectLst/>
          <a:extLst/>
        </p:spPr>
        <p:txBody>
          <a:bodyPr wrap="none">
            <a:spAutoFit/>
          </a:bodyPr>
          <a:lstStyle/>
          <a:p>
            <a:pPr eaLnBrk="1" hangingPunct="1">
              <a:defRPr/>
            </a:pPr>
            <a:r>
              <a:rPr lang="en-US" sz="3600" b="1">
                <a:solidFill>
                  <a:schemeClr val="hlink"/>
                </a:solidFill>
                <a:effectLst>
                  <a:outerShdw blurRad="38100" dist="38100" dir="2700000" algn="tl">
                    <a:srgbClr val="C0C0C0"/>
                  </a:outerShdw>
                </a:effectLst>
                <a:latin typeface="Arial" charset="0"/>
              </a:rPr>
              <a:t>BÀI TẬP SBT</a:t>
            </a:r>
          </a:p>
        </p:txBody>
      </p:sp>
      <p:sp>
        <p:nvSpPr>
          <p:cNvPr id="33796" name="Hộp_Văn_Bản 14"/>
          <p:cNvSpPr txBox="1">
            <a:spLocks noChangeArrowheads="1"/>
          </p:cNvSpPr>
          <p:nvPr/>
        </p:nvSpPr>
        <p:spPr bwMode="auto">
          <a:xfrm>
            <a:off x="4953001" y="2584451"/>
            <a:ext cx="765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a:solidFill>
                  <a:srgbClr val="006600"/>
                </a:solidFill>
                <a:latin typeface="Times New Roman" panose="02020603050405020304" pitchFamily="18" charset="0"/>
                <a:cs typeface="Times New Roman" panose="02020603050405020304" pitchFamily="18" charset="0"/>
              </a:rPr>
              <a:t>Giải</a:t>
            </a:r>
            <a:endParaRPr lang="vi-VN" altLang="en-US" sz="2400" b="1" u="sng">
              <a:solidFill>
                <a:srgbClr val="006600"/>
              </a:solidFill>
              <a:latin typeface="Times New Roman" panose="02020603050405020304" pitchFamily="18" charset="0"/>
              <a:cs typeface="Times New Roman" panose="02020603050405020304" pitchFamily="18" charset="0"/>
            </a:endParaRPr>
          </a:p>
        </p:txBody>
      </p:sp>
      <p:sp>
        <p:nvSpPr>
          <p:cNvPr id="11" name="Text Box 5"/>
          <p:cNvSpPr txBox="1">
            <a:spLocks noChangeArrowheads="1"/>
          </p:cNvSpPr>
          <p:nvPr/>
        </p:nvSpPr>
        <p:spPr bwMode="auto">
          <a:xfrm>
            <a:off x="1601789" y="2946401"/>
            <a:ext cx="177323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U = 6V </a:t>
            </a:r>
            <a:endParaRPr lang="el-GR" altLang="en-US" sz="2400" b="1">
              <a:solidFill>
                <a:srgbClr val="000066"/>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R</a:t>
            </a:r>
            <a:r>
              <a:rPr lang="en-US" altLang="en-US" sz="2400" b="1" baseline="-25000">
                <a:solidFill>
                  <a:srgbClr val="000066"/>
                </a:solidFill>
                <a:latin typeface="Times New Roman" panose="02020603050405020304" pitchFamily="18" charset="0"/>
                <a:cs typeface="Times New Roman" panose="02020603050405020304" pitchFamily="18" charset="0"/>
              </a:rPr>
              <a:t>1</a:t>
            </a:r>
            <a:r>
              <a:rPr lang="en-US" altLang="en-US" sz="2400" b="1">
                <a:solidFill>
                  <a:srgbClr val="000066"/>
                </a:solidFill>
                <a:latin typeface="Times New Roman" panose="02020603050405020304" pitchFamily="18" charset="0"/>
                <a:cs typeface="Times New Roman" panose="02020603050405020304" pitchFamily="18" charset="0"/>
              </a:rPr>
              <a:t> = 3</a:t>
            </a:r>
            <a:r>
              <a:rPr lang="el-GR" altLang="en-US" sz="2400" b="1">
                <a:solidFill>
                  <a:srgbClr val="000066"/>
                </a:solidFill>
                <a:latin typeface="Times New Roman" panose="02020603050405020304" pitchFamily="18" charset="0"/>
                <a:cs typeface="Times New Roman" panose="02020603050405020304" pitchFamily="18" charset="0"/>
              </a:rPr>
              <a:t>Ω</a:t>
            </a:r>
            <a:endParaRPr lang="en-US" altLang="en-US" sz="2400" b="1">
              <a:solidFill>
                <a:srgbClr val="000066"/>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R</a:t>
            </a:r>
            <a:r>
              <a:rPr lang="en-US" altLang="en-US" sz="2400" b="1" baseline="-25000">
                <a:solidFill>
                  <a:srgbClr val="000066"/>
                </a:solidFill>
                <a:latin typeface="Times New Roman" panose="02020603050405020304" pitchFamily="18" charset="0"/>
                <a:cs typeface="Times New Roman" panose="02020603050405020304" pitchFamily="18" charset="0"/>
              </a:rPr>
              <a:t>2</a:t>
            </a:r>
            <a:r>
              <a:rPr lang="en-US" altLang="en-US" sz="2400" b="1">
                <a:solidFill>
                  <a:srgbClr val="000066"/>
                </a:solidFill>
                <a:latin typeface="Times New Roman" panose="02020603050405020304" pitchFamily="18" charset="0"/>
                <a:cs typeface="Times New Roman" panose="02020603050405020304" pitchFamily="18" charset="0"/>
              </a:rPr>
              <a:t> = 5</a:t>
            </a:r>
            <a:r>
              <a:rPr lang="el-GR" altLang="en-US" sz="2400" b="1">
                <a:solidFill>
                  <a:srgbClr val="000066"/>
                </a:solidFill>
                <a:latin typeface="Times New Roman" panose="02020603050405020304" pitchFamily="18" charset="0"/>
                <a:cs typeface="Times New Roman" panose="02020603050405020304" pitchFamily="18" charset="0"/>
              </a:rPr>
              <a:t>Ω</a:t>
            </a:r>
            <a:endParaRPr lang="en-US" altLang="en-US" sz="2400" b="1">
              <a:solidFill>
                <a:srgbClr val="000066"/>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R</a:t>
            </a:r>
            <a:r>
              <a:rPr lang="en-US" altLang="en-US" sz="2400" b="1" baseline="-25000">
                <a:solidFill>
                  <a:srgbClr val="000066"/>
                </a:solidFill>
                <a:latin typeface="Times New Roman" panose="02020603050405020304" pitchFamily="18" charset="0"/>
                <a:cs typeface="Times New Roman" panose="02020603050405020304" pitchFamily="18" charset="0"/>
              </a:rPr>
              <a:t>3</a:t>
            </a:r>
            <a:r>
              <a:rPr lang="en-US" altLang="en-US" sz="2400" b="1">
                <a:solidFill>
                  <a:srgbClr val="000066"/>
                </a:solidFill>
                <a:latin typeface="Times New Roman" panose="02020603050405020304" pitchFamily="18" charset="0"/>
                <a:cs typeface="Times New Roman" panose="02020603050405020304" pitchFamily="18" charset="0"/>
              </a:rPr>
              <a:t> = 7</a:t>
            </a:r>
            <a:r>
              <a:rPr lang="el-GR" altLang="en-US" sz="2400" b="1">
                <a:solidFill>
                  <a:srgbClr val="000066"/>
                </a:solidFill>
                <a:latin typeface="Times New Roman" panose="02020603050405020304" pitchFamily="18" charset="0"/>
                <a:cs typeface="Times New Roman" panose="02020603050405020304" pitchFamily="18" charset="0"/>
              </a:rPr>
              <a:t>Ω</a:t>
            </a:r>
            <a:endParaRPr lang="en-US" altLang="en-US" sz="2400" b="1">
              <a:solidFill>
                <a:srgbClr val="000066"/>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a/ I = ?</a:t>
            </a:r>
          </a:p>
          <a:p>
            <a:pPr eaLnBrk="1" hangingPunct="1">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b/  U nào lớn nhất?</a:t>
            </a:r>
          </a:p>
        </p:txBody>
      </p:sp>
      <p:sp>
        <p:nvSpPr>
          <p:cNvPr id="33798" name="Hộp_Văn_Bản 13"/>
          <p:cNvSpPr txBox="1">
            <a:spLocks noChangeArrowheads="1"/>
          </p:cNvSpPr>
          <p:nvPr/>
        </p:nvSpPr>
        <p:spPr bwMode="auto">
          <a:xfrm>
            <a:off x="1698626" y="2582863"/>
            <a:ext cx="1236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a:solidFill>
                  <a:srgbClr val="006600"/>
                </a:solidFill>
                <a:latin typeface="Times New Roman" panose="02020603050405020304" pitchFamily="18" charset="0"/>
                <a:cs typeface="Times New Roman" panose="02020603050405020304" pitchFamily="18" charset="0"/>
              </a:rPr>
              <a:t>Tóm tắt</a:t>
            </a:r>
            <a:endParaRPr lang="vi-VN" altLang="en-US" sz="2400" b="1" u="sng">
              <a:solidFill>
                <a:srgbClr val="006600"/>
              </a:solidFill>
              <a:latin typeface="Times New Roman" panose="02020603050405020304" pitchFamily="18" charset="0"/>
              <a:cs typeface="Times New Roman" panose="02020603050405020304" pitchFamily="18" charset="0"/>
            </a:endParaRPr>
          </a:p>
        </p:txBody>
      </p:sp>
      <p:cxnSp>
        <p:nvCxnSpPr>
          <p:cNvPr id="16" name="Straight Connector 16"/>
          <p:cNvCxnSpPr/>
          <p:nvPr/>
        </p:nvCxnSpPr>
        <p:spPr>
          <a:xfrm rot="5400000">
            <a:off x="1439069" y="4712494"/>
            <a:ext cx="3962400" cy="1588"/>
          </a:xfrm>
          <a:prstGeom prst="line">
            <a:avLst/>
          </a:prstGeom>
          <a:ln w="28575">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9" name="Hộp_Văn_Bản 11"/>
          <p:cNvSpPr txBox="1">
            <a:spLocks noChangeArrowheads="1"/>
          </p:cNvSpPr>
          <p:nvPr/>
        </p:nvSpPr>
        <p:spPr bwMode="auto">
          <a:xfrm>
            <a:off x="3478214" y="2989263"/>
            <a:ext cx="4459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99"/>
                </a:solidFill>
                <a:latin typeface="Times New Roman" panose="02020603050405020304" pitchFamily="18" charset="0"/>
                <a:cs typeface="Times New Roman" panose="02020603050405020304" pitchFamily="18" charset="0"/>
              </a:rPr>
              <a:t>a/ </a:t>
            </a:r>
            <a:r>
              <a:rPr lang="en-US" altLang="vi-VN" sz="2400" b="1">
                <a:solidFill>
                  <a:srgbClr val="000099"/>
                </a:solidFill>
                <a:latin typeface="Times New Roman" panose="02020603050405020304" pitchFamily="18" charset="0"/>
                <a:cs typeface="Times New Roman" panose="02020603050405020304" pitchFamily="18" charset="0"/>
              </a:rPr>
              <a:t>CĐDĐ </a:t>
            </a:r>
            <a:r>
              <a:rPr lang="vi-VN" altLang="vi-VN" sz="2400" b="1">
                <a:solidFill>
                  <a:srgbClr val="000099"/>
                </a:solidFill>
                <a:latin typeface="Times New Roman" panose="02020603050405020304" pitchFamily="18" charset="0"/>
                <a:cs typeface="Times New Roman" panose="02020603050405020304" pitchFamily="18" charset="0"/>
              </a:rPr>
              <a:t>chạy qua mỗi điện trở</a:t>
            </a:r>
            <a:r>
              <a:rPr lang="en-US" altLang="vi-VN" sz="2400" b="1">
                <a:solidFill>
                  <a:srgbClr val="000099"/>
                </a:solidFill>
                <a:latin typeface="Times New Roman" panose="02020603050405020304" pitchFamily="18" charset="0"/>
                <a:cs typeface="Times New Roman" panose="02020603050405020304" pitchFamily="18" charset="0"/>
              </a:rPr>
              <a:t>:</a:t>
            </a:r>
            <a:endParaRPr lang="vi-VN" altLang="en-US" sz="2400" b="1">
              <a:solidFill>
                <a:srgbClr val="000099"/>
              </a:solidFill>
              <a:latin typeface="Times New Roman" panose="02020603050405020304" pitchFamily="18" charset="0"/>
              <a:cs typeface="Times New Roman" panose="02020603050405020304" pitchFamily="18" charset="0"/>
            </a:endParaRPr>
          </a:p>
        </p:txBody>
      </p:sp>
      <p:sp>
        <p:nvSpPr>
          <p:cNvPr id="20" name="Hộp_Văn_Bản 11"/>
          <p:cNvSpPr txBox="1">
            <a:spLocks noRot="1" noChangeAspect="1" noMove="1" noResize="1" noEditPoints="1" noAdjustHandles="1" noChangeArrowheads="1" noChangeShapeType="1" noTextEdit="1"/>
          </p:cNvSpPr>
          <p:nvPr/>
        </p:nvSpPr>
        <p:spPr bwMode="auto">
          <a:xfrm>
            <a:off x="3475905" y="4139817"/>
            <a:ext cx="4608762" cy="461665"/>
          </a:xfrm>
          <a:prstGeom prst="rect">
            <a:avLst/>
          </a:prstGeom>
          <a:blipFill rotWithShape="0">
            <a:blip r:embed="rId2"/>
            <a:stretch>
              <a:fillRect l="-1984" t="-10526" r="-1190" b="-2894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vi-VN">
                <a:noFill/>
              </a:rPr>
              <a:t> </a:t>
            </a:r>
          </a:p>
        </p:txBody>
      </p:sp>
      <p:sp>
        <p:nvSpPr>
          <p:cNvPr id="23" name="Nút Hành động: Tiến hoặc Tiếp 22">
            <a:hlinkClick r:id="" action="ppaction://hlinkshowjump?jump=lastslide" highlightClick="1"/>
          </p:cNvPr>
          <p:cNvSpPr/>
          <p:nvPr/>
        </p:nvSpPr>
        <p:spPr>
          <a:xfrm>
            <a:off x="10058400" y="6400800"/>
            <a:ext cx="5334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5" name="Hộp_Văn_Bản 11"/>
          <p:cNvSpPr txBox="1">
            <a:spLocks noRot="1" noChangeAspect="1" noMove="1" noResize="1" noEditPoints="1" noAdjustHandles="1" noChangeArrowheads="1" noChangeShapeType="1" noTextEdit="1"/>
          </p:cNvSpPr>
          <p:nvPr/>
        </p:nvSpPr>
        <p:spPr bwMode="auto">
          <a:xfrm>
            <a:off x="3482244" y="5711186"/>
            <a:ext cx="5340008" cy="461665"/>
          </a:xfrm>
          <a:prstGeom prst="rect">
            <a:avLst/>
          </a:prstGeom>
          <a:blipFill rotWithShape="0">
            <a:blip r:embed="rId3"/>
            <a:stretch>
              <a:fillRect l="-1712" t="-10526" b="-2894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vi-VN">
                <a:noFill/>
              </a:rPr>
              <a:t> </a:t>
            </a:r>
          </a:p>
        </p:txBody>
      </p:sp>
      <p:sp>
        <p:nvSpPr>
          <p:cNvPr id="25" name="Hình chữ nhật 24"/>
          <p:cNvSpPr>
            <a:spLocks noChangeArrowheads="1"/>
          </p:cNvSpPr>
          <p:nvPr/>
        </p:nvSpPr>
        <p:spPr bwMode="auto">
          <a:xfrm>
            <a:off x="3543301" y="6207126"/>
            <a:ext cx="3890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solidFill>
                  <a:srgbClr val="000066"/>
                </a:solidFill>
                <a:latin typeface="Times New Roman" panose="02020603050405020304" pitchFamily="18" charset="0"/>
                <a:cs typeface="Times New Roman" panose="02020603050405020304" pitchFamily="18" charset="0"/>
              </a:rPr>
              <a:t>U</a:t>
            </a:r>
            <a:r>
              <a:rPr lang="en-US" altLang="en-US" sz="2400" b="1" baseline="-25000">
                <a:solidFill>
                  <a:srgbClr val="000066"/>
                </a:solidFill>
                <a:latin typeface="Times New Roman" panose="02020603050405020304" pitchFamily="18" charset="0"/>
                <a:cs typeface="Times New Roman" panose="02020603050405020304" pitchFamily="18" charset="0"/>
              </a:rPr>
              <a:t>3</a:t>
            </a:r>
            <a:r>
              <a:rPr lang="en-US" altLang="en-US" sz="2400" b="1">
                <a:solidFill>
                  <a:srgbClr val="000066"/>
                </a:solidFill>
                <a:latin typeface="Times New Roman" panose="02020603050405020304" pitchFamily="18" charset="0"/>
                <a:cs typeface="Times New Roman" panose="02020603050405020304" pitchFamily="18" charset="0"/>
              </a:rPr>
              <a:t> = I</a:t>
            </a:r>
            <a:r>
              <a:rPr lang="en-US" altLang="en-US" sz="2400" b="1" baseline="-25000">
                <a:solidFill>
                  <a:srgbClr val="000066"/>
                </a:solidFill>
                <a:latin typeface="Times New Roman" panose="02020603050405020304" pitchFamily="18" charset="0"/>
                <a:cs typeface="Times New Roman" panose="02020603050405020304" pitchFamily="18" charset="0"/>
              </a:rPr>
              <a:t>3</a:t>
            </a:r>
            <a:r>
              <a:rPr lang="en-US" altLang="en-US" sz="2400" b="1">
                <a:solidFill>
                  <a:srgbClr val="000066"/>
                </a:solidFill>
                <a:latin typeface="Times New Roman" panose="02020603050405020304" pitchFamily="18" charset="0"/>
                <a:cs typeface="Times New Roman" panose="02020603050405020304" pitchFamily="18" charset="0"/>
              </a:rPr>
              <a:t>. R</a:t>
            </a:r>
            <a:r>
              <a:rPr lang="en-US" altLang="en-US" sz="2400" b="1" baseline="-25000">
                <a:solidFill>
                  <a:srgbClr val="000066"/>
                </a:solidFill>
                <a:latin typeface="Times New Roman" panose="02020603050405020304" pitchFamily="18" charset="0"/>
                <a:cs typeface="Times New Roman" panose="02020603050405020304" pitchFamily="18" charset="0"/>
              </a:rPr>
              <a:t>3</a:t>
            </a:r>
            <a:r>
              <a:rPr lang="en-US" altLang="en-US" sz="2400" b="1">
                <a:solidFill>
                  <a:srgbClr val="000066"/>
                </a:solidFill>
                <a:latin typeface="Times New Roman" panose="02020603050405020304" pitchFamily="18" charset="0"/>
                <a:cs typeface="Times New Roman" panose="02020603050405020304" pitchFamily="18" charset="0"/>
              </a:rPr>
              <a:t> = 0,4 . 7= 2,8(V)</a:t>
            </a:r>
            <a:endParaRPr lang="vi-VN" altLang="vi-VN" sz="2400"/>
          </a:p>
        </p:txBody>
      </p:sp>
      <p:sp>
        <p:nvSpPr>
          <p:cNvPr id="3" name="Hình chữ nhật 2"/>
          <p:cNvSpPr>
            <a:spLocks noRot="1" noChangeAspect="1" noMove="1" noResize="1" noEditPoints="1" noAdjustHandles="1" noChangeArrowheads="1" noChangeShapeType="1" noTextEdit="1"/>
          </p:cNvSpPr>
          <p:nvPr/>
        </p:nvSpPr>
        <p:spPr>
          <a:xfrm>
            <a:off x="7297939" y="3355158"/>
            <a:ext cx="2153154" cy="625941"/>
          </a:xfrm>
          <a:prstGeom prst="rect">
            <a:avLst/>
          </a:prstGeom>
          <a:blipFill rotWithShape="0">
            <a:blip r:embed="rId4"/>
            <a:stretch>
              <a:fillRect l="-4249" r="-2833" b="-6796"/>
            </a:stretch>
          </a:blipFill>
        </p:spPr>
        <p:txBody>
          <a:bodyPr/>
          <a:lstStyle/>
          <a:p>
            <a:r>
              <a:rPr lang="vi-VN">
                <a:noFill/>
              </a:rPr>
              <a:t> </a:t>
            </a:r>
          </a:p>
        </p:txBody>
      </p:sp>
      <p:sp>
        <p:nvSpPr>
          <p:cNvPr id="4" name="Hình chữ nhật 3"/>
          <p:cNvSpPr>
            <a:spLocks noRot="1" noChangeAspect="1" noMove="1" noResize="1" noEditPoints="1" noAdjustHandles="1" noChangeArrowheads="1" noChangeShapeType="1" noTextEdit="1"/>
          </p:cNvSpPr>
          <p:nvPr/>
        </p:nvSpPr>
        <p:spPr>
          <a:xfrm>
            <a:off x="3556795" y="3357273"/>
            <a:ext cx="2392001" cy="622286"/>
          </a:xfrm>
          <a:prstGeom prst="rect">
            <a:avLst/>
          </a:prstGeom>
          <a:blipFill rotWithShape="0">
            <a:blip r:embed="rId5"/>
            <a:stretch>
              <a:fillRect l="-3817" b="-8824"/>
            </a:stretch>
          </a:blipFill>
        </p:spPr>
        <p:txBody>
          <a:bodyPr/>
          <a:lstStyle/>
          <a:p>
            <a:r>
              <a:rPr lang="vi-VN">
                <a:noFill/>
              </a:rPr>
              <a:t> </a:t>
            </a:r>
          </a:p>
        </p:txBody>
      </p:sp>
      <p:sp>
        <p:nvSpPr>
          <p:cNvPr id="5" name="Hình chữ nhật 4"/>
          <p:cNvSpPr>
            <a:spLocks noRot="1" noChangeAspect="1" noMove="1" noResize="1" noEditPoints="1" noAdjustHandles="1" noChangeArrowheads="1" noChangeShapeType="1" noTextEdit="1"/>
          </p:cNvSpPr>
          <p:nvPr/>
        </p:nvSpPr>
        <p:spPr>
          <a:xfrm>
            <a:off x="5861392" y="3378855"/>
            <a:ext cx="1589538" cy="669799"/>
          </a:xfrm>
          <a:prstGeom prst="rect">
            <a:avLst/>
          </a:prstGeom>
          <a:blipFill rotWithShape="0">
            <a:blip r:embed="rId6"/>
            <a:stretch>
              <a:fillRect l="-6154" b="-909"/>
            </a:stretch>
          </a:blipFill>
        </p:spPr>
        <p:txBody>
          <a:bodyPr/>
          <a:lstStyle/>
          <a:p>
            <a:r>
              <a:rPr lang="vi-VN">
                <a:noFill/>
              </a:rPr>
              <a:t> </a:t>
            </a:r>
          </a:p>
        </p:txBody>
      </p:sp>
      <p:sp>
        <p:nvSpPr>
          <p:cNvPr id="6" name="Hình chữ nhật 5"/>
          <p:cNvSpPr>
            <a:spLocks noRot="1" noChangeAspect="1" noMove="1" noResize="1" noEditPoints="1" noAdjustHandles="1" noChangeArrowheads="1" noChangeShapeType="1" noTextEdit="1"/>
          </p:cNvSpPr>
          <p:nvPr/>
        </p:nvSpPr>
        <p:spPr>
          <a:xfrm>
            <a:off x="3464927" y="5215048"/>
            <a:ext cx="6635408" cy="461665"/>
          </a:xfrm>
          <a:prstGeom prst="rect">
            <a:avLst/>
          </a:prstGeom>
          <a:blipFill rotWithShape="0">
            <a:blip r:embed="rId7"/>
            <a:stretch>
              <a:fillRect l="-1377" t="-10526" b="-28947"/>
            </a:stretch>
          </a:blipFill>
        </p:spPr>
        <p:txBody>
          <a:bodyPr/>
          <a:lstStyle/>
          <a:p>
            <a:r>
              <a:rPr lang="vi-VN">
                <a:noFill/>
              </a:rPr>
              <a:t> </a:t>
            </a:r>
          </a:p>
        </p:txBody>
      </p:sp>
      <p:sp>
        <p:nvSpPr>
          <p:cNvPr id="7" name="Hình chữ nhật 6"/>
          <p:cNvSpPr>
            <a:spLocks noRot="1" noChangeAspect="1" noMove="1" noResize="1" noEditPoints="1" noAdjustHandles="1" noChangeArrowheads="1" noChangeShapeType="1" noTextEdit="1"/>
          </p:cNvSpPr>
          <p:nvPr/>
        </p:nvSpPr>
        <p:spPr>
          <a:xfrm>
            <a:off x="3464927" y="4689020"/>
            <a:ext cx="2153090" cy="461665"/>
          </a:xfrm>
          <a:prstGeom prst="rect">
            <a:avLst/>
          </a:prstGeom>
          <a:blipFill rotWithShape="0">
            <a:blip r:embed="rId8"/>
            <a:stretch>
              <a:fillRect l="-4237" t="-10526" r="-3672" b="-28947"/>
            </a:stretch>
          </a:blipFill>
        </p:spPr>
        <p:txBody>
          <a:bodyPr/>
          <a:lstStyle/>
          <a:p>
            <a:r>
              <a:rPr lang="vi-VN">
                <a:noFill/>
              </a:rPr>
              <a:t> </a:t>
            </a:r>
          </a:p>
        </p:txBody>
      </p:sp>
    </p:spTree>
    <p:extLst>
      <p:ext uri="{BB962C8B-B14F-4D97-AF65-F5344CB8AC3E}">
        <p14:creationId xmlns:p14="http://schemas.microsoft.com/office/powerpoint/2010/main" val="16366382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arn(inVertical)">
                                      <p:cBhvr>
                                        <p:cTn id="17" dur="500"/>
                                        <p:tgtEl>
                                          <p:spTgt spid="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arn(inVertical)">
                                      <p:cBhvr>
                                        <p:cTn id="22" dur="500"/>
                                        <p:tgtEl>
                                          <p:spTgt spid="1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barn(inVertical)">
                                      <p:cBhvr>
                                        <p:cTn id="27" dur="500"/>
                                        <p:tgtEl>
                                          <p:spTgt spid="1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barn(inVertical)">
                                      <p:cBhvr>
                                        <p:cTn id="32" dur="500"/>
                                        <p:tgtEl>
                                          <p:spTgt spid="1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1000"/>
                                        <p:tgtEl>
                                          <p:spTgt spid="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1000"/>
                                        <p:tgtEl>
                                          <p:spTgt spid="2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arn(inVertical)">
                                      <p:cBhvr>
                                        <p:cTn id="62" dur="500"/>
                                        <p:tgtEl>
                                          <p:spTgt spid="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arn(inVertical)">
                                      <p:cBhvr>
                                        <p:cTn id="67" dur="500"/>
                                        <p:tgtEl>
                                          <p:spTgt spid="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1000"/>
                                        <p:tgtEl>
                                          <p:spTgt spid="1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arn(inVertical)">
                                      <p:cBhvr>
                                        <p:cTn id="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4275139" y="9526"/>
            <a:ext cx="3074987" cy="646113"/>
          </a:xfrm>
          <a:prstGeom prst="rect">
            <a:avLst/>
          </a:prstGeom>
          <a:solidFill>
            <a:schemeClr val="accent1"/>
          </a:solidFill>
          <a:ln>
            <a:noFill/>
          </a:ln>
          <a:effectLst/>
          <a:extLst/>
        </p:spPr>
        <p:txBody>
          <a:bodyPr wrap="none">
            <a:spAutoFit/>
          </a:bodyPr>
          <a:lstStyle/>
          <a:p>
            <a:pPr eaLnBrk="1" hangingPunct="1">
              <a:defRPr/>
            </a:pPr>
            <a:r>
              <a:rPr lang="en-US" sz="3600" b="1">
                <a:solidFill>
                  <a:schemeClr val="hlink"/>
                </a:solidFill>
                <a:effectLst>
                  <a:outerShdw blurRad="38100" dist="38100" dir="2700000" algn="tl">
                    <a:srgbClr val="C0C0C0"/>
                  </a:outerShdw>
                </a:effectLst>
                <a:latin typeface="Arial" charset="0"/>
              </a:rPr>
              <a:t>BÀI TẬP SBT</a:t>
            </a:r>
          </a:p>
        </p:txBody>
      </p:sp>
      <p:sp>
        <p:nvSpPr>
          <p:cNvPr id="23" name="Nút Hành động: Tiến hoặc Tiếp 22">
            <a:hlinkClick r:id="" action="ppaction://hlinkshowjump?jump=lastslide" highlightClick="1"/>
          </p:cNvPr>
          <p:cNvSpPr/>
          <p:nvPr/>
        </p:nvSpPr>
        <p:spPr>
          <a:xfrm>
            <a:off x="10058400" y="6400800"/>
            <a:ext cx="5334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aphicFrame>
        <p:nvGraphicFramePr>
          <p:cNvPr id="37" name="Bảng 36"/>
          <p:cNvGraphicFramePr>
            <a:graphicFrameLocks noGrp="1"/>
          </p:cNvGraphicFramePr>
          <p:nvPr/>
        </p:nvGraphicFramePr>
        <p:xfrm>
          <a:off x="1600200" y="679450"/>
          <a:ext cx="9067800" cy="2560638"/>
        </p:xfrm>
        <a:graphic>
          <a:graphicData uri="http://schemas.openxmlformats.org/drawingml/2006/table">
            <a:tbl>
              <a:tblPr firstRow="1" bandRow="1">
                <a:tableStyleId>{5C22544A-7EE6-4342-B048-85BDC9FD1C3A}</a:tableStyleId>
              </a:tblPr>
              <a:tblGrid>
                <a:gridCol w="5334001"/>
                <a:gridCol w="3733799"/>
              </a:tblGrid>
              <a:tr h="2560638">
                <a:tc>
                  <a:txBody>
                    <a:bodyPr/>
                    <a:lstStyle/>
                    <a:p>
                      <a:pPr algn="just"/>
                      <a:r>
                        <a:rPr lang="en-US" sz="2200" b="1" u="sng" smtClean="0">
                          <a:solidFill>
                            <a:srgbClr val="FF0000"/>
                          </a:solidFill>
                          <a:latin typeface="Times New Roman" panose="02020603050405020304" pitchFamily="18" charset="0"/>
                          <a:cs typeface="Times New Roman" panose="02020603050405020304" pitchFamily="18" charset="0"/>
                        </a:rPr>
                        <a:t>4.15.</a:t>
                      </a:r>
                      <a:r>
                        <a:rPr lang="en-US" sz="2200" b="1" smtClean="0">
                          <a:solidFill>
                            <a:srgbClr val="FF0000"/>
                          </a:solidFill>
                          <a:latin typeface="Times New Roman" panose="02020603050405020304" pitchFamily="18" charset="0"/>
                          <a:cs typeface="Times New Roman" panose="02020603050405020304" pitchFamily="18" charset="0"/>
                        </a:rPr>
                        <a:t> </a:t>
                      </a:r>
                      <a:r>
                        <a:rPr lang="en-US" altLang="en-US" sz="2000" smtClean="0">
                          <a:solidFill>
                            <a:schemeClr val="tx1">
                              <a:lumMod val="95000"/>
                              <a:lumOff val="5000"/>
                            </a:schemeClr>
                          </a:solidFill>
                          <a:latin typeface="Times New Roman" panose="02020603050405020304" pitchFamily="18" charset="0"/>
                          <a:cs typeface="Times New Roman" panose="02020603050405020304" pitchFamily="18" charset="0"/>
                        </a:rPr>
                        <a:t>Đặt một hiệu điện thế U vào hai đầu đoạn mạch có sơ đồ như trên hình 4.4, trong đó điện trở R</a:t>
                      </a:r>
                      <a:r>
                        <a:rPr lang="en-US" altLang="en-US" sz="2000" baseline="-30000" smtClean="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2000" smtClean="0">
                          <a:solidFill>
                            <a:schemeClr val="tx1">
                              <a:lumMod val="95000"/>
                              <a:lumOff val="5000"/>
                            </a:schemeClr>
                          </a:solidFill>
                          <a:latin typeface="Times New Roman" panose="02020603050405020304" pitchFamily="18" charset="0"/>
                          <a:cs typeface="Times New Roman" panose="02020603050405020304" pitchFamily="18" charset="0"/>
                        </a:rPr>
                        <a:t>=4Ω, R</a:t>
                      </a:r>
                      <a:r>
                        <a:rPr lang="en-US" altLang="en-US" sz="2000" baseline="-30000" smtClean="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000" smtClean="0">
                          <a:solidFill>
                            <a:schemeClr val="tx1">
                              <a:lumMod val="95000"/>
                              <a:lumOff val="5000"/>
                            </a:schemeClr>
                          </a:solidFill>
                          <a:latin typeface="Times New Roman" panose="02020603050405020304" pitchFamily="18" charset="0"/>
                          <a:cs typeface="Times New Roman" panose="02020603050405020304" pitchFamily="18" charset="0"/>
                        </a:rPr>
                        <a:t>=5Ω.</a:t>
                      </a:r>
                    </a:p>
                    <a:p>
                      <a:pPr algn="just"/>
                      <a:r>
                        <a:rPr lang="en-US" altLang="en-US" sz="2000" smtClean="0">
                          <a:solidFill>
                            <a:schemeClr val="tx1">
                              <a:lumMod val="95000"/>
                              <a:lumOff val="5000"/>
                            </a:schemeClr>
                          </a:solidFill>
                          <a:latin typeface="Times New Roman" panose="02020603050405020304" pitchFamily="18" charset="0"/>
                          <a:cs typeface="Times New Roman" panose="02020603050405020304" pitchFamily="18" charset="0"/>
                        </a:rPr>
                        <a:t>a. Cho biết số chỉ của ampe kế khi công tắc K mở và khi K đóng hơn kém nhau 3 lần. Tính điện trở R</a:t>
                      </a:r>
                      <a:r>
                        <a:rPr lang="en-US" altLang="en-US" sz="2000" baseline="-30000" smtClean="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000" smtClean="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altLang="en-US" sz="2000" smtClean="0">
                          <a:solidFill>
                            <a:schemeClr val="tx1">
                              <a:lumMod val="95000"/>
                              <a:lumOff val="5000"/>
                            </a:schemeClr>
                          </a:solidFill>
                          <a:latin typeface="Times New Roman" panose="02020603050405020304" pitchFamily="18" charset="0"/>
                          <a:cs typeface="Times New Roman" panose="02020603050405020304" pitchFamily="18" charset="0"/>
                        </a:rPr>
                        <a:t>b. Cho biết U=5,4V. Số chỉ của ampe kế khi công tắc K mở là bao nhiêu?</a:t>
                      </a:r>
                    </a:p>
                  </a:txBody>
                  <a:tcPr marT="45726" marB="45726">
                    <a:solidFill>
                      <a:schemeClr val="accent2">
                        <a:lumMod val="20000"/>
                        <a:lumOff val="80000"/>
                      </a:schemeClr>
                    </a:solidFill>
                  </a:tcPr>
                </a:tc>
                <a:tc>
                  <a:txBody>
                    <a:bodyPr/>
                    <a:lstStyle/>
                    <a:p>
                      <a:endParaRPr lang="vi-VN" sz="2000">
                        <a:solidFill>
                          <a:schemeClr val="tx1"/>
                        </a:solidFill>
                      </a:endParaRPr>
                    </a:p>
                  </a:txBody>
                  <a:tcPr marT="45726" marB="45726">
                    <a:solidFill>
                      <a:schemeClr val="accent2">
                        <a:lumMod val="20000"/>
                        <a:lumOff val="80000"/>
                      </a:schemeClr>
                    </a:solidFill>
                  </a:tcPr>
                </a:tc>
              </a:tr>
            </a:tbl>
          </a:graphicData>
        </a:graphic>
      </p:graphicFrame>
      <p:grpSp>
        <p:nvGrpSpPr>
          <p:cNvPr id="34828" name="Nhóm 1"/>
          <p:cNvGrpSpPr>
            <a:grpSpLocks/>
          </p:cNvGrpSpPr>
          <p:nvPr/>
        </p:nvGrpSpPr>
        <p:grpSpPr bwMode="auto">
          <a:xfrm>
            <a:off x="7086601" y="636589"/>
            <a:ext cx="3522663" cy="2325687"/>
            <a:chOff x="5562599" y="636039"/>
            <a:chExt cx="3522876" cy="2325745"/>
          </a:xfrm>
        </p:grpSpPr>
        <p:grpSp>
          <p:nvGrpSpPr>
            <p:cNvPr id="34853" name="Nhóm 32"/>
            <p:cNvGrpSpPr>
              <a:grpSpLocks/>
            </p:cNvGrpSpPr>
            <p:nvPr/>
          </p:nvGrpSpPr>
          <p:grpSpPr bwMode="auto">
            <a:xfrm>
              <a:off x="5562599" y="636039"/>
              <a:ext cx="3522876" cy="2325745"/>
              <a:chOff x="5330330" y="2713489"/>
              <a:chExt cx="3195484" cy="2325745"/>
            </a:xfrm>
          </p:grpSpPr>
          <p:grpSp>
            <p:nvGrpSpPr>
              <p:cNvPr id="34856" name="Nhóm 31"/>
              <p:cNvGrpSpPr>
                <a:grpSpLocks/>
              </p:cNvGrpSpPr>
              <p:nvPr/>
            </p:nvGrpSpPr>
            <p:grpSpPr bwMode="auto">
              <a:xfrm>
                <a:off x="5330330" y="2713489"/>
                <a:ext cx="3195484" cy="2325745"/>
                <a:chOff x="5330330" y="2713489"/>
                <a:chExt cx="3195484" cy="2325745"/>
              </a:xfrm>
            </p:grpSpPr>
            <p:grpSp>
              <p:nvGrpSpPr>
                <p:cNvPr id="34860" name="Nhóm 5"/>
                <p:cNvGrpSpPr>
                  <a:grpSpLocks/>
                </p:cNvGrpSpPr>
                <p:nvPr/>
              </p:nvGrpSpPr>
              <p:grpSpPr bwMode="auto">
                <a:xfrm flipV="1">
                  <a:off x="5330330" y="2713489"/>
                  <a:ext cx="3195484" cy="2254306"/>
                  <a:chOff x="4300798" y="2246346"/>
                  <a:chExt cx="3795447" cy="2788965"/>
                </a:xfrm>
              </p:grpSpPr>
              <p:sp>
                <p:nvSpPr>
                  <p:cNvPr id="7" name="Rectangle 5"/>
                  <p:cNvSpPr/>
                  <p:nvPr/>
                </p:nvSpPr>
                <p:spPr>
                  <a:xfrm>
                    <a:off x="4495787" y="3047682"/>
                    <a:ext cx="3581643" cy="16007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8" name="Rectangle 6"/>
                  <p:cNvSpPr/>
                  <p:nvPr/>
                </p:nvSpPr>
                <p:spPr>
                  <a:xfrm>
                    <a:off x="6705664" y="2246346"/>
                    <a:ext cx="1390581" cy="7993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 name="Rectangle 7"/>
                  <p:cNvSpPr/>
                  <p:nvPr/>
                </p:nvSpPr>
                <p:spPr>
                  <a:xfrm>
                    <a:off x="4653147" y="2963228"/>
                    <a:ext cx="685883" cy="151232"/>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 name="Rectangle 8"/>
                  <p:cNvSpPr/>
                  <p:nvPr/>
                </p:nvSpPr>
                <p:spPr>
                  <a:xfrm>
                    <a:off x="7056303" y="2988760"/>
                    <a:ext cx="685882" cy="151233"/>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 name="Oval 9"/>
                  <p:cNvSpPr/>
                  <p:nvPr/>
                </p:nvSpPr>
                <p:spPr>
                  <a:xfrm>
                    <a:off x="4300798" y="3448350"/>
                    <a:ext cx="456686" cy="457627"/>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5" name="Straight Connector 13"/>
                  <p:cNvCxnSpPr/>
                  <p:nvPr/>
                </p:nvCxnSpPr>
                <p:spPr>
                  <a:xfrm>
                    <a:off x="5879526" y="4510908"/>
                    <a:ext cx="95784" cy="259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4"/>
                  <p:cNvCxnSpPr/>
                  <p:nvPr/>
                </p:nvCxnSpPr>
                <p:spPr>
                  <a:xfrm>
                    <a:off x="6543174" y="4469662"/>
                    <a:ext cx="162490" cy="3397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869" name="TextBox 15"/>
                  <p:cNvSpPr txBox="1">
                    <a:spLocks noChangeArrowheads="1"/>
                  </p:cNvSpPr>
                  <p:nvPr/>
                </p:nvSpPr>
                <p:spPr bwMode="auto">
                  <a:xfrm rot="10951936">
                    <a:off x="4307714" y="3518906"/>
                    <a:ext cx="609600" cy="49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A</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20" name="TextBox 17"/>
                  <p:cNvSpPr txBox="1">
                    <a:spLocks noChangeArrowheads="1"/>
                  </p:cNvSpPr>
                  <p:nvPr/>
                </p:nvSpPr>
                <p:spPr bwMode="auto">
                  <a:xfrm rot="10800000">
                    <a:off x="5983862" y="4381280"/>
                    <a:ext cx="610624" cy="494943"/>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000" b="1">
                        <a:solidFill>
                          <a:srgbClr val="FF0000"/>
                        </a:solidFill>
                        <a:latin typeface="Times New Roman" panose="02020603050405020304" pitchFamily="18" charset="0"/>
                        <a:cs typeface="Times New Roman" panose="02020603050405020304" pitchFamily="18" charset="0"/>
                      </a:rPr>
                      <a:t>U</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34871" name="TextBox 19"/>
                  <p:cNvSpPr txBox="1">
                    <a:spLocks noChangeArrowheads="1"/>
                  </p:cNvSpPr>
                  <p:nvPr/>
                </p:nvSpPr>
                <p:spPr bwMode="auto">
                  <a:xfrm>
                    <a:off x="5411953" y="4540294"/>
                    <a:ext cx="609600" cy="49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34872" name="TextBox 20"/>
                  <p:cNvSpPr txBox="1">
                    <a:spLocks noChangeArrowheads="1"/>
                  </p:cNvSpPr>
                  <p:nvPr/>
                </p:nvSpPr>
                <p:spPr bwMode="auto">
                  <a:xfrm>
                    <a:off x="6447556" y="4171064"/>
                    <a:ext cx="609600" cy="72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a:t>
                    </a:r>
                    <a:endParaRPr lang="en-CA" altLang="en-US">
                      <a:solidFill>
                        <a:srgbClr val="FF0000"/>
                      </a:solidFill>
                      <a:latin typeface="Times New Roman" panose="02020603050405020304" pitchFamily="18" charset="0"/>
                      <a:cs typeface="Times New Roman" panose="02020603050405020304" pitchFamily="18" charset="0"/>
                    </a:endParaRPr>
                  </a:p>
                </p:txBody>
              </p:sp>
              <p:sp>
                <p:nvSpPr>
                  <p:cNvPr id="34873" name="TextBox 21"/>
                  <p:cNvSpPr txBox="1">
                    <a:spLocks noChangeArrowheads="1"/>
                  </p:cNvSpPr>
                  <p:nvPr/>
                </p:nvSpPr>
                <p:spPr bwMode="auto">
                  <a:xfrm rot="10800000">
                    <a:off x="5791414" y="3120621"/>
                    <a:ext cx="685798" cy="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R</a:t>
                    </a:r>
                    <a:r>
                      <a:rPr lang="en-US" altLang="en-US" sz="2000" b="1" baseline="-25000">
                        <a:solidFill>
                          <a:srgbClr val="FF0000"/>
                        </a:solidFill>
                        <a:latin typeface="Times New Roman" panose="02020603050405020304" pitchFamily="18" charset="0"/>
                        <a:cs typeface="Times New Roman" panose="02020603050405020304" pitchFamily="18" charset="0"/>
                      </a:rPr>
                      <a:t>2</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34874" name="TextBox 22"/>
                  <p:cNvSpPr txBox="1">
                    <a:spLocks noChangeArrowheads="1"/>
                  </p:cNvSpPr>
                  <p:nvPr/>
                </p:nvSpPr>
                <p:spPr bwMode="auto">
                  <a:xfrm rot="10800000">
                    <a:off x="4664997" y="3127446"/>
                    <a:ext cx="762001" cy="49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R</a:t>
                    </a:r>
                    <a:r>
                      <a:rPr lang="en-US" altLang="en-US" sz="2000" b="1" baseline="-25000">
                        <a:solidFill>
                          <a:srgbClr val="FF0000"/>
                        </a:solidFill>
                        <a:latin typeface="Times New Roman" panose="02020603050405020304" pitchFamily="18" charset="0"/>
                        <a:cs typeface="Times New Roman" panose="02020603050405020304" pitchFamily="18" charset="0"/>
                      </a:rPr>
                      <a:t>1</a:t>
                    </a:r>
                    <a:endParaRPr lang="en-CA" altLang="en-US" sz="2000" b="1">
                      <a:solidFill>
                        <a:srgbClr val="FF0000"/>
                      </a:solidFill>
                      <a:latin typeface="Times New Roman" panose="02020603050405020304" pitchFamily="18" charset="0"/>
                      <a:cs typeface="Times New Roman" panose="02020603050405020304" pitchFamily="18" charset="0"/>
                    </a:endParaRPr>
                  </a:p>
                </p:txBody>
              </p:sp>
            </p:grpSp>
            <p:sp>
              <p:nvSpPr>
                <p:cNvPr id="27" name="Hình chữ nhật 26"/>
                <p:cNvSpPr/>
                <p:nvPr/>
              </p:nvSpPr>
              <p:spPr>
                <a:xfrm>
                  <a:off x="7620019" y="4856667"/>
                  <a:ext cx="375855" cy="18256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34857" name="Nhóm 30"/>
              <p:cNvGrpSpPr>
                <a:grpSpLocks/>
              </p:cNvGrpSpPr>
              <p:nvPr/>
            </p:nvGrpSpPr>
            <p:grpSpPr bwMode="auto">
              <a:xfrm>
                <a:off x="7547460" y="4508935"/>
                <a:ext cx="513238" cy="457603"/>
                <a:chOff x="7547460" y="4508935"/>
                <a:chExt cx="513238" cy="457603"/>
              </a:xfrm>
            </p:grpSpPr>
            <p:cxnSp>
              <p:nvCxnSpPr>
                <p:cNvPr id="29" name="Đường nối Thẳng 28"/>
                <p:cNvCxnSpPr/>
                <p:nvPr/>
              </p:nvCxnSpPr>
              <p:spPr>
                <a:xfrm flipV="1">
                  <a:off x="7620019" y="4758240"/>
                  <a:ext cx="375855" cy="207967"/>
                </a:xfrm>
                <a:prstGeom prst="line">
                  <a:avLst/>
                </a:prstGeom>
                <a:ln w="38100"/>
              </p:spPr>
              <p:style>
                <a:lnRef idx="1">
                  <a:schemeClr val="dk1"/>
                </a:lnRef>
                <a:fillRef idx="0">
                  <a:schemeClr val="dk1"/>
                </a:fillRef>
                <a:effectRef idx="0">
                  <a:schemeClr val="dk1"/>
                </a:effectRef>
                <a:fontRef idx="minor">
                  <a:schemeClr val="tx1"/>
                </a:fontRef>
              </p:style>
            </p:cxnSp>
            <p:sp>
              <p:nvSpPr>
                <p:cNvPr id="34859" name="TextBox 21"/>
                <p:cNvSpPr txBox="1">
                  <a:spLocks noChangeArrowheads="1"/>
                </p:cNvSpPr>
                <p:nvPr/>
              </p:nvSpPr>
              <p:spPr bwMode="auto">
                <a:xfrm rot="10800000" flipV="1">
                  <a:off x="7547460" y="4508935"/>
                  <a:ext cx="513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K</a:t>
                  </a:r>
                  <a:endParaRPr lang="en-CA" altLang="en-US" sz="2000" b="1">
                    <a:solidFill>
                      <a:srgbClr val="FF0000"/>
                    </a:solidFill>
                    <a:latin typeface="Times New Roman" panose="02020603050405020304" pitchFamily="18" charset="0"/>
                    <a:cs typeface="Times New Roman" panose="02020603050405020304" pitchFamily="18" charset="0"/>
                  </a:endParaRPr>
                </a:p>
              </p:txBody>
            </p:sp>
          </p:grpSp>
        </p:grpSp>
        <p:sp>
          <p:nvSpPr>
            <p:cNvPr id="39" name="Rectangle 7"/>
            <p:cNvSpPr/>
            <p:nvPr/>
          </p:nvSpPr>
          <p:spPr>
            <a:xfrm flipV="1">
              <a:off x="6869191" y="2201353"/>
              <a:ext cx="636625" cy="12382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4855" name="TextBox 21"/>
            <p:cNvSpPr txBox="1">
              <a:spLocks noChangeArrowheads="1"/>
            </p:cNvSpPr>
            <p:nvPr/>
          </p:nvSpPr>
          <p:spPr bwMode="auto">
            <a:xfrm rot="10800000" flipV="1">
              <a:off x="8148735" y="1778046"/>
              <a:ext cx="6365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R</a:t>
              </a:r>
              <a:r>
                <a:rPr lang="en-US" altLang="en-US" sz="2000" b="1" baseline="-25000">
                  <a:solidFill>
                    <a:srgbClr val="FF0000"/>
                  </a:solidFill>
                  <a:latin typeface="Times New Roman" panose="02020603050405020304" pitchFamily="18" charset="0"/>
                  <a:cs typeface="Times New Roman" panose="02020603050405020304" pitchFamily="18" charset="0"/>
                </a:rPr>
                <a:t>3</a:t>
              </a:r>
              <a:endParaRPr lang="en-CA" altLang="en-US" sz="2000" b="1">
                <a:solidFill>
                  <a:srgbClr val="FF0000"/>
                </a:solidFill>
                <a:latin typeface="Times New Roman" panose="02020603050405020304" pitchFamily="18" charset="0"/>
                <a:cs typeface="Times New Roman" panose="02020603050405020304" pitchFamily="18" charset="0"/>
              </a:endParaRPr>
            </a:p>
          </p:txBody>
        </p:sp>
      </p:grpSp>
      <p:sp>
        <p:nvSpPr>
          <p:cNvPr id="48" name="Hộp_Văn_Bản 14"/>
          <p:cNvSpPr txBox="1">
            <a:spLocks noChangeArrowheads="1"/>
          </p:cNvSpPr>
          <p:nvPr/>
        </p:nvSpPr>
        <p:spPr bwMode="auto">
          <a:xfrm>
            <a:off x="3183511" y="3154364"/>
            <a:ext cx="765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dirty="0" err="1">
                <a:solidFill>
                  <a:srgbClr val="006600"/>
                </a:solidFill>
                <a:latin typeface="Times New Roman" panose="02020603050405020304" pitchFamily="18" charset="0"/>
                <a:cs typeface="Times New Roman" panose="02020603050405020304" pitchFamily="18" charset="0"/>
              </a:rPr>
              <a:t>Giải</a:t>
            </a:r>
            <a:endParaRPr lang="vi-VN" altLang="en-US" sz="2400" b="1" u="sng" dirty="0">
              <a:solidFill>
                <a:srgbClr val="006600"/>
              </a:solidFill>
              <a:latin typeface="Times New Roman" panose="02020603050405020304" pitchFamily="18" charset="0"/>
              <a:cs typeface="Times New Roman" panose="02020603050405020304" pitchFamily="18" charset="0"/>
            </a:endParaRPr>
          </a:p>
        </p:txBody>
      </p:sp>
      <p:sp>
        <p:nvSpPr>
          <p:cNvPr id="49" name="Text Box 5"/>
          <p:cNvSpPr txBox="1">
            <a:spLocks noChangeArrowheads="1"/>
          </p:cNvSpPr>
          <p:nvPr/>
        </p:nvSpPr>
        <p:spPr bwMode="auto">
          <a:xfrm>
            <a:off x="1628775" y="3556001"/>
            <a:ext cx="16335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cs typeface="Times New Roman" panose="02020603050405020304" pitchFamily="18" charset="0"/>
              </a:rPr>
              <a:t>R</a:t>
            </a:r>
            <a:r>
              <a:rPr lang="en-US" altLang="en-US" sz="2400" b="1" baseline="-25000">
                <a:solidFill>
                  <a:srgbClr val="000066"/>
                </a:solidFill>
                <a:latin typeface="Times New Roman" panose="02020603050405020304" pitchFamily="18" charset="0"/>
                <a:cs typeface="Times New Roman" panose="02020603050405020304" pitchFamily="18" charset="0"/>
              </a:rPr>
              <a:t>1</a:t>
            </a:r>
            <a:r>
              <a:rPr lang="en-US" altLang="en-US" sz="2400" b="1">
                <a:solidFill>
                  <a:srgbClr val="000066"/>
                </a:solidFill>
                <a:latin typeface="Times New Roman" panose="02020603050405020304" pitchFamily="18" charset="0"/>
                <a:cs typeface="Times New Roman" panose="02020603050405020304" pitchFamily="18" charset="0"/>
              </a:rPr>
              <a:t> = 4 </a:t>
            </a:r>
            <a:r>
              <a:rPr lang="el-GR" altLang="en-US" sz="2400" b="1">
                <a:solidFill>
                  <a:srgbClr val="000066"/>
                </a:solidFill>
                <a:latin typeface="Times New Roman" panose="02020603050405020304" pitchFamily="18" charset="0"/>
                <a:cs typeface="Times New Roman" panose="02020603050405020304" pitchFamily="18" charset="0"/>
              </a:rPr>
              <a:t>Ω</a:t>
            </a:r>
            <a:endParaRPr lang="en-US" altLang="en-US" sz="2400" b="1">
              <a:solidFill>
                <a:srgbClr val="000066"/>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b="1">
                <a:solidFill>
                  <a:srgbClr val="000066"/>
                </a:solidFill>
                <a:latin typeface="Times New Roman" panose="02020603050405020304" pitchFamily="18" charset="0"/>
                <a:cs typeface="Times New Roman" panose="02020603050405020304" pitchFamily="18" charset="0"/>
              </a:rPr>
              <a:t>R</a:t>
            </a:r>
            <a:r>
              <a:rPr lang="en-US" altLang="en-US" sz="2400" b="1" baseline="-25000">
                <a:solidFill>
                  <a:srgbClr val="000066"/>
                </a:solidFill>
                <a:latin typeface="Times New Roman" panose="02020603050405020304" pitchFamily="18" charset="0"/>
                <a:cs typeface="Times New Roman" panose="02020603050405020304" pitchFamily="18" charset="0"/>
              </a:rPr>
              <a:t>2</a:t>
            </a:r>
            <a:r>
              <a:rPr lang="en-US" altLang="en-US" sz="2400" b="1">
                <a:solidFill>
                  <a:srgbClr val="000066"/>
                </a:solidFill>
                <a:latin typeface="Times New Roman" panose="02020603050405020304" pitchFamily="18" charset="0"/>
                <a:cs typeface="Times New Roman" panose="02020603050405020304" pitchFamily="18" charset="0"/>
              </a:rPr>
              <a:t> = 5</a:t>
            </a:r>
            <a:r>
              <a:rPr lang="el-GR" altLang="en-US" sz="2400" b="1">
                <a:solidFill>
                  <a:srgbClr val="000066"/>
                </a:solidFill>
                <a:latin typeface="Times New Roman" panose="02020603050405020304" pitchFamily="18" charset="0"/>
                <a:cs typeface="Times New Roman" panose="02020603050405020304" pitchFamily="18" charset="0"/>
              </a:rPr>
              <a:t>Ω</a:t>
            </a:r>
            <a:endParaRPr lang="en-US" altLang="en-US" sz="2400" b="1">
              <a:solidFill>
                <a:srgbClr val="000066"/>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b="1">
                <a:solidFill>
                  <a:srgbClr val="000066"/>
                </a:solidFill>
                <a:latin typeface="Times New Roman" panose="02020603050405020304" pitchFamily="18" charset="0"/>
                <a:cs typeface="Times New Roman" panose="02020603050405020304" pitchFamily="18" charset="0"/>
              </a:rPr>
              <a:t>a/R</a:t>
            </a:r>
            <a:r>
              <a:rPr lang="en-US" altLang="en-US" sz="2400" b="1" baseline="-25000">
                <a:solidFill>
                  <a:srgbClr val="000066"/>
                </a:solidFill>
                <a:latin typeface="Times New Roman" panose="02020603050405020304" pitchFamily="18" charset="0"/>
                <a:cs typeface="Times New Roman" panose="02020603050405020304" pitchFamily="18" charset="0"/>
              </a:rPr>
              <a:t>3</a:t>
            </a:r>
            <a:r>
              <a:rPr lang="en-US" altLang="en-US" sz="2400" b="1">
                <a:solidFill>
                  <a:srgbClr val="000066"/>
                </a:solidFill>
                <a:latin typeface="Times New Roman" panose="02020603050405020304" pitchFamily="18" charset="0"/>
                <a:cs typeface="Times New Roman" panose="02020603050405020304" pitchFamily="18" charset="0"/>
              </a:rPr>
              <a:t> = ?</a:t>
            </a:r>
          </a:p>
          <a:p>
            <a:pPr eaLnBrk="1" hangingPunct="1">
              <a:spcBef>
                <a:spcPct val="50000"/>
              </a:spcBef>
              <a:buFontTx/>
              <a:buNone/>
            </a:pPr>
            <a:r>
              <a:rPr lang="en-US" altLang="en-US" sz="2400" b="1">
                <a:solidFill>
                  <a:srgbClr val="000066"/>
                </a:solidFill>
                <a:latin typeface="Times New Roman" panose="02020603050405020304" pitchFamily="18" charset="0"/>
                <a:cs typeface="Times New Roman" panose="02020603050405020304" pitchFamily="18" charset="0"/>
              </a:rPr>
              <a:t>b/U = 5,4V </a:t>
            </a:r>
            <a:endParaRPr lang="el-GR" altLang="en-US" sz="2400" b="1">
              <a:solidFill>
                <a:srgbClr val="000066"/>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b="1">
                <a:solidFill>
                  <a:srgbClr val="000066"/>
                </a:solidFill>
                <a:latin typeface="Times New Roman" panose="02020603050405020304" pitchFamily="18" charset="0"/>
                <a:cs typeface="Times New Roman" panose="02020603050405020304" pitchFamily="18" charset="0"/>
              </a:rPr>
              <a:t>I</a:t>
            </a:r>
            <a:r>
              <a:rPr lang="en-US" altLang="en-US" sz="2400" b="1" baseline="-25000">
                <a:solidFill>
                  <a:srgbClr val="000066"/>
                </a:solidFill>
                <a:latin typeface="Times New Roman" panose="02020603050405020304" pitchFamily="18" charset="0"/>
                <a:cs typeface="Times New Roman" panose="02020603050405020304" pitchFamily="18" charset="0"/>
              </a:rPr>
              <a:t>A</a:t>
            </a:r>
            <a:r>
              <a:rPr lang="en-US" altLang="en-US" sz="2400" b="1">
                <a:solidFill>
                  <a:srgbClr val="000066"/>
                </a:solidFill>
                <a:latin typeface="Times New Roman" panose="02020603050405020304" pitchFamily="18" charset="0"/>
                <a:cs typeface="Times New Roman" panose="02020603050405020304" pitchFamily="18" charset="0"/>
              </a:rPr>
              <a:t> = ? </a:t>
            </a:r>
          </a:p>
        </p:txBody>
      </p:sp>
      <p:sp>
        <p:nvSpPr>
          <p:cNvPr id="50" name="Hộp_Văn_Bản 13"/>
          <p:cNvSpPr txBox="1">
            <a:spLocks noChangeArrowheads="1"/>
          </p:cNvSpPr>
          <p:nvPr/>
        </p:nvSpPr>
        <p:spPr bwMode="auto">
          <a:xfrm>
            <a:off x="1628776" y="3152776"/>
            <a:ext cx="1236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a:solidFill>
                  <a:srgbClr val="006600"/>
                </a:solidFill>
                <a:latin typeface="Times New Roman" panose="02020603050405020304" pitchFamily="18" charset="0"/>
                <a:cs typeface="Times New Roman" panose="02020603050405020304" pitchFamily="18" charset="0"/>
              </a:rPr>
              <a:t>Tóm tắt</a:t>
            </a:r>
            <a:endParaRPr lang="vi-VN" altLang="en-US" sz="2400" b="1" u="sng">
              <a:solidFill>
                <a:srgbClr val="006600"/>
              </a:solidFill>
              <a:latin typeface="Times New Roman" panose="02020603050405020304" pitchFamily="18" charset="0"/>
              <a:cs typeface="Times New Roman" panose="02020603050405020304" pitchFamily="18" charset="0"/>
            </a:endParaRPr>
          </a:p>
        </p:txBody>
      </p:sp>
      <p:cxnSp>
        <p:nvCxnSpPr>
          <p:cNvPr id="5" name="Đường nối Thẳng 4"/>
          <p:cNvCxnSpPr/>
          <p:nvPr/>
        </p:nvCxnSpPr>
        <p:spPr>
          <a:xfrm>
            <a:off x="3124200" y="3195638"/>
            <a:ext cx="0" cy="3592512"/>
          </a:xfrm>
          <a:prstGeom prst="line">
            <a:avLst/>
          </a:prstGeom>
          <a:ln w="28575"/>
        </p:spPr>
        <p:style>
          <a:lnRef idx="1">
            <a:schemeClr val="dk1"/>
          </a:lnRef>
          <a:fillRef idx="0">
            <a:schemeClr val="dk1"/>
          </a:fillRef>
          <a:effectRef idx="0">
            <a:schemeClr val="dk1"/>
          </a:effectRef>
          <a:fontRef idx="minor">
            <a:schemeClr val="tx1"/>
          </a:fontRef>
        </p:style>
      </p:cxnSp>
      <p:sp>
        <p:nvSpPr>
          <p:cNvPr id="34833" name="TextBox 16"/>
          <p:cNvSpPr txBox="1">
            <a:spLocks noChangeArrowheads="1"/>
          </p:cNvSpPr>
          <p:nvPr/>
        </p:nvSpPr>
        <p:spPr bwMode="auto">
          <a:xfrm>
            <a:off x="7880351" y="2808288"/>
            <a:ext cx="1243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Times New Roman" panose="02020603050405020304" pitchFamily="18" charset="0"/>
                <a:cs typeface="Times New Roman" panose="02020603050405020304" pitchFamily="18" charset="0"/>
              </a:rPr>
              <a:t>Hình 4.4</a:t>
            </a:r>
            <a:endParaRPr lang="en-CA" altLang="en-US" sz="1800" b="1">
              <a:latin typeface="Times New Roman" panose="02020603050405020304" pitchFamily="18" charset="0"/>
              <a:cs typeface="Times New Roman" panose="02020603050405020304" pitchFamily="18" charset="0"/>
            </a:endParaRPr>
          </a:p>
        </p:txBody>
      </p:sp>
      <p:sp>
        <p:nvSpPr>
          <p:cNvPr id="63" name="Nút Hành động: Tiến hoặc Tiếp 62">
            <a:hlinkClick r:id="" action="ppaction://hlinkshowjump?jump=lastslide" highlightClick="1"/>
          </p:cNvPr>
          <p:cNvSpPr/>
          <p:nvPr/>
        </p:nvSpPr>
        <p:spPr>
          <a:xfrm>
            <a:off x="10058400" y="6400800"/>
            <a:ext cx="5334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64" name="TextBox 2"/>
          <p:cNvSpPr txBox="1">
            <a:spLocks noChangeArrowheads="1"/>
          </p:cNvSpPr>
          <p:nvPr/>
        </p:nvSpPr>
        <p:spPr bwMode="auto">
          <a:xfrm>
            <a:off x="3260726" y="3543300"/>
            <a:ext cx="7134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66"/>
                </a:solidFill>
                <a:latin typeface="Times New Roman" panose="02020603050405020304" pitchFamily="18" charset="0"/>
                <a:cs typeface="Times New Roman" panose="02020603050405020304" pitchFamily="18" charset="0"/>
              </a:rPr>
              <a:t>Khi K mở, đoạn mạch gồm có R1 nt R2 nt R3:</a:t>
            </a:r>
          </a:p>
        </p:txBody>
      </p:sp>
      <p:sp>
        <p:nvSpPr>
          <p:cNvPr id="65" name="Hộp_Văn_Bản 11"/>
          <p:cNvSpPr txBox="1">
            <a:spLocks noRot="1" noChangeAspect="1" noMove="1" noResize="1" noEditPoints="1" noAdjustHandles="1" noChangeArrowheads="1" noChangeShapeType="1" noTextEdit="1"/>
          </p:cNvSpPr>
          <p:nvPr/>
        </p:nvSpPr>
        <p:spPr bwMode="auto">
          <a:xfrm>
            <a:off x="3262158" y="3861164"/>
            <a:ext cx="1524000" cy="669542"/>
          </a:xfrm>
          <a:prstGeom prst="rect">
            <a:avLst/>
          </a:prstGeom>
          <a:blipFill rotWithShape="0">
            <a:blip r:embed="rId3"/>
            <a:stretch>
              <a:fillRect l="-6000" b="-90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66" name="Hộp_Văn_Bản 11"/>
          <p:cNvSpPr txBox="1">
            <a:spLocks noRot="1" noChangeAspect="1" noMove="1" noResize="1" noEditPoints="1" noAdjustHandles="1" noChangeArrowheads="1" noChangeShapeType="1" noTextEdit="1"/>
          </p:cNvSpPr>
          <p:nvPr/>
        </p:nvSpPr>
        <p:spPr bwMode="auto">
          <a:xfrm>
            <a:off x="4620012" y="3886385"/>
            <a:ext cx="2060354" cy="669542"/>
          </a:xfrm>
          <a:prstGeom prst="rect">
            <a:avLst/>
          </a:prstGeom>
          <a:blipFill rotWithShape="0">
            <a:blip r:embed="rId4"/>
            <a:stretch>
              <a:fillRect l="-4734" b="-183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67" name="Hộp_Văn_Bản 11"/>
          <p:cNvSpPr txBox="1">
            <a:spLocks noRot="1" noChangeAspect="1" noMove="1" noResize="1" noEditPoints="1" noAdjustHandles="1" noChangeArrowheads="1" noChangeShapeType="1" noTextEdit="1"/>
          </p:cNvSpPr>
          <p:nvPr/>
        </p:nvSpPr>
        <p:spPr bwMode="auto">
          <a:xfrm>
            <a:off x="6445842" y="3896758"/>
            <a:ext cx="1500515" cy="669542"/>
          </a:xfrm>
          <a:prstGeom prst="rect">
            <a:avLst/>
          </a:prstGeom>
          <a:blipFill rotWithShape="0">
            <a:blip r:embed="rId5"/>
            <a:stretch>
              <a:fillRect l="-6073" b="-90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68" name="Hộp_Văn_Bản 11"/>
          <p:cNvSpPr txBox="1">
            <a:spLocks noRot="1" noChangeAspect="1" noMove="1" noResize="1" noEditPoints="1" noAdjustHandles="1" noChangeArrowheads="1" noChangeShapeType="1" noTextEdit="1"/>
          </p:cNvSpPr>
          <p:nvPr/>
        </p:nvSpPr>
        <p:spPr bwMode="auto">
          <a:xfrm>
            <a:off x="7946356" y="3871864"/>
            <a:ext cx="1524000" cy="669542"/>
          </a:xfrm>
          <a:prstGeom prst="rect">
            <a:avLst/>
          </a:prstGeom>
          <a:blipFill rotWithShape="0">
            <a:blip r:embed="rId6"/>
            <a:stretch>
              <a:fillRect l="-6400" b="-90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69" name="Hộp_Văn_Bản 11"/>
          <p:cNvSpPr txBox="1">
            <a:spLocks noRot="1" noChangeAspect="1" noMove="1" noResize="1" noEditPoints="1" noAdjustHandles="1" noChangeArrowheads="1" noChangeShapeType="1" noTextEdit="1"/>
          </p:cNvSpPr>
          <p:nvPr/>
        </p:nvSpPr>
        <p:spPr bwMode="auto">
          <a:xfrm>
            <a:off x="3350043" y="4764120"/>
            <a:ext cx="1970450" cy="668068"/>
          </a:xfrm>
          <a:prstGeom prst="rect">
            <a:avLst/>
          </a:prstGeom>
          <a:blipFill rotWithShape="0">
            <a:blip r:embed="rId7"/>
            <a:stretch>
              <a:fillRect l="-4954" b="-183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70" name="Hộp_Văn_Bản 11"/>
          <p:cNvSpPr txBox="1">
            <a:spLocks noRot="1" noChangeAspect="1" noMove="1" noResize="1" noEditPoints="1" noAdjustHandles="1" noChangeArrowheads="1" noChangeShapeType="1" noTextEdit="1"/>
          </p:cNvSpPr>
          <p:nvPr/>
        </p:nvSpPr>
        <p:spPr bwMode="auto">
          <a:xfrm>
            <a:off x="4765281" y="4767641"/>
            <a:ext cx="1500515" cy="624145"/>
          </a:xfrm>
          <a:prstGeom prst="rect">
            <a:avLst/>
          </a:prstGeom>
          <a:blipFill rotWithShape="0">
            <a:blip r:embed="rId8"/>
            <a:stretch>
              <a:fillRect l="-6504" b="-882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71" name="Hộp_Văn_Bản 11"/>
          <p:cNvSpPr txBox="1">
            <a:spLocks noRot="1" noChangeAspect="1" noMove="1" noResize="1" noEditPoints="1" noAdjustHandles="1" noChangeArrowheads="1" noChangeShapeType="1" noTextEdit="1"/>
          </p:cNvSpPr>
          <p:nvPr/>
        </p:nvSpPr>
        <p:spPr bwMode="auto">
          <a:xfrm>
            <a:off x="5709547" y="4757168"/>
            <a:ext cx="1524000" cy="624017"/>
          </a:xfrm>
          <a:prstGeom prst="rect">
            <a:avLst/>
          </a:prstGeom>
          <a:blipFill rotWithShape="0">
            <a:blip r:embed="rId9"/>
            <a:stretch>
              <a:fillRect l="-6400" b="-776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72" name="Hộp_Văn_Bản 11"/>
          <p:cNvSpPr txBox="1">
            <a:spLocks noRot="1" noChangeAspect="1" noMove="1" noResize="1" noEditPoints="1" noAdjustHandles="1" noChangeArrowheads="1" noChangeShapeType="1" noTextEdit="1"/>
          </p:cNvSpPr>
          <p:nvPr/>
        </p:nvSpPr>
        <p:spPr bwMode="auto">
          <a:xfrm>
            <a:off x="4929174" y="5279827"/>
            <a:ext cx="2227978" cy="669542"/>
          </a:xfrm>
          <a:prstGeom prst="rect">
            <a:avLst/>
          </a:prstGeom>
          <a:blipFill rotWithShape="0">
            <a:blip r:embed="rId10"/>
            <a:stretch>
              <a:fillRect l="-4384" b="-90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73" name="Hộp_Văn_Bản 11"/>
          <p:cNvSpPr txBox="1">
            <a:spLocks noRot="1" noChangeAspect="1" noMove="1" noResize="1" noEditPoints="1" noAdjustHandles="1" noChangeArrowheads="1" noChangeShapeType="1" noTextEdit="1"/>
          </p:cNvSpPr>
          <p:nvPr/>
        </p:nvSpPr>
        <p:spPr bwMode="auto">
          <a:xfrm>
            <a:off x="6954684" y="5267579"/>
            <a:ext cx="1956079" cy="694614"/>
          </a:xfrm>
          <a:prstGeom prst="rect">
            <a:avLst/>
          </a:prstGeom>
          <a:blipFill rotWithShape="0">
            <a:blip r:embed="rId11"/>
            <a:stretch>
              <a:fillRect l="-498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74" name="Hộp_Văn_Bản 11"/>
          <p:cNvSpPr txBox="1">
            <a:spLocks noChangeArrowheads="1"/>
          </p:cNvSpPr>
          <p:nvPr/>
        </p:nvSpPr>
        <p:spPr bwMode="auto">
          <a:xfrm>
            <a:off x="8683625" y="5364164"/>
            <a:ext cx="22288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66"/>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b="1">
                <a:solidFill>
                  <a:srgbClr val="000066"/>
                </a:solidFill>
                <a:latin typeface="Times New Roman" panose="02020603050405020304" pitchFamily="18" charset="0"/>
                <a:cs typeface="Times New Roman" panose="02020603050405020304" pitchFamily="18" charset="0"/>
              </a:rPr>
              <a:t> R</a:t>
            </a:r>
            <a:r>
              <a:rPr lang="en-US" altLang="en-US" sz="2000" b="1" baseline="-25000">
                <a:solidFill>
                  <a:srgbClr val="000066"/>
                </a:solidFill>
                <a:latin typeface="Times New Roman" panose="02020603050405020304" pitchFamily="18" charset="0"/>
                <a:cs typeface="Times New Roman" panose="02020603050405020304" pitchFamily="18" charset="0"/>
              </a:rPr>
              <a:t>3</a:t>
            </a:r>
            <a:r>
              <a:rPr lang="en-US" altLang="en-US" sz="2000" b="1">
                <a:solidFill>
                  <a:srgbClr val="000066"/>
                </a:solidFill>
                <a:latin typeface="Times New Roman" panose="02020603050405020304" pitchFamily="18" charset="0"/>
                <a:cs typeface="Times New Roman" panose="02020603050405020304" pitchFamily="18" charset="0"/>
              </a:rPr>
              <a:t> =18</a:t>
            </a:r>
            <a:r>
              <a:rPr lang="el-GR" altLang="en-US" sz="2000" b="1">
                <a:solidFill>
                  <a:srgbClr val="000066"/>
                </a:solidFill>
                <a:latin typeface="Times New Roman" panose="02020603050405020304" pitchFamily="18" charset="0"/>
                <a:cs typeface="Times New Roman" panose="02020603050405020304" pitchFamily="18" charset="0"/>
              </a:rPr>
              <a:t>Ω</a:t>
            </a:r>
            <a:endParaRPr lang="vi-VN" altLang="en-US" sz="2000" b="1">
              <a:solidFill>
                <a:srgbClr val="000099"/>
              </a:solidFill>
              <a:latin typeface="Times New Roman" panose="02020603050405020304" pitchFamily="18" charset="0"/>
              <a:cs typeface="Times New Roman" panose="02020603050405020304" pitchFamily="18" charset="0"/>
            </a:endParaRPr>
          </a:p>
        </p:txBody>
      </p:sp>
      <p:sp>
        <p:nvSpPr>
          <p:cNvPr id="75" name="Hộp_Văn_Bản 11"/>
          <p:cNvSpPr txBox="1">
            <a:spLocks noRot="1" noChangeAspect="1" noMove="1" noResize="1" noEditPoints="1" noAdjustHandles="1" noChangeArrowheads="1" noChangeShapeType="1" noTextEdit="1"/>
          </p:cNvSpPr>
          <p:nvPr/>
        </p:nvSpPr>
        <p:spPr bwMode="auto">
          <a:xfrm>
            <a:off x="3417757" y="6066029"/>
            <a:ext cx="1524000" cy="669542"/>
          </a:xfrm>
          <a:prstGeom prst="rect">
            <a:avLst/>
          </a:prstGeom>
          <a:blipFill rotWithShape="0">
            <a:blip r:embed="rId12"/>
            <a:stretch>
              <a:fillRect l="-6400" b="-90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76" name="Hộp_Văn_Bản 11"/>
          <p:cNvSpPr txBox="1">
            <a:spLocks noRot="1" noChangeAspect="1" noMove="1" noResize="1" noEditPoints="1" noAdjustHandles="1" noChangeArrowheads="1" noChangeShapeType="1" noTextEdit="1"/>
          </p:cNvSpPr>
          <p:nvPr/>
        </p:nvSpPr>
        <p:spPr bwMode="auto">
          <a:xfrm>
            <a:off x="4539712" y="6050188"/>
            <a:ext cx="1524000" cy="669542"/>
          </a:xfrm>
          <a:prstGeom prst="rect">
            <a:avLst/>
          </a:prstGeom>
          <a:blipFill rotWithShape="0">
            <a:blip r:embed="rId13"/>
            <a:stretch>
              <a:fillRect l="-6400" b="-90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77" name="Hộp_Văn_Bản 11"/>
          <p:cNvSpPr txBox="1">
            <a:spLocks noRot="1" noChangeAspect="1" noMove="1" noResize="1" noEditPoints="1" noAdjustHandles="1" noChangeArrowheads="1" noChangeShapeType="1" noTextEdit="1"/>
          </p:cNvSpPr>
          <p:nvPr/>
        </p:nvSpPr>
        <p:spPr bwMode="auto">
          <a:xfrm>
            <a:off x="5544808" y="6050189"/>
            <a:ext cx="1524000" cy="631391"/>
          </a:xfrm>
          <a:prstGeom prst="rect">
            <a:avLst/>
          </a:prstGeom>
          <a:blipFill rotWithShape="0">
            <a:blip r:embed="rId14"/>
            <a:stretch>
              <a:fillRect l="-6400" b="-7692"/>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78" name="Hộp_Văn_Bản 11"/>
          <p:cNvSpPr txBox="1">
            <a:spLocks noRot="1" noChangeAspect="1" noMove="1" noResize="1" noEditPoints="1" noAdjustHandles="1" noChangeArrowheads="1" noChangeShapeType="1" noTextEdit="1"/>
          </p:cNvSpPr>
          <p:nvPr/>
        </p:nvSpPr>
        <p:spPr bwMode="auto">
          <a:xfrm>
            <a:off x="6564525" y="6184904"/>
            <a:ext cx="1524000" cy="400110"/>
          </a:xfrm>
          <a:prstGeom prst="rect">
            <a:avLst/>
          </a:prstGeom>
          <a:blipFill rotWithShape="0">
            <a:blip r:embed="rId15"/>
            <a:stretch>
              <a:fillRect l="-4400" t="-9231" b="-27692"/>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79" name="TextBox 5"/>
          <p:cNvSpPr txBox="1">
            <a:spLocks noChangeArrowheads="1"/>
          </p:cNvSpPr>
          <p:nvPr/>
        </p:nvSpPr>
        <p:spPr bwMode="auto">
          <a:xfrm>
            <a:off x="3197225" y="4479925"/>
            <a:ext cx="5746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66"/>
                </a:solidFill>
                <a:latin typeface="Times New Roman" panose="02020603050405020304" pitchFamily="18" charset="0"/>
                <a:cs typeface="Times New Roman" panose="02020603050405020304" pitchFamily="18" charset="0"/>
              </a:rPr>
              <a:t>Khi K đóng, đoạn mạch gồm có R1 nt R2 :</a:t>
            </a:r>
          </a:p>
        </p:txBody>
      </p:sp>
      <p:sp>
        <p:nvSpPr>
          <p:cNvPr id="80" name="TextBox 6"/>
          <p:cNvSpPr txBox="1">
            <a:spLocks noChangeArrowheads="1"/>
          </p:cNvSpPr>
          <p:nvPr/>
        </p:nvSpPr>
        <p:spPr bwMode="auto">
          <a:xfrm>
            <a:off x="3163888" y="5368925"/>
            <a:ext cx="1892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000" b="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Ta có: </a:t>
            </a:r>
            <a:r>
              <a:rPr lang="en-US" altLang="en-US" sz="2000" b="1">
                <a:solidFill>
                  <a:srgbClr val="002060"/>
                </a:solidFill>
                <a:latin typeface="Times New Roman" panose="02020603050405020304" pitchFamily="18" charset="0"/>
                <a:cs typeface="Times New Roman" panose="02020603050405020304" pitchFamily="18" charset="0"/>
              </a:rPr>
              <a:t> I</a:t>
            </a:r>
            <a:r>
              <a:rPr lang="en-US" altLang="en-US" sz="2000" b="1" baseline="-25000">
                <a:solidFill>
                  <a:srgbClr val="002060"/>
                </a:solidFill>
                <a:latin typeface="Times New Roman" panose="02020603050405020304" pitchFamily="18" charset="0"/>
                <a:cs typeface="Times New Roman" panose="02020603050405020304" pitchFamily="18" charset="0"/>
              </a:rPr>
              <a:t>đ</a:t>
            </a:r>
            <a:r>
              <a:rPr lang="en-US" altLang="en-US" sz="2000" b="1">
                <a:solidFill>
                  <a:srgbClr val="002060"/>
                </a:solidFill>
                <a:latin typeface="Times New Roman" panose="02020603050405020304" pitchFamily="18" charset="0"/>
                <a:cs typeface="Times New Roman" panose="02020603050405020304" pitchFamily="18" charset="0"/>
              </a:rPr>
              <a:t>=3.I</a:t>
            </a:r>
            <a:r>
              <a:rPr lang="en-US" altLang="en-US" sz="2000" b="1" baseline="-25000">
                <a:solidFill>
                  <a:srgbClr val="002060"/>
                </a:solidFill>
                <a:latin typeface="Times New Roman" panose="02020603050405020304" pitchFamily="18" charset="0"/>
                <a:cs typeface="Times New Roman" panose="02020603050405020304" pitchFamily="18" charset="0"/>
              </a:rPr>
              <a:t>m</a:t>
            </a:r>
            <a:endParaRPr lang="en-US" altLang="en-US" sz="2000" b="1">
              <a:solidFill>
                <a:srgbClr val="002060"/>
              </a:solidFill>
              <a:latin typeface="Times New Roman" panose="02020603050405020304" pitchFamily="18" charset="0"/>
              <a:cs typeface="Times New Roman" panose="02020603050405020304" pitchFamily="18" charset="0"/>
            </a:endParaRPr>
          </a:p>
        </p:txBody>
      </p:sp>
      <p:sp>
        <p:nvSpPr>
          <p:cNvPr id="81" name="Hình chữ nhật 80"/>
          <p:cNvSpPr>
            <a:spLocks noChangeArrowheads="1"/>
          </p:cNvSpPr>
          <p:nvPr/>
        </p:nvSpPr>
        <p:spPr bwMode="auto">
          <a:xfrm>
            <a:off x="3197226" y="5819775"/>
            <a:ext cx="5053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a:solidFill>
                  <a:srgbClr val="002060"/>
                </a:solidFill>
                <a:latin typeface="Times New Roman" panose="02020603050405020304" pitchFamily="18" charset="0"/>
                <a:cs typeface="Times New Roman" panose="02020603050405020304" pitchFamily="18" charset="0"/>
              </a:rPr>
              <a:t>b/ Số chỉ của ampe kế khi công tắc K mở là :</a:t>
            </a:r>
            <a:endParaRPr lang="vi-VN" altLang="vi-VN" sz="20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2452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1000"/>
                                        <p:tgtEl>
                                          <p:spTgt spid="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49">
                                            <p:txEl>
                                              <p:pRg st="0" end="0"/>
                                            </p:txEl>
                                          </p:spTgt>
                                        </p:tgtEl>
                                        <p:attrNameLst>
                                          <p:attrName>style.visibility</p:attrName>
                                        </p:attrNameLst>
                                      </p:cBhvr>
                                      <p:to>
                                        <p:strVal val="visible"/>
                                      </p:to>
                                    </p:set>
                                    <p:animEffect transition="in" filter="barn(inVertical)">
                                      <p:cBhvr>
                                        <p:cTn id="15" dur="500"/>
                                        <p:tgtEl>
                                          <p:spTgt spid="4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49">
                                            <p:txEl>
                                              <p:pRg st="1" end="1"/>
                                            </p:txEl>
                                          </p:spTgt>
                                        </p:tgtEl>
                                        <p:attrNameLst>
                                          <p:attrName>style.visibility</p:attrName>
                                        </p:attrNameLst>
                                      </p:cBhvr>
                                      <p:to>
                                        <p:strVal val="visible"/>
                                      </p:to>
                                    </p:set>
                                    <p:animEffect transition="in" filter="barn(inVertical)">
                                      <p:cBhvr>
                                        <p:cTn id="20" dur="500"/>
                                        <p:tgtEl>
                                          <p:spTgt spid="4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49">
                                            <p:txEl>
                                              <p:pRg st="2" end="2"/>
                                            </p:txEl>
                                          </p:spTgt>
                                        </p:tgtEl>
                                        <p:attrNameLst>
                                          <p:attrName>style.visibility</p:attrName>
                                        </p:attrNameLst>
                                      </p:cBhvr>
                                      <p:to>
                                        <p:strVal val="visible"/>
                                      </p:to>
                                    </p:set>
                                    <p:animEffect transition="in" filter="barn(inVertical)">
                                      <p:cBhvr>
                                        <p:cTn id="25" dur="500"/>
                                        <p:tgtEl>
                                          <p:spTgt spid="49">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49">
                                            <p:txEl>
                                              <p:pRg st="3" end="3"/>
                                            </p:txEl>
                                          </p:spTgt>
                                        </p:tgtEl>
                                        <p:attrNameLst>
                                          <p:attrName>style.visibility</p:attrName>
                                        </p:attrNameLst>
                                      </p:cBhvr>
                                      <p:to>
                                        <p:strVal val="visible"/>
                                      </p:to>
                                    </p:set>
                                    <p:animEffect transition="in" filter="barn(inVertical)">
                                      <p:cBhvr>
                                        <p:cTn id="30" dur="500"/>
                                        <p:tgtEl>
                                          <p:spTgt spid="4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49">
                                            <p:txEl>
                                              <p:pRg st="4" end="4"/>
                                            </p:txEl>
                                          </p:spTgt>
                                        </p:tgtEl>
                                        <p:attrNameLst>
                                          <p:attrName>style.visibility</p:attrName>
                                        </p:attrNameLst>
                                      </p:cBhvr>
                                      <p:to>
                                        <p:strVal val="visible"/>
                                      </p:to>
                                    </p:set>
                                    <p:animEffect transition="in" filter="barn(inVertical)">
                                      <p:cBhvr>
                                        <p:cTn id="35" dur="500"/>
                                        <p:tgtEl>
                                          <p:spTgt spid="49">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down)">
                                      <p:cBhvr>
                                        <p:cTn id="40" dur="500"/>
                                        <p:tgtEl>
                                          <p:spTgt spid="6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1000"/>
                                        <p:tgtEl>
                                          <p:spTgt spid="6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wipe(left)">
                                      <p:cBhvr>
                                        <p:cTn id="50" dur="1000"/>
                                        <p:tgtEl>
                                          <p:spTgt spid="6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wipe(left)">
                                      <p:cBhvr>
                                        <p:cTn id="55" dur="1000"/>
                                        <p:tgtEl>
                                          <p:spTgt spid="6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wipe(left)">
                                      <p:cBhvr>
                                        <p:cTn id="60" dur="1000"/>
                                        <p:tgtEl>
                                          <p:spTgt spid="68"/>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down)">
                                      <p:cBhvr>
                                        <p:cTn id="65" dur="500"/>
                                        <p:tgtEl>
                                          <p:spTgt spid="7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wipe(left)">
                                      <p:cBhvr>
                                        <p:cTn id="70" dur="1000"/>
                                        <p:tgtEl>
                                          <p:spTgt spid="6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nodeType="click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wipe(left)">
                                      <p:cBhvr>
                                        <p:cTn id="75" dur="1000"/>
                                        <p:tgtEl>
                                          <p:spTgt spid="70"/>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wipe(left)">
                                      <p:cBhvr>
                                        <p:cTn id="80" dur="1000"/>
                                        <p:tgtEl>
                                          <p:spTgt spid="71"/>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80"/>
                                        </p:tgtEl>
                                        <p:attrNameLst>
                                          <p:attrName>style.visibility</p:attrName>
                                        </p:attrNameLst>
                                      </p:cBhvr>
                                      <p:to>
                                        <p:strVal val="visible"/>
                                      </p:to>
                                    </p:set>
                                    <p:animEffect transition="in" filter="wipe(down)">
                                      <p:cBhvr>
                                        <p:cTn id="85" dur="500"/>
                                        <p:tgtEl>
                                          <p:spTgt spid="8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nodeType="click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left)">
                                      <p:cBhvr>
                                        <p:cTn id="90" dur="1000"/>
                                        <p:tgtEl>
                                          <p:spTgt spid="7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nodeType="click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left)">
                                      <p:cBhvr>
                                        <p:cTn id="95" dur="1000"/>
                                        <p:tgtEl>
                                          <p:spTgt spid="73"/>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74"/>
                                        </p:tgtEl>
                                        <p:attrNameLst>
                                          <p:attrName>style.visibility</p:attrName>
                                        </p:attrNameLst>
                                      </p:cBhvr>
                                      <p:to>
                                        <p:strVal val="visible"/>
                                      </p:to>
                                    </p:set>
                                    <p:animEffect transition="in" filter="wipe(left)">
                                      <p:cBhvr>
                                        <p:cTn id="100" dur="1000"/>
                                        <p:tgtEl>
                                          <p:spTgt spid="74"/>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81"/>
                                        </p:tgtEl>
                                        <p:attrNameLst>
                                          <p:attrName>style.visibility</p:attrName>
                                        </p:attrNameLst>
                                      </p:cBhvr>
                                      <p:to>
                                        <p:strVal val="visible"/>
                                      </p:to>
                                    </p:set>
                                    <p:animEffect transition="in" filter="barn(inVertical)">
                                      <p:cBhvr>
                                        <p:cTn id="105" dur="500"/>
                                        <p:tgtEl>
                                          <p:spTgt spid="81"/>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nodeType="click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wipe(left)">
                                      <p:cBhvr>
                                        <p:cTn id="110" dur="1000"/>
                                        <p:tgtEl>
                                          <p:spTgt spid="75"/>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nodeType="clickEffect">
                                  <p:stCondLst>
                                    <p:cond delay="0"/>
                                  </p:stCondLst>
                                  <p:childTnLst>
                                    <p:set>
                                      <p:cBhvr>
                                        <p:cTn id="114" dur="1" fill="hold">
                                          <p:stCondLst>
                                            <p:cond delay="0"/>
                                          </p:stCondLst>
                                        </p:cTn>
                                        <p:tgtEl>
                                          <p:spTgt spid="76"/>
                                        </p:tgtEl>
                                        <p:attrNameLst>
                                          <p:attrName>style.visibility</p:attrName>
                                        </p:attrNameLst>
                                      </p:cBhvr>
                                      <p:to>
                                        <p:strVal val="visible"/>
                                      </p:to>
                                    </p:set>
                                    <p:animEffect transition="in" filter="wipe(left)">
                                      <p:cBhvr>
                                        <p:cTn id="115" dur="1000"/>
                                        <p:tgtEl>
                                          <p:spTgt spid="76"/>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nodeType="clickEffect">
                                  <p:stCondLst>
                                    <p:cond delay="0"/>
                                  </p:stCondLst>
                                  <p:childTnLst>
                                    <p:set>
                                      <p:cBhvr>
                                        <p:cTn id="119" dur="1" fill="hold">
                                          <p:stCondLst>
                                            <p:cond delay="0"/>
                                          </p:stCondLst>
                                        </p:cTn>
                                        <p:tgtEl>
                                          <p:spTgt spid="77"/>
                                        </p:tgtEl>
                                        <p:attrNameLst>
                                          <p:attrName>style.visibility</p:attrName>
                                        </p:attrNameLst>
                                      </p:cBhvr>
                                      <p:to>
                                        <p:strVal val="visible"/>
                                      </p:to>
                                    </p:set>
                                    <p:animEffect transition="in" filter="wipe(left)">
                                      <p:cBhvr>
                                        <p:cTn id="120" dur="1000"/>
                                        <p:tgtEl>
                                          <p:spTgt spid="77"/>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nodeType="click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wipe(left)">
                                      <p:cBhvr>
                                        <p:cTn id="125"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64" grpId="0"/>
      <p:bldP spid="74"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4275139" y="9526"/>
            <a:ext cx="3074987" cy="646113"/>
          </a:xfrm>
          <a:prstGeom prst="rect">
            <a:avLst/>
          </a:prstGeom>
          <a:solidFill>
            <a:schemeClr val="accent1"/>
          </a:solidFill>
          <a:ln>
            <a:noFill/>
          </a:ln>
          <a:effectLst/>
          <a:extLst/>
        </p:spPr>
        <p:txBody>
          <a:bodyPr wrap="none">
            <a:spAutoFit/>
          </a:bodyPr>
          <a:lstStyle/>
          <a:p>
            <a:pPr eaLnBrk="1" hangingPunct="1">
              <a:defRPr/>
            </a:pPr>
            <a:r>
              <a:rPr lang="en-US" sz="3600" b="1">
                <a:solidFill>
                  <a:schemeClr val="hlink"/>
                </a:solidFill>
                <a:effectLst>
                  <a:outerShdw blurRad="38100" dist="38100" dir="2700000" algn="tl">
                    <a:srgbClr val="C0C0C0"/>
                  </a:outerShdw>
                </a:effectLst>
                <a:latin typeface="Arial" charset="0"/>
              </a:rPr>
              <a:t>BÀI TẬP SBT</a:t>
            </a:r>
          </a:p>
        </p:txBody>
      </p:sp>
      <p:sp>
        <p:nvSpPr>
          <p:cNvPr id="23" name="Nút Hành động: Tiến hoặc Tiếp 22">
            <a:hlinkClick r:id="" action="ppaction://hlinkshowjump?jump=lastslide" highlightClick="1"/>
          </p:cNvPr>
          <p:cNvSpPr/>
          <p:nvPr/>
        </p:nvSpPr>
        <p:spPr>
          <a:xfrm>
            <a:off x="10058400" y="6400800"/>
            <a:ext cx="5334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000"/>
          </a:p>
        </p:txBody>
      </p:sp>
      <p:sp>
        <p:nvSpPr>
          <p:cNvPr id="34" name="TextBox 2"/>
          <p:cNvSpPr txBox="1">
            <a:spLocks noChangeArrowheads="1"/>
          </p:cNvSpPr>
          <p:nvPr/>
        </p:nvSpPr>
        <p:spPr bwMode="auto">
          <a:xfrm>
            <a:off x="3136901" y="3529013"/>
            <a:ext cx="7134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66"/>
                </a:solidFill>
                <a:latin typeface="Times New Roman" panose="02020603050405020304" pitchFamily="18" charset="0"/>
                <a:cs typeface="Times New Roman" panose="02020603050405020304" pitchFamily="18" charset="0"/>
              </a:rPr>
              <a:t>Khi K ở vị trí 1, đoạn mạch gồm có R1:</a:t>
            </a:r>
          </a:p>
        </p:txBody>
      </p:sp>
      <p:sp>
        <p:nvSpPr>
          <p:cNvPr id="36" name="TextBox 5"/>
          <p:cNvSpPr txBox="1">
            <a:spLocks noChangeArrowheads="1"/>
          </p:cNvSpPr>
          <p:nvPr/>
        </p:nvSpPr>
        <p:spPr bwMode="auto">
          <a:xfrm>
            <a:off x="3132138" y="3932238"/>
            <a:ext cx="5746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66"/>
                </a:solidFill>
                <a:latin typeface="Times New Roman" panose="02020603050405020304" pitchFamily="18" charset="0"/>
                <a:cs typeface="Times New Roman" panose="02020603050405020304" pitchFamily="18" charset="0"/>
              </a:rPr>
              <a:t>Khi K ở vi trí 2, đoạn mạch gồm có R1 nt R2:</a:t>
            </a:r>
          </a:p>
        </p:txBody>
      </p:sp>
      <p:sp>
        <p:nvSpPr>
          <p:cNvPr id="44" name="Hộp_Văn_Bản 11"/>
          <p:cNvSpPr txBox="1">
            <a:spLocks noRot="1" noChangeAspect="1" noMove="1" noResize="1" noEditPoints="1" noAdjustHandles="1" noChangeArrowheads="1" noChangeShapeType="1" noTextEdit="1"/>
          </p:cNvSpPr>
          <p:nvPr/>
        </p:nvSpPr>
        <p:spPr bwMode="auto">
          <a:xfrm>
            <a:off x="3374875" y="4189611"/>
            <a:ext cx="1970450" cy="572208"/>
          </a:xfrm>
          <a:prstGeom prst="rect">
            <a:avLst/>
          </a:prstGeom>
          <a:blipFill rotWithShape="0">
            <a:blip r:embed="rId3"/>
            <a:stretch>
              <a:fillRect l="-340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46" name="TextBox 6"/>
          <p:cNvSpPr txBox="1">
            <a:spLocks noChangeArrowheads="1"/>
          </p:cNvSpPr>
          <p:nvPr/>
        </p:nvSpPr>
        <p:spPr bwMode="auto">
          <a:xfrm>
            <a:off x="3163888" y="4770438"/>
            <a:ext cx="1892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000" b="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Ta có: </a:t>
            </a:r>
            <a:r>
              <a:rPr lang="en-US" altLang="en-US" sz="2000" b="1">
                <a:solidFill>
                  <a:srgbClr val="002060"/>
                </a:solidFill>
                <a:latin typeface="Times New Roman" panose="02020603050405020304" pitchFamily="18" charset="0"/>
                <a:cs typeface="Times New Roman" panose="02020603050405020304" pitchFamily="18" charset="0"/>
              </a:rPr>
              <a:t> I</a:t>
            </a:r>
            <a:r>
              <a:rPr lang="en-US" altLang="en-US" sz="2000" b="1" baseline="-25000">
                <a:solidFill>
                  <a:srgbClr val="002060"/>
                </a:solidFill>
                <a:latin typeface="Times New Roman" panose="02020603050405020304" pitchFamily="18" charset="0"/>
                <a:cs typeface="Times New Roman" panose="02020603050405020304" pitchFamily="18" charset="0"/>
              </a:rPr>
              <a:t>2</a:t>
            </a:r>
            <a:r>
              <a:rPr lang="en-US" altLang="en-US" sz="2000" b="1">
                <a:solidFill>
                  <a:srgbClr val="002060"/>
                </a:solidFill>
                <a:latin typeface="Times New Roman" panose="02020603050405020304" pitchFamily="18" charset="0"/>
                <a:cs typeface="Times New Roman" panose="02020603050405020304" pitchFamily="18" charset="0"/>
              </a:rPr>
              <a:t>=I/3</a:t>
            </a:r>
          </a:p>
        </p:txBody>
      </p:sp>
      <p:graphicFrame>
        <p:nvGraphicFramePr>
          <p:cNvPr id="37" name="Bảng 36"/>
          <p:cNvGraphicFramePr>
            <a:graphicFrameLocks noGrp="1"/>
          </p:cNvGraphicFramePr>
          <p:nvPr/>
        </p:nvGraphicFramePr>
        <p:xfrm>
          <a:off x="1600200" y="679450"/>
          <a:ext cx="9067800" cy="2438400"/>
        </p:xfrm>
        <a:graphic>
          <a:graphicData uri="http://schemas.openxmlformats.org/drawingml/2006/table">
            <a:tbl>
              <a:tblPr firstRow="1" bandRow="1">
                <a:tableStyleId>{5C22544A-7EE6-4342-B048-85BDC9FD1C3A}</a:tableStyleId>
              </a:tblPr>
              <a:tblGrid>
                <a:gridCol w="5334001"/>
                <a:gridCol w="3733799"/>
              </a:tblGrid>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200" b="1" u="sng" smtClean="0">
                          <a:solidFill>
                            <a:srgbClr val="FF0000"/>
                          </a:solidFill>
                          <a:latin typeface="Times New Roman" panose="02020603050405020304" pitchFamily="18" charset="0"/>
                          <a:cs typeface="Times New Roman" panose="02020603050405020304" pitchFamily="18" charset="0"/>
                        </a:rPr>
                        <a:t>4.16.</a:t>
                      </a:r>
                      <a:r>
                        <a:rPr lang="en-US" sz="2200" b="1" smtClean="0">
                          <a:solidFill>
                            <a:srgbClr val="FF0000"/>
                          </a:solidFill>
                          <a:latin typeface="Times New Roman" panose="02020603050405020304" pitchFamily="18" charset="0"/>
                          <a:cs typeface="Times New Roman" panose="02020603050405020304" pitchFamily="18" charset="0"/>
                        </a:rPr>
                        <a:t> </a:t>
                      </a:r>
                      <a:r>
                        <a:rPr lang="en-US" altLang="en-US" sz="2200" b="0" smtClean="0">
                          <a:solidFill>
                            <a:schemeClr val="tx1">
                              <a:lumMod val="95000"/>
                              <a:lumOff val="5000"/>
                            </a:schemeClr>
                          </a:solidFill>
                          <a:latin typeface="Times New Roman" panose="02020603050405020304" pitchFamily="18" charset="0"/>
                          <a:cs typeface="Times New Roman" panose="02020603050405020304" pitchFamily="18" charset="0"/>
                        </a:rPr>
                        <a:t>Đặt một hiệu điện thế U vào hai đầu đoạn mạch có sơ đồ như trên hình 4.5. Khi đóng công tắc K vào vị trí 1 thì ampe kế có số chỉ I</a:t>
                      </a:r>
                      <a:r>
                        <a:rPr lang="en-US" altLang="en-US" sz="2200" b="0" baseline="-30000" smtClean="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2200" b="0" smtClean="0">
                          <a:solidFill>
                            <a:schemeClr val="tx1">
                              <a:lumMod val="95000"/>
                              <a:lumOff val="5000"/>
                            </a:schemeClr>
                          </a:solidFill>
                          <a:latin typeface="Times New Roman" panose="02020603050405020304" pitchFamily="18" charset="0"/>
                          <a:cs typeface="Times New Roman" panose="02020603050405020304" pitchFamily="18" charset="0"/>
                        </a:rPr>
                        <a:t>=I, khi chuyển công tắc này sang vị trí số 2 thì ampe có số chỉ là I</a:t>
                      </a:r>
                      <a:r>
                        <a:rPr lang="en-US" altLang="en-US" sz="2200" b="0" baseline="-30000" smtClean="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200" b="0" smtClean="0">
                          <a:solidFill>
                            <a:schemeClr val="tx1">
                              <a:lumMod val="95000"/>
                              <a:lumOff val="5000"/>
                            </a:schemeClr>
                          </a:solidFill>
                          <a:latin typeface="Times New Roman" panose="02020603050405020304" pitchFamily="18" charset="0"/>
                          <a:cs typeface="Times New Roman" panose="02020603050405020304" pitchFamily="18" charset="0"/>
                        </a:rPr>
                        <a:t>=I/3, còn khi chuyển sang vị trí số 3 thì ampe kế có số chỉ I</a:t>
                      </a:r>
                      <a:r>
                        <a:rPr lang="en-US" altLang="en-US" sz="2200" b="0" baseline="-30000" smtClean="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200" b="0" smtClean="0">
                          <a:solidFill>
                            <a:schemeClr val="tx1">
                              <a:lumMod val="95000"/>
                              <a:lumOff val="5000"/>
                            </a:schemeClr>
                          </a:solidFill>
                          <a:latin typeface="Times New Roman" panose="02020603050405020304" pitchFamily="18" charset="0"/>
                          <a:cs typeface="Times New Roman" panose="02020603050405020304" pitchFamily="18" charset="0"/>
                        </a:rPr>
                        <a:t>=I/8. Cho biết R</a:t>
                      </a:r>
                      <a:r>
                        <a:rPr lang="en-US" altLang="en-US" sz="2200" b="0" baseline="-30000" smtClean="0">
                          <a:solidFill>
                            <a:schemeClr val="tx1">
                              <a:lumMod val="95000"/>
                              <a:lumOff val="5000"/>
                            </a:schemeClr>
                          </a:solidFill>
                          <a:latin typeface="Times New Roman" panose="02020603050405020304" pitchFamily="18" charset="0"/>
                          <a:cs typeface="Times New Roman" panose="02020603050405020304" pitchFamily="18" charset="0"/>
                        </a:rPr>
                        <a:t>1</a:t>
                      </a:r>
                      <a:r>
                        <a:rPr lang="en-US" altLang="en-US" sz="2200" b="0" smtClean="0">
                          <a:solidFill>
                            <a:schemeClr val="tx1">
                              <a:lumMod val="95000"/>
                              <a:lumOff val="5000"/>
                            </a:schemeClr>
                          </a:solidFill>
                          <a:latin typeface="Times New Roman" panose="02020603050405020304" pitchFamily="18" charset="0"/>
                          <a:cs typeface="Times New Roman" panose="02020603050405020304" pitchFamily="18" charset="0"/>
                        </a:rPr>
                        <a:t>=3Ω, hãy tính R</a:t>
                      </a:r>
                      <a:r>
                        <a:rPr lang="en-US" altLang="en-US" sz="2200" b="0" baseline="-30000" smtClean="0">
                          <a:solidFill>
                            <a:schemeClr val="tx1">
                              <a:lumMod val="95000"/>
                              <a:lumOff val="5000"/>
                            </a:schemeClr>
                          </a:solidFill>
                          <a:latin typeface="Times New Roman" panose="02020603050405020304" pitchFamily="18" charset="0"/>
                          <a:cs typeface="Times New Roman" panose="02020603050405020304" pitchFamily="18" charset="0"/>
                        </a:rPr>
                        <a:t>2</a:t>
                      </a:r>
                      <a:r>
                        <a:rPr lang="en-US" altLang="en-US" sz="2200" b="0" smtClean="0">
                          <a:solidFill>
                            <a:schemeClr val="tx1">
                              <a:lumMod val="95000"/>
                              <a:lumOff val="5000"/>
                            </a:schemeClr>
                          </a:solidFill>
                          <a:latin typeface="Times New Roman" panose="02020603050405020304" pitchFamily="18" charset="0"/>
                          <a:cs typeface="Times New Roman" panose="02020603050405020304" pitchFamily="18" charset="0"/>
                        </a:rPr>
                        <a:t> và R</a:t>
                      </a:r>
                      <a:r>
                        <a:rPr lang="en-US" altLang="en-US" sz="2200" b="0" baseline="-30000" smtClean="0">
                          <a:solidFill>
                            <a:schemeClr val="tx1">
                              <a:lumMod val="95000"/>
                              <a:lumOff val="5000"/>
                            </a:schemeClr>
                          </a:solidFill>
                          <a:latin typeface="Times New Roman" panose="02020603050405020304" pitchFamily="18" charset="0"/>
                          <a:cs typeface="Times New Roman" panose="02020603050405020304" pitchFamily="18" charset="0"/>
                        </a:rPr>
                        <a:t>3</a:t>
                      </a:r>
                      <a:r>
                        <a:rPr lang="en-US" altLang="en-US" sz="2200" b="0" smtClean="0">
                          <a:solidFill>
                            <a:schemeClr val="tx1">
                              <a:lumMod val="95000"/>
                              <a:lumOff val="5000"/>
                            </a:schemeClr>
                          </a:solidFill>
                          <a:latin typeface="Times New Roman" panose="02020603050405020304" pitchFamily="18" charset="0"/>
                          <a:cs typeface="Times New Roman" panose="02020603050405020304" pitchFamily="18" charset="0"/>
                        </a:rPr>
                        <a:t>.</a:t>
                      </a:r>
                    </a:p>
                  </a:txBody>
                  <a:tcPr>
                    <a:solidFill>
                      <a:schemeClr val="accent2">
                        <a:lumMod val="20000"/>
                        <a:lumOff val="80000"/>
                      </a:schemeClr>
                    </a:solidFill>
                  </a:tcPr>
                </a:tc>
                <a:tc>
                  <a:txBody>
                    <a:bodyPr/>
                    <a:lstStyle/>
                    <a:p>
                      <a:endParaRPr lang="vi-VN" sz="2000">
                        <a:solidFill>
                          <a:schemeClr val="tx1"/>
                        </a:solidFill>
                      </a:endParaRPr>
                    </a:p>
                  </a:txBody>
                  <a:tcPr>
                    <a:solidFill>
                      <a:schemeClr val="accent2">
                        <a:lumMod val="20000"/>
                        <a:lumOff val="80000"/>
                      </a:schemeClr>
                    </a:solidFill>
                  </a:tcPr>
                </a:tc>
              </a:tr>
            </a:tbl>
          </a:graphicData>
        </a:graphic>
      </p:graphicFrame>
      <p:sp>
        <p:nvSpPr>
          <p:cNvPr id="48" name="Hộp_Văn_Bản 14"/>
          <p:cNvSpPr txBox="1">
            <a:spLocks noChangeArrowheads="1"/>
          </p:cNvSpPr>
          <p:nvPr/>
        </p:nvSpPr>
        <p:spPr bwMode="auto">
          <a:xfrm>
            <a:off x="4448175" y="3121025"/>
            <a:ext cx="65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u="sng">
                <a:solidFill>
                  <a:srgbClr val="006600"/>
                </a:solidFill>
                <a:latin typeface="Times New Roman" panose="02020603050405020304" pitchFamily="18" charset="0"/>
                <a:cs typeface="Times New Roman" panose="02020603050405020304" pitchFamily="18" charset="0"/>
              </a:rPr>
              <a:t>Giải</a:t>
            </a:r>
            <a:endParaRPr lang="vi-VN" altLang="en-US" sz="2000" b="1" u="sng">
              <a:solidFill>
                <a:srgbClr val="006600"/>
              </a:solidFill>
              <a:latin typeface="Times New Roman" panose="02020603050405020304" pitchFamily="18" charset="0"/>
              <a:cs typeface="Times New Roman" panose="02020603050405020304" pitchFamily="18" charset="0"/>
            </a:endParaRPr>
          </a:p>
        </p:txBody>
      </p:sp>
      <p:sp>
        <p:nvSpPr>
          <p:cNvPr id="49" name="Text Box 5"/>
          <p:cNvSpPr txBox="1">
            <a:spLocks noChangeArrowheads="1"/>
          </p:cNvSpPr>
          <p:nvPr/>
        </p:nvSpPr>
        <p:spPr bwMode="auto">
          <a:xfrm>
            <a:off x="1639889" y="3506789"/>
            <a:ext cx="16335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66"/>
                </a:solidFill>
                <a:latin typeface="Times New Roman" panose="02020603050405020304" pitchFamily="18" charset="0"/>
                <a:cs typeface="Times New Roman" panose="02020603050405020304" pitchFamily="18" charset="0"/>
              </a:rPr>
              <a:t>I</a:t>
            </a:r>
            <a:r>
              <a:rPr lang="en-US" altLang="en-US" sz="2000" b="1" baseline="-25000">
                <a:solidFill>
                  <a:srgbClr val="000066"/>
                </a:solidFill>
                <a:latin typeface="Times New Roman" panose="02020603050405020304" pitchFamily="18" charset="0"/>
                <a:cs typeface="Times New Roman" panose="02020603050405020304" pitchFamily="18" charset="0"/>
              </a:rPr>
              <a:t>1</a:t>
            </a:r>
            <a:r>
              <a:rPr lang="en-US" altLang="en-US" sz="2000" b="1">
                <a:solidFill>
                  <a:srgbClr val="000066"/>
                </a:solidFill>
                <a:latin typeface="Times New Roman" panose="02020603050405020304" pitchFamily="18" charset="0"/>
                <a:cs typeface="Times New Roman" panose="02020603050405020304" pitchFamily="18" charset="0"/>
              </a:rPr>
              <a:t> = I</a:t>
            </a:r>
          </a:p>
          <a:p>
            <a:pPr eaLnBrk="1" hangingPunct="1">
              <a:spcBef>
                <a:spcPct val="0"/>
              </a:spcBef>
              <a:buFontTx/>
              <a:buNone/>
            </a:pPr>
            <a:r>
              <a:rPr lang="en-US" altLang="en-US" sz="2000" b="1">
                <a:solidFill>
                  <a:srgbClr val="000066"/>
                </a:solidFill>
                <a:latin typeface="Times New Roman" panose="02020603050405020304" pitchFamily="18" charset="0"/>
                <a:cs typeface="Times New Roman" panose="02020603050405020304" pitchFamily="18" charset="0"/>
              </a:rPr>
              <a:t>I</a:t>
            </a:r>
            <a:r>
              <a:rPr lang="en-US" altLang="en-US" sz="2000" b="1" baseline="-25000">
                <a:solidFill>
                  <a:srgbClr val="000066"/>
                </a:solidFill>
                <a:latin typeface="Times New Roman" panose="02020603050405020304" pitchFamily="18" charset="0"/>
                <a:cs typeface="Times New Roman" panose="02020603050405020304" pitchFamily="18" charset="0"/>
              </a:rPr>
              <a:t>2</a:t>
            </a:r>
            <a:r>
              <a:rPr lang="en-US" altLang="en-US" sz="2000" b="1">
                <a:solidFill>
                  <a:srgbClr val="000066"/>
                </a:solidFill>
                <a:latin typeface="Times New Roman" panose="02020603050405020304" pitchFamily="18" charset="0"/>
                <a:cs typeface="Times New Roman" panose="02020603050405020304" pitchFamily="18" charset="0"/>
              </a:rPr>
              <a:t> = I/3</a:t>
            </a:r>
          </a:p>
          <a:p>
            <a:pPr eaLnBrk="1" hangingPunct="1">
              <a:spcBef>
                <a:spcPct val="0"/>
              </a:spcBef>
              <a:buFontTx/>
              <a:buNone/>
            </a:pPr>
            <a:r>
              <a:rPr lang="en-US" altLang="en-US" sz="2000" b="1">
                <a:solidFill>
                  <a:srgbClr val="000066"/>
                </a:solidFill>
                <a:latin typeface="Times New Roman" panose="02020603050405020304" pitchFamily="18" charset="0"/>
                <a:cs typeface="Times New Roman" panose="02020603050405020304" pitchFamily="18" charset="0"/>
              </a:rPr>
              <a:t>I</a:t>
            </a:r>
            <a:r>
              <a:rPr lang="en-US" altLang="en-US" sz="2000" b="1" baseline="-25000">
                <a:solidFill>
                  <a:srgbClr val="000066"/>
                </a:solidFill>
                <a:latin typeface="Times New Roman" panose="02020603050405020304" pitchFamily="18" charset="0"/>
                <a:cs typeface="Times New Roman" panose="02020603050405020304" pitchFamily="18" charset="0"/>
              </a:rPr>
              <a:t>3</a:t>
            </a:r>
            <a:r>
              <a:rPr lang="en-US" altLang="en-US" sz="2000" b="1">
                <a:solidFill>
                  <a:srgbClr val="000066"/>
                </a:solidFill>
                <a:latin typeface="Times New Roman" panose="02020603050405020304" pitchFamily="18" charset="0"/>
                <a:cs typeface="Times New Roman" panose="02020603050405020304" pitchFamily="18" charset="0"/>
              </a:rPr>
              <a:t>= I/8</a:t>
            </a:r>
          </a:p>
          <a:p>
            <a:pPr eaLnBrk="1" hangingPunct="1">
              <a:spcBef>
                <a:spcPct val="0"/>
              </a:spcBef>
              <a:buFontTx/>
              <a:buNone/>
            </a:pPr>
            <a:r>
              <a:rPr lang="en-US" altLang="en-US" sz="2000" b="1">
                <a:solidFill>
                  <a:srgbClr val="000066"/>
                </a:solidFill>
                <a:latin typeface="Times New Roman" panose="02020603050405020304" pitchFamily="18" charset="0"/>
                <a:cs typeface="Times New Roman" panose="02020603050405020304" pitchFamily="18" charset="0"/>
              </a:rPr>
              <a:t>R</a:t>
            </a:r>
            <a:r>
              <a:rPr lang="en-US" altLang="en-US" sz="2000" b="1" baseline="-25000">
                <a:solidFill>
                  <a:srgbClr val="000066"/>
                </a:solidFill>
                <a:latin typeface="Times New Roman" panose="02020603050405020304" pitchFamily="18" charset="0"/>
                <a:cs typeface="Times New Roman" panose="02020603050405020304" pitchFamily="18" charset="0"/>
              </a:rPr>
              <a:t>1</a:t>
            </a:r>
            <a:r>
              <a:rPr lang="en-US" altLang="en-US" sz="2000" b="1">
                <a:solidFill>
                  <a:srgbClr val="000066"/>
                </a:solidFill>
                <a:latin typeface="Times New Roman" panose="02020603050405020304" pitchFamily="18" charset="0"/>
                <a:cs typeface="Times New Roman" panose="02020603050405020304" pitchFamily="18" charset="0"/>
              </a:rPr>
              <a:t> = 3</a:t>
            </a:r>
            <a:r>
              <a:rPr lang="el-GR" altLang="en-US" sz="2000" b="1">
                <a:solidFill>
                  <a:srgbClr val="000066"/>
                </a:solidFill>
                <a:latin typeface="Times New Roman" panose="02020603050405020304" pitchFamily="18" charset="0"/>
                <a:cs typeface="Times New Roman" panose="02020603050405020304" pitchFamily="18" charset="0"/>
              </a:rPr>
              <a:t>Ω</a:t>
            </a:r>
            <a:endParaRPr lang="en-US" altLang="en-US" sz="2000" b="1">
              <a:solidFill>
                <a:srgbClr val="000066"/>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000" b="1">
                <a:solidFill>
                  <a:srgbClr val="000066"/>
                </a:solidFill>
                <a:latin typeface="Times New Roman" panose="02020603050405020304" pitchFamily="18" charset="0"/>
                <a:cs typeface="Times New Roman" panose="02020603050405020304" pitchFamily="18" charset="0"/>
              </a:rPr>
              <a:t>R</a:t>
            </a:r>
            <a:r>
              <a:rPr lang="en-US" altLang="en-US" sz="2000" b="1" baseline="-25000">
                <a:solidFill>
                  <a:srgbClr val="000066"/>
                </a:solidFill>
                <a:latin typeface="Times New Roman" panose="02020603050405020304" pitchFamily="18" charset="0"/>
                <a:cs typeface="Times New Roman" panose="02020603050405020304" pitchFamily="18" charset="0"/>
              </a:rPr>
              <a:t>2</a:t>
            </a:r>
            <a:r>
              <a:rPr lang="en-US" altLang="en-US" sz="2000" b="1">
                <a:solidFill>
                  <a:srgbClr val="000066"/>
                </a:solidFill>
                <a:latin typeface="Times New Roman" panose="02020603050405020304" pitchFamily="18" charset="0"/>
                <a:cs typeface="Times New Roman" panose="02020603050405020304" pitchFamily="18" charset="0"/>
              </a:rPr>
              <a:t> = ?</a:t>
            </a:r>
          </a:p>
          <a:p>
            <a:pPr eaLnBrk="1" hangingPunct="1">
              <a:spcBef>
                <a:spcPct val="0"/>
              </a:spcBef>
              <a:buFontTx/>
              <a:buNone/>
            </a:pPr>
            <a:r>
              <a:rPr lang="en-US" altLang="en-US" sz="2000" b="1">
                <a:solidFill>
                  <a:srgbClr val="000066"/>
                </a:solidFill>
                <a:latin typeface="Times New Roman" panose="02020603050405020304" pitchFamily="18" charset="0"/>
                <a:cs typeface="Times New Roman" panose="02020603050405020304" pitchFamily="18" charset="0"/>
              </a:rPr>
              <a:t>R</a:t>
            </a:r>
            <a:r>
              <a:rPr lang="en-US" altLang="en-US" sz="2000" b="1" baseline="-25000">
                <a:solidFill>
                  <a:srgbClr val="000066"/>
                </a:solidFill>
                <a:latin typeface="Times New Roman" panose="02020603050405020304" pitchFamily="18" charset="0"/>
                <a:cs typeface="Times New Roman" panose="02020603050405020304" pitchFamily="18" charset="0"/>
              </a:rPr>
              <a:t>3</a:t>
            </a:r>
            <a:r>
              <a:rPr lang="en-US" altLang="en-US" sz="2000" b="1">
                <a:solidFill>
                  <a:srgbClr val="000066"/>
                </a:solidFill>
                <a:latin typeface="Times New Roman" panose="02020603050405020304" pitchFamily="18" charset="0"/>
                <a:cs typeface="Times New Roman" panose="02020603050405020304" pitchFamily="18" charset="0"/>
              </a:rPr>
              <a:t> = ?</a:t>
            </a:r>
          </a:p>
        </p:txBody>
      </p:sp>
      <p:sp>
        <p:nvSpPr>
          <p:cNvPr id="50" name="Hộp_Văn_Bản 13"/>
          <p:cNvSpPr txBox="1">
            <a:spLocks noChangeArrowheads="1"/>
          </p:cNvSpPr>
          <p:nvPr/>
        </p:nvSpPr>
        <p:spPr bwMode="auto">
          <a:xfrm>
            <a:off x="1628776" y="3152775"/>
            <a:ext cx="1058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u="sng">
                <a:solidFill>
                  <a:srgbClr val="006600"/>
                </a:solidFill>
                <a:latin typeface="Times New Roman" panose="02020603050405020304" pitchFamily="18" charset="0"/>
                <a:cs typeface="Times New Roman" panose="02020603050405020304" pitchFamily="18" charset="0"/>
              </a:rPr>
              <a:t>Tóm tắt</a:t>
            </a:r>
            <a:endParaRPr lang="vi-VN" altLang="en-US" sz="2000" b="1" u="sng">
              <a:solidFill>
                <a:srgbClr val="006600"/>
              </a:solidFill>
              <a:latin typeface="Times New Roman" panose="02020603050405020304" pitchFamily="18" charset="0"/>
              <a:cs typeface="Times New Roman" panose="02020603050405020304" pitchFamily="18" charset="0"/>
            </a:endParaRPr>
          </a:p>
        </p:txBody>
      </p:sp>
      <p:cxnSp>
        <p:nvCxnSpPr>
          <p:cNvPr id="5" name="Đường nối Thẳng 4"/>
          <p:cNvCxnSpPr/>
          <p:nvPr/>
        </p:nvCxnSpPr>
        <p:spPr>
          <a:xfrm>
            <a:off x="3124200" y="3195638"/>
            <a:ext cx="0" cy="3592512"/>
          </a:xfrm>
          <a:prstGeom prst="line">
            <a:avLst/>
          </a:prstGeom>
          <a:ln w="28575"/>
        </p:spPr>
        <p:style>
          <a:lnRef idx="1">
            <a:schemeClr val="dk1"/>
          </a:lnRef>
          <a:fillRef idx="0">
            <a:schemeClr val="dk1"/>
          </a:fillRef>
          <a:effectRef idx="0">
            <a:schemeClr val="dk1"/>
          </a:effectRef>
          <a:fontRef idx="minor">
            <a:schemeClr val="tx1"/>
          </a:fontRef>
        </p:style>
      </p:cxnSp>
      <p:sp>
        <p:nvSpPr>
          <p:cNvPr id="51" name="Hộp_Văn_Bản 11"/>
          <p:cNvSpPr txBox="1">
            <a:spLocks noRot="1" noChangeAspect="1" noMove="1" noResize="1" noEditPoints="1" noAdjustHandles="1" noChangeArrowheads="1" noChangeShapeType="1" noTextEdit="1"/>
          </p:cNvSpPr>
          <p:nvPr/>
        </p:nvSpPr>
        <p:spPr bwMode="auto">
          <a:xfrm>
            <a:off x="4696578" y="4189611"/>
            <a:ext cx="1500515" cy="572208"/>
          </a:xfrm>
          <a:prstGeom prst="rect">
            <a:avLst/>
          </a:prstGeom>
          <a:blipFill rotWithShape="0">
            <a:blip r:embed="rId4"/>
            <a:stretch>
              <a:fillRect l="-404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54" name="Hộp_Văn_Bản 11"/>
          <p:cNvSpPr txBox="1">
            <a:spLocks noRot="1" noChangeAspect="1" noMove="1" noResize="1" noEditPoints="1" noAdjustHandles="1" noChangeArrowheads="1" noChangeShapeType="1" noTextEdit="1"/>
          </p:cNvSpPr>
          <p:nvPr/>
        </p:nvSpPr>
        <p:spPr bwMode="auto">
          <a:xfrm>
            <a:off x="4730771" y="4702694"/>
            <a:ext cx="2018535" cy="572208"/>
          </a:xfrm>
          <a:prstGeom prst="rect">
            <a:avLst/>
          </a:prstGeom>
          <a:blipFill rotWithShape="0">
            <a:blip r:embed="rId5"/>
            <a:stretch>
              <a:fillRect l="-302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55" name="Hộp_Văn_Bản 11"/>
          <p:cNvSpPr txBox="1">
            <a:spLocks noRot="1" noChangeAspect="1" noMove="1" noResize="1" noEditPoints="1" noAdjustHandles="1" noChangeArrowheads="1" noChangeShapeType="1" noTextEdit="1"/>
          </p:cNvSpPr>
          <p:nvPr/>
        </p:nvSpPr>
        <p:spPr bwMode="auto">
          <a:xfrm>
            <a:off x="6460986" y="4675520"/>
            <a:ext cx="1956079" cy="572208"/>
          </a:xfrm>
          <a:prstGeom prst="rect">
            <a:avLst/>
          </a:prstGeom>
          <a:blipFill rotWithShape="0">
            <a:blip r:embed="rId6"/>
            <a:stretch>
              <a:fillRect l="-342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56" name="Hộp_Văn_Bản 11"/>
          <p:cNvSpPr txBox="1">
            <a:spLocks noChangeArrowheads="1"/>
          </p:cNvSpPr>
          <p:nvPr/>
        </p:nvSpPr>
        <p:spPr bwMode="auto">
          <a:xfrm>
            <a:off x="7831138" y="4721225"/>
            <a:ext cx="2227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66"/>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b="1">
                <a:solidFill>
                  <a:srgbClr val="000066"/>
                </a:solidFill>
                <a:latin typeface="Times New Roman" panose="02020603050405020304" pitchFamily="18" charset="0"/>
                <a:cs typeface="Times New Roman" panose="02020603050405020304" pitchFamily="18" charset="0"/>
              </a:rPr>
              <a:t> R</a:t>
            </a:r>
            <a:r>
              <a:rPr lang="en-US" altLang="en-US" sz="2000" b="1" baseline="-25000">
                <a:solidFill>
                  <a:srgbClr val="000066"/>
                </a:solidFill>
                <a:latin typeface="Times New Roman" panose="02020603050405020304" pitchFamily="18" charset="0"/>
                <a:cs typeface="Times New Roman" panose="02020603050405020304" pitchFamily="18" charset="0"/>
              </a:rPr>
              <a:t>2</a:t>
            </a:r>
            <a:r>
              <a:rPr lang="en-US" altLang="en-US" sz="2000" b="1">
                <a:solidFill>
                  <a:srgbClr val="000066"/>
                </a:solidFill>
                <a:latin typeface="Times New Roman" panose="02020603050405020304" pitchFamily="18" charset="0"/>
                <a:cs typeface="Times New Roman" panose="02020603050405020304" pitchFamily="18" charset="0"/>
              </a:rPr>
              <a:t> =6</a:t>
            </a:r>
            <a:r>
              <a:rPr lang="el-GR" altLang="en-US" sz="2000" b="1">
                <a:solidFill>
                  <a:srgbClr val="000066"/>
                </a:solidFill>
                <a:latin typeface="Times New Roman" panose="02020603050405020304" pitchFamily="18" charset="0"/>
                <a:cs typeface="Times New Roman" panose="02020603050405020304" pitchFamily="18" charset="0"/>
              </a:rPr>
              <a:t>Ω</a:t>
            </a:r>
            <a:endParaRPr lang="vi-VN" altLang="en-US" sz="2000" b="1">
              <a:solidFill>
                <a:srgbClr val="000099"/>
              </a:solidFill>
              <a:latin typeface="Times New Roman" panose="02020603050405020304" pitchFamily="18" charset="0"/>
              <a:cs typeface="Times New Roman" panose="02020603050405020304" pitchFamily="18" charset="0"/>
            </a:endParaRPr>
          </a:p>
        </p:txBody>
      </p:sp>
      <p:sp>
        <p:nvSpPr>
          <p:cNvPr id="13" name="Hình chữ nhật 12"/>
          <p:cNvSpPr>
            <a:spLocks noChangeArrowheads="1"/>
          </p:cNvSpPr>
          <p:nvPr/>
        </p:nvSpPr>
        <p:spPr bwMode="auto">
          <a:xfrm>
            <a:off x="3163888" y="5237163"/>
            <a:ext cx="5522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a:solidFill>
                  <a:srgbClr val="002060"/>
                </a:solidFill>
                <a:latin typeface="Times New Roman" panose="02020603050405020304" pitchFamily="18" charset="0"/>
                <a:cs typeface="Times New Roman" panose="02020603050405020304" pitchFamily="18" charset="0"/>
              </a:rPr>
              <a:t>Khi K ở vị trí 3, đoạn mạch gồm R1 nt R2 nt R3:</a:t>
            </a:r>
            <a:endParaRPr lang="vi-VN" altLang="vi-VN" sz="2000">
              <a:solidFill>
                <a:srgbClr val="002060"/>
              </a:solidFill>
              <a:latin typeface="Times New Roman" panose="02020603050405020304" pitchFamily="18" charset="0"/>
              <a:cs typeface="Times New Roman" panose="02020603050405020304" pitchFamily="18" charset="0"/>
            </a:endParaRPr>
          </a:p>
        </p:txBody>
      </p:sp>
      <p:sp>
        <p:nvSpPr>
          <p:cNvPr id="57" name="Hộp_Văn_Bản 11"/>
          <p:cNvSpPr txBox="1">
            <a:spLocks noRot="1" noChangeAspect="1" noMove="1" noResize="1" noEditPoints="1" noAdjustHandles="1" noChangeArrowheads="1" noChangeShapeType="1" noTextEdit="1"/>
          </p:cNvSpPr>
          <p:nvPr/>
        </p:nvSpPr>
        <p:spPr bwMode="auto">
          <a:xfrm>
            <a:off x="3274079" y="5474574"/>
            <a:ext cx="1979401" cy="573427"/>
          </a:xfrm>
          <a:prstGeom prst="rect">
            <a:avLst/>
          </a:prstGeom>
          <a:blipFill rotWithShape="0">
            <a:blip r:embed="rId7"/>
            <a:stretch>
              <a:fillRect l="-307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58" name="Hộp_Văn_Bản 11"/>
          <p:cNvSpPr txBox="1">
            <a:spLocks noRot="1" noChangeAspect="1" noMove="1" noResize="1" noEditPoints="1" noAdjustHandles="1" noChangeArrowheads="1" noChangeShapeType="1" noTextEdit="1"/>
          </p:cNvSpPr>
          <p:nvPr/>
        </p:nvSpPr>
        <p:spPr bwMode="auto">
          <a:xfrm>
            <a:off x="5080245" y="5476984"/>
            <a:ext cx="1524000" cy="573427"/>
          </a:xfrm>
          <a:prstGeom prst="rect">
            <a:avLst/>
          </a:prstGeom>
          <a:blipFill rotWithShape="0">
            <a:blip r:embed="rId8"/>
            <a:stretch>
              <a:fillRect l="-400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grpSp>
        <p:nvGrpSpPr>
          <p:cNvPr id="36891" name="Nhóm 27"/>
          <p:cNvGrpSpPr>
            <a:grpSpLocks/>
          </p:cNvGrpSpPr>
          <p:nvPr/>
        </p:nvGrpSpPr>
        <p:grpSpPr bwMode="auto">
          <a:xfrm>
            <a:off x="6948488" y="723901"/>
            <a:ext cx="3694112" cy="1776412"/>
            <a:chOff x="5456329" y="665684"/>
            <a:chExt cx="3693980" cy="1776299"/>
          </a:xfrm>
        </p:grpSpPr>
        <p:grpSp>
          <p:nvGrpSpPr>
            <p:cNvPr id="36900" name="Nhóm 1"/>
            <p:cNvGrpSpPr>
              <a:grpSpLocks/>
            </p:cNvGrpSpPr>
            <p:nvPr/>
          </p:nvGrpSpPr>
          <p:grpSpPr bwMode="auto">
            <a:xfrm>
              <a:off x="5456329" y="665684"/>
              <a:ext cx="3693980" cy="1776299"/>
              <a:chOff x="5338993" y="636039"/>
              <a:chExt cx="4041896" cy="1688359"/>
            </a:xfrm>
          </p:grpSpPr>
          <p:grpSp>
            <p:nvGrpSpPr>
              <p:cNvPr id="36908" name="Nhóm 32"/>
              <p:cNvGrpSpPr>
                <a:grpSpLocks/>
              </p:cNvGrpSpPr>
              <p:nvPr/>
            </p:nvGrpSpPr>
            <p:grpSpPr bwMode="auto">
              <a:xfrm>
                <a:off x="5338993" y="636039"/>
                <a:ext cx="4041896" cy="1674780"/>
                <a:chOff x="5127504" y="2713489"/>
                <a:chExt cx="3666270" cy="1674780"/>
              </a:xfrm>
            </p:grpSpPr>
            <p:grpSp>
              <p:nvGrpSpPr>
                <p:cNvPr id="36911" name="Nhóm 31"/>
                <p:cNvGrpSpPr>
                  <a:grpSpLocks/>
                </p:cNvGrpSpPr>
                <p:nvPr/>
              </p:nvGrpSpPr>
              <p:grpSpPr bwMode="auto">
                <a:xfrm>
                  <a:off x="5289783" y="2713489"/>
                  <a:ext cx="3503991" cy="1674780"/>
                  <a:chOff x="5289783" y="2713489"/>
                  <a:chExt cx="3503991" cy="1674780"/>
                </a:xfrm>
              </p:grpSpPr>
              <p:grpSp>
                <p:nvGrpSpPr>
                  <p:cNvPr id="36915" name="Nhóm 5"/>
                  <p:cNvGrpSpPr>
                    <a:grpSpLocks/>
                  </p:cNvGrpSpPr>
                  <p:nvPr/>
                </p:nvGrpSpPr>
                <p:grpSpPr bwMode="auto">
                  <a:xfrm flipV="1">
                    <a:off x="5494603" y="2713489"/>
                    <a:ext cx="3299171" cy="1674780"/>
                    <a:chOff x="4495913" y="2963319"/>
                    <a:chExt cx="3918601" cy="2071992"/>
                  </a:xfrm>
                </p:grpSpPr>
                <p:sp>
                  <p:nvSpPr>
                    <p:cNvPr id="7" name="Rectangle 5"/>
                    <p:cNvSpPr/>
                    <p:nvPr/>
                  </p:nvSpPr>
                  <p:spPr>
                    <a:xfrm>
                      <a:off x="4495913" y="3049186"/>
                      <a:ext cx="3581758" cy="15997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0" name="Rectangle 7"/>
                    <p:cNvSpPr/>
                    <p:nvPr/>
                  </p:nvSpPr>
                  <p:spPr>
                    <a:xfrm>
                      <a:off x="4653106" y="2963319"/>
                      <a:ext cx="686785" cy="153066"/>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 name="Rectangle 8"/>
                    <p:cNvSpPr/>
                    <p:nvPr/>
                  </p:nvSpPr>
                  <p:spPr>
                    <a:xfrm>
                      <a:off x="7057788" y="2989452"/>
                      <a:ext cx="684913" cy="151199"/>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2" name="Oval 9"/>
                    <p:cNvSpPr/>
                    <p:nvPr/>
                  </p:nvSpPr>
                  <p:spPr>
                    <a:xfrm>
                      <a:off x="7789484" y="3786515"/>
                      <a:ext cx="458481" cy="455465"/>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5" name="Straight Connector 13"/>
                    <p:cNvCxnSpPr/>
                    <p:nvPr/>
                  </p:nvCxnSpPr>
                  <p:spPr>
                    <a:xfrm>
                      <a:off x="5878839" y="4510779"/>
                      <a:ext cx="95438" cy="259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4"/>
                    <p:cNvCxnSpPr/>
                    <p:nvPr/>
                  </p:nvCxnSpPr>
                  <p:spPr>
                    <a:xfrm>
                      <a:off x="6543167" y="4469713"/>
                      <a:ext cx="162808" cy="339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923" name="TextBox 15"/>
                    <p:cNvSpPr txBox="1">
                      <a:spLocks noChangeArrowheads="1"/>
                    </p:cNvSpPr>
                    <p:nvPr/>
                  </p:nvSpPr>
                  <p:spPr bwMode="auto">
                    <a:xfrm rot="10951936">
                      <a:off x="7804915" y="3839847"/>
                      <a:ext cx="609599" cy="47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A</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20" name="TextBox 17"/>
                    <p:cNvSpPr txBox="1">
                      <a:spLocks noChangeArrowheads="1"/>
                    </p:cNvSpPr>
                    <p:nvPr/>
                  </p:nvSpPr>
                  <p:spPr bwMode="auto">
                    <a:xfrm rot="10800000">
                      <a:off x="5985505" y="4394078"/>
                      <a:ext cx="608188" cy="470469"/>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000" b="1">
                          <a:solidFill>
                            <a:srgbClr val="FF0000"/>
                          </a:solidFill>
                          <a:latin typeface="Times New Roman" panose="02020603050405020304" pitchFamily="18" charset="0"/>
                          <a:cs typeface="Times New Roman" panose="02020603050405020304" pitchFamily="18" charset="0"/>
                        </a:rPr>
                        <a:t>U</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36925" name="TextBox 19"/>
                    <p:cNvSpPr txBox="1">
                      <a:spLocks noChangeArrowheads="1"/>
                    </p:cNvSpPr>
                    <p:nvPr/>
                  </p:nvSpPr>
                  <p:spPr bwMode="auto">
                    <a:xfrm>
                      <a:off x="5411953" y="4564103"/>
                      <a:ext cx="609600" cy="47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36926" name="TextBox 20"/>
                    <p:cNvSpPr txBox="1">
                      <a:spLocks noChangeArrowheads="1"/>
                    </p:cNvSpPr>
                    <p:nvPr/>
                  </p:nvSpPr>
                  <p:spPr bwMode="auto">
                    <a:xfrm>
                      <a:off x="6447556" y="4206942"/>
                      <a:ext cx="609600" cy="68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a:t>
                      </a:r>
                      <a:endParaRPr lang="en-CA" altLang="en-US">
                        <a:solidFill>
                          <a:srgbClr val="FF0000"/>
                        </a:solidFill>
                        <a:latin typeface="Times New Roman" panose="02020603050405020304" pitchFamily="18" charset="0"/>
                        <a:cs typeface="Times New Roman" panose="02020603050405020304" pitchFamily="18" charset="0"/>
                      </a:endParaRPr>
                    </a:p>
                  </p:txBody>
                </p:sp>
                <p:sp>
                  <p:nvSpPr>
                    <p:cNvPr id="36927" name="TextBox 21"/>
                    <p:cNvSpPr txBox="1">
                      <a:spLocks noChangeArrowheads="1"/>
                    </p:cNvSpPr>
                    <p:nvPr/>
                  </p:nvSpPr>
                  <p:spPr bwMode="auto">
                    <a:xfrm rot="10800000">
                      <a:off x="5791414" y="3169067"/>
                      <a:ext cx="685798" cy="39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R</a:t>
                      </a:r>
                      <a:r>
                        <a:rPr lang="en-US" altLang="en-US" sz="1600" b="1" baseline="-25000">
                          <a:solidFill>
                            <a:srgbClr val="FF0000"/>
                          </a:solidFill>
                          <a:latin typeface="Times New Roman" panose="02020603050405020304" pitchFamily="18" charset="0"/>
                          <a:cs typeface="Times New Roman" panose="02020603050405020304" pitchFamily="18" charset="0"/>
                        </a:rPr>
                        <a:t>2</a:t>
                      </a:r>
                      <a:endParaRPr lang="en-CA" altLang="en-US" sz="1600" b="1">
                        <a:solidFill>
                          <a:srgbClr val="FF0000"/>
                        </a:solidFill>
                        <a:latin typeface="Times New Roman" panose="02020603050405020304" pitchFamily="18" charset="0"/>
                        <a:cs typeface="Times New Roman" panose="02020603050405020304" pitchFamily="18" charset="0"/>
                      </a:endParaRPr>
                    </a:p>
                  </p:txBody>
                </p:sp>
                <p:sp>
                  <p:nvSpPr>
                    <p:cNvPr id="36928" name="TextBox 22"/>
                    <p:cNvSpPr txBox="1">
                      <a:spLocks noChangeArrowheads="1"/>
                    </p:cNvSpPr>
                    <p:nvPr/>
                  </p:nvSpPr>
                  <p:spPr bwMode="auto">
                    <a:xfrm rot="10800000">
                      <a:off x="4724136" y="3159805"/>
                      <a:ext cx="762001" cy="39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R</a:t>
                      </a:r>
                      <a:r>
                        <a:rPr lang="en-US" altLang="en-US" sz="1600" b="1" baseline="-25000">
                          <a:solidFill>
                            <a:srgbClr val="FF0000"/>
                          </a:solidFill>
                          <a:latin typeface="Times New Roman" panose="02020603050405020304" pitchFamily="18" charset="0"/>
                          <a:cs typeface="Times New Roman" panose="02020603050405020304" pitchFamily="18" charset="0"/>
                        </a:rPr>
                        <a:t>3</a:t>
                      </a:r>
                      <a:endParaRPr lang="en-CA" altLang="en-US" sz="1600" b="1">
                        <a:solidFill>
                          <a:srgbClr val="FF0000"/>
                        </a:solidFill>
                        <a:latin typeface="Times New Roman" panose="02020603050405020304" pitchFamily="18" charset="0"/>
                        <a:cs typeface="Times New Roman" panose="02020603050405020304" pitchFamily="18" charset="0"/>
                      </a:endParaRPr>
                    </a:p>
                  </p:txBody>
                </p:sp>
              </p:grpSp>
              <p:sp>
                <p:nvSpPr>
                  <p:cNvPr id="27" name="Hình chữ nhật 26"/>
                  <p:cNvSpPr/>
                  <p:nvPr/>
                </p:nvSpPr>
                <p:spPr>
                  <a:xfrm>
                    <a:off x="5289783" y="3427156"/>
                    <a:ext cx="376553" cy="27913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36912" name="Nhóm 30"/>
                <p:cNvGrpSpPr>
                  <a:grpSpLocks/>
                </p:cNvGrpSpPr>
                <p:nvPr/>
              </p:nvGrpSpPr>
              <p:grpSpPr bwMode="auto">
                <a:xfrm>
                  <a:off x="5127504" y="3278543"/>
                  <a:ext cx="513238" cy="321793"/>
                  <a:chOff x="5127504" y="3278543"/>
                  <a:chExt cx="513238" cy="321793"/>
                </a:xfrm>
              </p:grpSpPr>
              <p:cxnSp>
                <p:nvCxnSpPr>
                  <p:cNvPr id="29" name="Đường nối Thẳng 28"/>
                  <p:cNvCxnSpPr/>
                  <p:nvPr/>
                </p:nvCxnSpPr>
                <p:spPr>
                  <a:xfrm>
                    <a:off x="5478848" y="3374348"/>
                    <a:ext cx="159129" cy="205199"/>
                  </a:xfrm>
                  <a:prstGeom prst="line">
                    <a:avLst/>
                  </a:prstGeom>
                  <a:ln w="38100"/>
                </p:spPr>
                <p:style>
                  <a:lnRef idx="1">
                    <a:schemeClr val="dk1"/>
                  </a:lnRef>
                  <a:fillRef idx="0">
                    <a:schemeClr val="dk1"/>
                  </a:fillRef>
                  <a:effectRef idx="0">
                    <a:schemeClr val="dk1"/>
                  </a:effectRef>
                  <a:fontRef idx="minor">
                    <a:schemeClr val="tx1"/>
                  </a:fontRef>
                </p:style>
              </p:cxnSp>
              <p:sp>
                <p:nvSpPr>
                  <p:cNvPr id="36914" name="TextBox 21"/>
                  <p:cNvSpPr txBox="1">
                    <a:spLocks noChangeArrowheads="1"/>
                  </p:cNvSpPr>
                  <p:nvPr/>
                </p:nvSpPr>
                <p:spPr bwMode="auto">
                  <a:xfrm rot="10800000" flipV="1">
                    <a:off x="5127504" y="3278543"/>
                    <a:ext cx="513238" cy="32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K</a:t>
                    </a:r>
                    <a:endParaRPr lang="en-CA" altLang="en-US" sz="1600" b="1">
                      <a:solidFill>
                        <a:srgbClr val="FF0000"/>
                      </a:solidFill>
                      <a:latin typeface="Times New Roman" panose="02020603050405020304" pitchFamily="18" charset="0"/>
                      <a:cs typeface="Times New Roman" panose="02020603050405020304" pitchFamily="18" charset="0"/>
                    </a:endParaRPr>
                  </a:p>
                </p:txBody>
              </p:sp>
            </p:grpSp>
          </p:grpSp>
          <p:sp>
            <p:nvSpPr>
              <p:cNvPr id="39" name="Rectangle 7"/>
              <p:cNvSpPr/>
              <p:nvPr/>
            </p:nvSpPr>
            <p:spPr>
              <a:xfrm flipV="1">
                <a:off x="6869251" y="2200675"/>
                <a:ext cx="637463" cy="123723"/>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6910" name="TextBox 21"/>
              <p:cNvSpPr txBox="1">
                <a:spLocks noChangeArrowheads="1"/>
              </p:cNvSpPr>
              <p:nvPr/>
            </p:nvSpPr>
            <p:spPr bwMode="auto">
              <a:xfrm rot="10800000" flipV="1">
                <a:off x="8148735" y="1817205"/>
                <a:ext cx="636547" cy="32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R</a:t>
                </a:r>
                <a:r>
                  <a:rPr lang="en-US" altLang="en-US" sz="1600" b="1" baseline="-25000">
                    <a:solidFill>
                      <a:srgbClr val="FF0000"/>
                    </a:solidFill>
                    <a:latin typeface="Times New Roman" panose="02020603050405020304" pitchFamily="18" charset="0"/>
                    <a:cs typeface="Times New Roman" panose="02020603050405020304" pitchFamily="18" charset="0"/>
                  </a:rPr>
                  <a:t>1</a:t>
                </a:r>
                <a:endParaRPr lang="en-CA" altLang="en-US" sz="1600" b="1">
                  <a:solidFill>
                    <a:srgbClr val="FF0000"/>
                  </a:solidFill>
                  <a:latin typeface="Times New Roman" panose="02020603050405020304" pitchFamily="18" charset="0"/>
                  <a:cs typeface="Times New Roman" panose="02020603050405020304" pitchFamily="18" charset="0"/>
                </a:endParaRPr>
              </a:p>
            </p:txBody>
          </p:sp>
        </p:grpSp>
        <p:cxnSp>
          <p:nvCxnSpPr>
            <p:cNvPr id="14" name="Đường nối Thẳng 13"/>
            <p:cNvCxnSpPr/>
            <p:nvPr/>
          </p:nvCxnSpPr>
          <p:spPr>
            <a:xfrm>
              <a:off x="6019871" y="1478431"/>
              <a:ext cx="172078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Đường nối Thẳng 20"/>
            <p:cNvCxnSpPr/>
            <p:nvPr/>
          </p:nvCxnSpPr>
          <p:spPr>
            <a:xfrm>
              <a:off x="7740659" y="1481606"/>
              <a:ext cx="0" cy="874657"/>
            </a:xfrm>
            <a:prstGeom prst="line">
              <a:avLst/>
            </a:prstGeom>
            <a:ln w="28575"/>
          </p:spPr>
          <p:style>
            <a:lnRef idx="1">
              <a:schemeClr val="dk1"/>
            </a:lnRef>
            <a:fillRef idx="0">
              <a:schemeClr val="dk1"/>
            </a:fillRef>
            <a:effectRef idx="0">
              <a:schemeClr val="dk1"/>
            </a:effectRef>
            <a:fontRef idx="minor">
              <a:schemeClr val="tx1"/>
            </a:fontRef>
          </p:style>
        </p:cxnSp>
        <p:cxnSp>
          <p:nvCxnSpPr>
            <p:cNvPr id="61" name="Đường nối Thẳng 60"/>
            <p:cNvCxnSpPr/>
            <p:nvPr/>
          </p:nvCxnSpPr>
          <p:spPr>
            <a:xfrm>
              <a:off x="6046858" y="1768926"/>
              <a:ext cx="66355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2" name="Đường nối Thẳng 61"/>
            <p:cNvCxnSpPr/>
            <p:nvPr/>
          </p:nvCxnSpPr>
          <p:spPr>
            <a:xfrm>
              <a:off x="6697710" y="1753052"/>
              <a:ext cx="0" cy="596862"/>
            </a:xfrm>
            <a:prstGeom prst="line">
              <a:avLst/>
            </a:prstGeom>
            <a:ln w="28575"/>
          </p:spPr>
          <p:style>
            <a:lnRef idx="1">
              <a:schemeClr val="dk1"/>
            </a:lnRef>
            <a:fillRef idx="0">
              <a:schemeClr val="dk1"/>
            </a:fillRef>
            <a:effectRef idx="0">
              <a:schemeClr val="dk1"/>
            </a:effectRef>
            <a:fontRef idx="minor">
              <a:schemeClr val="tx1"/>
            </a:fontRef>
          </p:style>
        </p:cxnSp>
        <p:sp>
          <p:nvSpPr>
            <p:cNvPr id="36905" name="TextBox 22"/>
            <p:cNvSpPr txBox="1">
              <a:spLocks noChangeArrowheads="1"/>
            </p:cNvSpPr>
            <p:nvPr/>
          </p:nvSpPr>
          <p:spPr bwMode="auto">
            <a:xfrm rot="10800000" flipV="1">
              <a:off x="5573487" y="1498274"/>
              <a:ext cx="3321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baseline="-25000">
                  <a:solidFill>
                    <a:srgbClr val="FF0000"/>
                  </a:solidFill>
                  <a:latin typeface="Times New Roman" panose="02020603050405020304" pitchFamily="18" charset="0"/>
                  <a:cs typeface="Times New Roman" panose="02020603050405020304" pitchFamily="18" charset="0"/>
                </a:rPr>
                <a:t>3</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36906" name="TextBox 22"/>
            <p:cNvSpPr txBox="1">
              <a:spLocks noChangeArrowheads="1"/>
            </p:cNvSpPr>
            <p:nvPr/>
          </p:nvSpPr>
          <p:spPr bwMode="auto">
            <a:xfrm rot="10800000" flipV="1">
              <a:off x="5923034" y="1085566"/>
              <a:ext cx="3321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baseline="-25000">
                  <a:solidFill>
                    <a:srgbClr val="FF0000"/>
                  </a:solidFill>
                  <a:latin typeface="Times New Roman" panose="02020603050405020304" pitchFamily="18" charset="0"/>
                  <a:cs typeface="Times New Roman" panose="02020603050405020304" pitchFamily="18" charset="0"/>
                </a:rPr>
                <a:t>1</a:t>
              </a:r>
              <a:endParaRPr lang="en-CA" altLang="en-US" sz="2000" b="1">
                <a:solidFill>
                  <a:srgbClr val="FF0000"/>
                </a:solidFill>
                <a:latin typeface="Times New Roman" panose="02020603050405020304" pitchFamily="18" charset="0"/>
                <a:cs typeface="Times New Roman" panose="02020603050405020304" pitchFamily="18" charset="0"/>
              </a:endParaRPr>
            </a:p>
          </p:txBody>
        </p:sp>
        <p:sp>
          <p:nvSpPr>
            <p:cNvPr id="36907" name="TextBox 22"/>
            <p:cNvSpPr txBox="1">
              <a:spLocks noChangeArrowheads="1"/>
            </p:cNvSpPr>
            <p:nvPr/>
          </p:nvSpPr>
          <p:spPr bwMode="auto">
            <a:xfrm rot="10800000" flipV="1">
              <a:off x="5894431" y="1607978"/>
              <a:ext cx="3321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baseline="-25000">
                  <a:solidFill>
                    <a:srgbClr val="FF0000"/>
                  </a:solidFill>
                  <a:latin typeface="Times New Roman" panose="02020603050405020304" pitchFamily="18" charset="0"/>
                  <a:cs typeface="Times New Roman" panose="02020603050405020304" pitchFamily="18" charset="0"/>
                </a:rPr>
                <a:t>2</a:t>
              </a:r>
              <a:endParaRPr lang="en-CA" altLang="en-US" sz="2000" b="1">
                <a:solidFill>
                  <a:srgbClr val="FF0000"/>
                </a:solidFill>
                <a:latin typeface="Times New Roman" panose="02020603050405020304" pitchFamily="18" charset="0"/>
                <a:cs typeface="Times New Roman" panose="02020603050405020304" pitchFamily="18" charset="0"/>
              </a:endParaRPr>
            </a:p>
          </p:txBody>
        </p:sp>
      </p:grpSp>
      <p:sp>
        <p:nvSpPr>
          <p:cNvPr id="36892" name="TextBox 16"/>
          <p:cNvSpPr txBox="1">
            <a:spLocks noChangeArrowheads="1"/>
          </p:cNvSpPr>
          <p:nvPr/>
        </p:nvSpPr>
        <p:spPr bwMode="auto">
          <a:xfrm>
            <a:off x="8813800" y="2706689"/>
            <a:ext cx="124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Times New Roman" panose="02020603050405020304" pitchFamily="18" charset="0"/>
                <a:cs typeface="Times New Roman" panose="02020603050405020304" pitchFamily="18" charset="0"/>
              </a:rPr>
              <a:t>Hình 4.5</a:t>
            </a:r>
            <a:endParaRPr lang="en-CA" altLang="en-US" sz="1800" b="1">
              <a:latin typeface="Times New Roman" panose="02020603050405020304" pitchFamily="18" charset="0"/>
              <a:cs typeface="Times New Roman" panose="02020603050405020304" pitchFamily="18" charset="0"/>
            </a:endParaRPr>
          </a:p>
        </p:txBody>
      </p:sp>
      <p:sp>
        <p:nvSpPr>
          <p:cNvPr id="69" name="Hộp_Văn_Bản 11"/>
          <p:cNvSpPr txBox="1">
            <a:spLocks noRot="1" noChangeAspect="1" noMove="1" noResize="1" noEditPoints="1" noAdjustHandles="1" noChangeArrowheads="1" noChangeShapeType="1" noTextEdit="1"/>
          </p:cNvSpPr>
          <p:nvPr/>
        </p:nvSpPr>
        <p:spPr bwMode="auto">
          <a:xfrm>
            <a:off x="7655064" y="3399116"/>
            <a:ext cx="1524000" cy="572208"/>
          </a:xfrm>
          <a:prstGeom prst="rect">
            <a:avLst/>
          </a:prstGeom>
          <a:blipFill rotWithShape="0">
            <a:blip r:embed="rId9"/>
            <a:stretch>
              <a:fillRect l="-4400" b="-107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70" name="Hộp_Văn_Bản 11"/>
          <p:cNvSpPr txBox="1">
            <a:spLocks noRot="1" noChangeAspect="1" noMove="1" noResize="1" noEditPoints="1" noAdjustHandles="1" noChangeArrowheads="1" noChangeShapeType="1" noTextEdit="1"/>
          </p:cNvSpPr>
          <p:nvPr/>
        </p:nvSpPr>
        <p:spPr bwMode="auto">
          <a:xfrm>
            <a:off x="8765467" y="3385320"/>
            <a:ext cx="716305" cy="535468"/>
          </a:xfrm>
          <a:prstGeom prst="rect">
            <a:avLst/>
          </a:prstGeom>
          <a:blipFill rotWithShape="0">
            <a:blip r:embed="rId10"/>
            <a:stretch>
              <a:fillRect l="-9402" b="-681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72" name="TextBox 6"/>
          <p:cNvSpPr txBox="1">
            <a:spLocks noChangeArrowheads="1"/>
          </p:cNvSpPr>
          <p:nvPr/>
        </p:nvSpPr>
        <p:spPr bwMode="auto">
          <a:xfrm>
            <a:off x="3208339" y="6170613"/>
            <a:ext cx="1893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000" b="1">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Ta có: </a:t>
            </a:r>
            <a:r>
              <a:rPr lang="en-US" altLang="en-US" sz="2000" b="1">
                <a:solidFill>
                  <a:srgbClr val="002060"/>
                </a:solidFill>
                <a:latin typeface="Times New Roman" panose="02020603050405020304" pitchFamily="18" charset="0"/>
                <a:cs typeface="Times New Roman" panose="02020603050405020304" pitchFamily="18" charset="0"/>
              </a:rPr>
              <a:t> I</a:t>
            </a:r>
            <a:r>
              <a:rPr lang="en-US" altLang="en-US" sz="2000" b="1" baseline="-25000">
                <a:solidFill>
                  <a:srgbClr val="002060"/>
                </a:solidFill>
                <a:latin typeface="Times New Roman" panose="02020603050405020304" pitchFamily="18" charset="0"/>
                <a:cs typeface="Times New Roman" panose="02020603050405020304" pitchFamily="18" charset="0"/>
              </a:rPr>
              <a:t>3</a:t>
            </a:r>
            <a:r>
              <a:rPr lang="en-US" altLang="en-US" sz="2000" b="1">
                <a:solidFill>
                  <a:srgbClr val="002060"/>
                </a:solidFill>
                <a:latin typeface="Times New Roman" panose="02020603050405020304" pitchFamily="18" charset="0"/>
                <a:cs typeface="Times New Roman" panose="02020603050405020304" pitchFamily="18" charset="0"/>
              </a:rPr>
              <a:t>=I/8</a:t>
            </a:r>
          </a:p>
        </p:txBody>
      </p:sp>
      <p:sp>
        <p:nvSpPr>
          <p:cNvPr id="35" name="Hình chữ nhật 34"/>
          <p:cNvSpPr>
            <a:spLocks noRot="1" noChangeAspect="1" noMove="1" noResize="1" noEditPoints="1" noAdjustHandles="1" noChangeArrowheads="1" noChangeShapeType="1" noTextEdit="1"/>
          </p:cNvSpPr>
          <p:nvPr/>
        </p:nvSpPr>
        <p:spPr>
          <a:xfrm>
            <a:off x="4822701" y="6136161"/>
            <a:ext cx="1926604" cy="573427"/>
          </a:xfrm>
          <a:prstGeom prst="rect">
            <a:avLst/>
          </a:prstGeom>
          <a:blipFill rotWithShape="0">
            <a:blip r:embed="rId11"/>
            <a:stretch>
              <a:fillRect l="-3165"/>
            </a:stretch>
          </a:blipFill>
        </p:spPr>
        <p:txBody>
          <a:bodyPr/>
          <a:lstStyle/>
          <a:p>
            <a:pPr>
              <a:defRPr/>
            </a:pPr>
            <a:r>
              <a:rPr lang="vi-VN">
                <a:noFill/>
              </a:rPr>
              <a:t> </a:t>
            </a:r>
          </a:p>
        </p:txBody>
      </p:sp>
      <p:sp>
        <p:nvSpPr>
          <p:cNvPr id="73" name="Hộp_Văn_Bản 11"/>
          <p:cNvSpPr txBox="1">
            <a:spLocks noRot="1" noChangeAspect="1" noMove="1" noResize="1" noEditPoints="1" noAdjustHandles="1" noChangeArrowheads="1" noChangeShapeType="1" noTextEdit="1"/>
          </p:cNvSpPr>
          <p:nvPr/>
        </p:nvSpPr>
        <p:spPr bwMode="auto">
          <a:xfrm>
            <a:off x="6295661" y="5503820"/>
            <a:ext cx="1524000" cy="573427"/>
          </a:xfrm>
          <a:prstGeom prst="rect">
            <a:avLst/>
          </a:prstGeom>
          <a:blipFill rotWithShape="0">
            <a:blip r:embed="rId12"/>
            <a:stretch>
              <a:fillRect l="-440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vi-VN">
                <a:noFill/>
              </a:rPr>
              <a:t> </a:t>
            </a:r>
          </a:p>
        </p:txBody>
      </p:sp>
      <p:sp>
        <p:nvSpPr>
          <p:cNvPr id="74" name="Hình chữ nhật 73"/>
          <p:cNvSpPr>
            <a:spLocks noRot="1" noChangeAspect="1" noMove="1" noResize="1" noEditPoints="1" noAdjustHandles="1" noChangeArrowheads="1" noChangeShapeType="1" noTextEdit="1"/>
          </p:cNvSpPr>
          <p:nvPr/>
        </p:nvSpPr>
        <p:spPr>
          <a:xfrm>
            <a:off x="6531743" y="6098208"/>
            <a:ext cx="1626359" cy="574901"/>
          </a:xfrm>
          <a:prstGeom prst="rect">
            <a:avLst/>
          </a:prstGeom>
          <a:blipFill rotWithShape="0">
            <a:blip r:embed="rId13"/>
            <a:stretch>
              <a:fillRect l="-3745"/>
            </a:stretch>
          </a:blipFill>
        </p:spPr>
        <p:txBody>
          <a:bodyPr/>
          <a:lstStyle/>
          <a:p>
            <a:pPr>
              <a:defRPr/>
            </a:pPr>
            <a:r>
              <a:rPr lang="vi-VN">
                <a:noFill/>
              </a:rPr>
              <a:t> </a:t>
            </a:r>
          </a:p>
        </p:txBody>
      </p:sp>
      <p:sp>
        <p:nvSpPr>
          <p:cNvPr id="75" name="Hộp_Văn_Bản 11"/>
          <p:cNvSpPr txBox="1">
            <a:spLocks noChangeArrowheads="1"/>
          </p:cNvSpPr>
          <p:nvPr/>
        </p:nvSpPr>
        <p:spPr bwMode="auto">
          <a:xfrm>
            <a:off x="7961313" y="6143625"/>
            <a:ext cx="1751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66"/>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000" b="1">
                <a:solidFill>
                  <a:srgbClr val="000066"/>
                </a:solidFill>
                <a:latin typeface="Times New Roman" panose="02020603050405020304" pitchFamily="18" charset="0"/>
                <a:cs typeface="Times New Roman" panose="02020603050405020304" pitchFamily="18" charset="0"/>
              </a:rPr>
              <a:t> R</a:t>
            </a:r>
            <a:r>
              <a:rPr lang="en-US" altLang="en-US" sz="2000" b="1" baseline="-25000">
                <a:solidFill>
                  <a:srgbClr val="000066"/>
                </a:solidFill>
                <a:latin typeface="Times New Roman" panose="02020603050405020304" pitchFamily="18" charset="0"/>
                <a:cs typeface="Times New Roman" panose="02020603050405020304" pitchFamily="18" charset="0"/>
              </a:rPr>
              <a:t>3</a:t>
            </a:r>
            <a:r>
              <a:rPr lang="en-US" altLang="en-US" sz="2000" b="1">
                <a:solidFill>
                  <a:srgbClr val="000066"/>
                </a:solidFill>
                <a:latin typeface="Times New Roman" panose="02020603050405020304" pitchFamily="18" charset="0"/>
                <a:cs typeface="Times New Roman" panose="02020603050405020304" pitchFamily="18" charset="0"/>
              </a:rPr>
              <a:t> =15</a:t>
            </a:r>
            <a:r>
              <a:rPr lang="el-GR" altLang="en-US" sz="2000" b="1">
                <a:solidFill>
                  <a:srgbClr val="000066"/>
                </a:solidFill>
                <a:latin typeface="Times New Roman" panose="02020603050405020304" pitchFamily="18" charset="0"/>
                <a:cs typeface="Times New Roman" panose="02020603050405020304" pitchFamily="18" charset="0"/>
              </a:rPr>
              <a:t>Ω</a:t>
            </a:r>
            <a:endParaRPr lang="vi-VN" altLang="en-US" sz="2000" b="1">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89543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1000"/>
                                        <p:tgtEl>
                                          <p:spTgt spid="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49">
                                            <p:txEl>
                                              <p:pRg st="1" end="1"/>
                                            </p:txEl>
                                          </p:spTgt>
                                        </p:tgtEl>
                                        <p:attrNameLst>
                                          <p:attrName>style.visibility</p:attrName>
                                        </p:attrNameLst>
                                      </p:cBhvr>
                                      <p:to>
                                        <p:strVal val="visible"/>
                                      </p:to>
                                    </p:set>
                                    <p:animEffect transition="in" filter="barn(inVertical)">
                                      <p:cBhvr>
                                        <p:cTn id="15" dur="500"/>
                                        <p:tgtEl>
                                          <p:spTgt spid="4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49">
                                            <p:txEl>
                                              <p:pRg st="0" end="0"/>
                                            </p:txEl>
                                          </p:spTgt>
                                        </p:tgtEl>
                                        <p:attrNameLst>
                                          <p:attrName>style.visibility</p:attrName>
                                        </p:attrNameLst>
                                      </p:cBhvr>
                                      <p:to>
                                        <p:strVal val="visible"/>
                                      </p:to>
                                    </p:set>
                                    <p:animEffect transition="in" filter="barn(inVertical)">
                                      <p:cBhvr>
                                        <p:cTn id="20" dur="500"/>
                                        <p:tgtEl>
                                          <p:spTgt spid="4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49">
                                            <p:txEl>
                                              <p:pRg st="3" end="3"/>
                                            </p:txEl>
                                          </p:spTgt>
                                        </p:tgtEl>
                                        <p:attrNameLst>
                                          <p:attrName>style.visibility</p:attrName>
                                        </p:attrNameLst>
                                      </p:cBhvr>
                                      <p:to>
                                        <p:strVal val="visible"/>
                                      </p:to>
                                    </p:set>
                                    <p:animEffect transition="in" filter="barn(inVertical)">
                                      <p:cBhvr>
                                        <p:cTn id="25" dur="500"/>
                                        <p:tgtEl>
                                          <p:spTgt spid="49">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49">
                                            <p:txEl>
                                              <p:pRg st="2" end="2"/>
                                            </p:txEl>
                                          </p:spTgt>
                                        </p:tgtEl>
                                        <p:attrNameLst>
                                          <p:attrName>style.visibility</p:attrName>
                                        </p:attrNameLst>
                                      </p:cBhvr>
                                      <p:to>
                                        <p:strVal val="visible"/>
                                      </p:to>
                                    </p:set>
                                    <p:animEffect transition="in" filter="barn(inVertical)">
                                      <p:cBhvr>
                                        <p:cTn id="30" dur="500"/>
                                        <p:tgtEl>
                                          <p:spTgt spid="49">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nodeType="clickEffect">
                                  <p:stCondLst>
                                    <p:cond delay="0"/>
                                  </p:stCondLst>
                                  <p:childTnLst>
                                    <p:set>
                                      <p:cBhvr>
                                        <p:cTn id="34" dur="1" fill="hold">
                                          <p:stCondLst>
                                            <p:cond delay="0"/>
                                          </p:stCondLst>
                                        </p:cTn>
                                        <p:tgtEl>
                                          <p:spTgt spid="49">
                                            <p:txEl>
                                              <p:pRg st="4" end="4"/>
                                            </p:txEl>
                                          </p:spTgt>
                                        </p:tgtEl>
                                        <p:attrNameLst>
                                          <p:attrName>style.visibility</p:attrName>
                                        </p:attrNameLst>
                                      </p:cBhvr>
                                      <p:to>
                                        <p:strVal val="visible"/>
                                      </p:to>
                                    </p:set>
                                    <p:animEffect transition="in" filter="barn(inVertical)">
                                      <p:cBhvr>
                                        <p:cTn id="35" dur="500"/>
                                        <p:tgtEl>
                                          <p:spTgt spid="49">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49">
                                            <p:txEl>
                                              <p:pRg st="5" end="5"/>
                                            </p:txEl>
                                          </p:spTgt>
                                        </p:tgtEl>
                                        <p:attrNameLst>
                                          <p:attrName>style.visibility</p:attrName>
                                        </p:attrNameLst>
                                      </p:cBhvr>
                                      <p:to>
                                        <p:strVal val="visible"/>
                                      </p:to>
                                    </p:set>
                                    <p:animEffect transition="in" filter="barn(inVertical)">
                                      <p:cBhvr>
                                        <p:cTn id="40" dur="500"/>
                                        <p:tgtEl>
                                          <p:spTgt spid="49">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down)">
                                      <p:cBhvr>
                                        <p:cTn id="45" dur="500"/>
                                        <p:tgtEl>
                                          <p:spTgt spid="3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wipe(left)">
                                      <p:cBhvr>
                                        <p:cTn id="50" dur="1000"/>
                                        <p:tgtEl>
                                          <p:spTgt spid="6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left)">
                                      <p:cBhvr>
                                        <p:cTn id="55" dur="1000"/>
                                        <p:tgtEl>
                                          <p:spTgt spid="7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down)">
                                      <p:cBhvr>
                                        <p:cTn id="60" dur="500"/>
                                        <p:tgtEl>
                                          <p:spTgt spid="3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wipe(left)">
                                      <p:cBhvr>
                                        <p:cTn id="65" dur="1000"/>
                                        <p:tgtEl>
                                          <p:spTgt spid="44"/>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wipe(left)">
                                      <p:cBhvr>
                                        <p:cTn id="70" dur="1000"/>
                                        <p:tgtEl>
                                          <p:spTgt spid="5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down)">
                                      <p:cBhvr>
                                        <p:cTn id="75" dur="500"/>
                                        <p:tgtEl>
                                          <p:spTgt spid="4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1000"/>
                                        <p:tgtEl>
                                          <p:spTgt spid="54"/>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1000"/>
                                        <p:tgtEl>
                                          <p:spTgt spid="55"/>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wipe(left)">
                                      <p:cBhvr>
                                        <p:cTn id="90" dur="1000"/>
                                        <p:tgtEl>
                                          <p:spTgt spid="56"/>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barn(inVertical)">
                                      <p:cBhvr>
                                        <p:cTn id="95" dur="500"/>
                                        <p:tgtEl>
                                          <p:spTgt spid="13"/>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nodeType="click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wipe(left)">
                                      <p:cBhvr>
                                        <p:cTn id="100" dur="1000"/>
                                        <p:tgtEl>
                                          <p:spTgt spid="57"/>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nodeType="clickEffect">
                                  <p:stCondLst>
                                    <p:cond delay="0"/>
                                  </p:stCondLst>
                                  <p:childTnLst>
                                    <p:set>
                                      <p:cBhvr>
                                        <p:cTn id="104" dur="1" fill="hold">
                                          <p:stCondLst>
                                            <p:cond delay="0"/>
                                          </p:stCondLst>
                                        </p:cTn>
                                        <p:tgtEl>
                                          <p:spTgt spid="58"/>
                                        </p:tgtEl>
                                        <p:attrNameLst>
                                          <p:attrName>style.visibility</p:attrName>
                                        </p:attrNameLst>
                                      </p:cBhvr>
                                      <p:to>
                                        <p:strVal val="visible"/>
                                      </p:to>
                                    </p:set>
                                    <p:animEffect transition="in" filter="wipe(left)">
                                      <p:cBhvr>
                                        <p:cTn id="105" dur="1000"/>
                                        <p:tgtEl>
                                          <p:spTgt spid="58"/>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nodeType="click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wipe(left)">
                                      <p:cBhvr>
                                        <p:cTn id="110" dur="1000"/>
                                        <p:tgtEl>
                                          <p:spTgt spid="73"/>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72"/>
                                        </p:tgtEl>
                                        <p:attrNameLst>
                                          <p:attrName>style.visibility</p:attrName>
                                        </p:attrNameLst>
                                      </p:cBhvr>
                                      <p:to>
                                        <p:strVal val="visible"/>
                                      </p:to>
                                    </p:set>
                                    <p:animEffect transition="in" filter="wipe(down)">
                                      <p:cBhvr>
                                        <p:cTn id="115" dur="500"/>
                                        <p:tgtEl>
                                          <p:spTgt spid="72"/>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6" presetClass="entr" presetSubtype="21" fill="hold" nodeType="clickEffect">
                                  <p:stCondLst>
                                    <p:cond delay="0"/>
                                  </p:stCondLst>
                                  <p:childTnLst>
                                    <p:set>
                                      <p:cBhvr>
                                        <p:cTn id="119" dur="1" fill="hold">
                                          <p:stCondLst>
                                            <p:cond delay="0"/>
                                          </p:stCondLst>
                                        </p:cTn>
                                        <p:tgtEl>
                                          <p:spTgt spid="35"/>
                                        </p:tgtEl>
                                        <p:attrNameLst>
                                          <p:attrName>style.visibility</p:attrName>
                                        </p:attrNameLst>
                                      </p:cBhvr>
                                      <p:to>
                                        <p:strVal val="visible"/>
                                      </p:to>
                                    </p:set>
                                    <p:animEffect transition="in" filter="barn(inVertical)">
                                      <p:cBhvr>
                                        <p:cTn id="120" dur="500"/>
                                        <p:tgtEl>
                                          <p:spTgt spid="35"/>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6" presetClass="entr" presetSubtype="21" fill="hold" nodeType="clickEffect">
                                  <p:stCondLst>
                                    <p:cond delay="0"/>
                                  </p:stCondLst>
                                  <p:childTnLst>
                                    <p:set>
                                      <p:cBhvr>
                                        <p:cTn id="124" dur="1" fill="hold">
                                          <p:stCondLst>
                                            <p:cond delay="0"/>
                                          </p:stCondLst>
                                        </p:cTn>
                                        <p:tgtEl>
                                          <p:spTgt spid="74"/>
                                        </p:tgtEl>
                                        <p:attrNameLst>
                                          <p:attrName>style.visibility</p:attrName>
                                        </p:attrNameLst>
                                      </p:cBhvr>
                                      <p:to>
                                        <p:strVal val="visible"/>
                                      </p:to>
                                    </p:set>
                                    <p:animEffect transition="in" filter="barn(inVertical)">
                                      <p:cBhvr>
                                        <p:cTn id="125" dur="500"/>
                                        <p:tgtEl>
                                          <p:spTgt spid="74"/>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75"/>
                                        </p:tgtEl>
                                        <p:attrNameLst>
                                          <p:attrName>style.visibility</p:attrName>
                                        </p:attrNameLst>
                                      </p:cBhvr>
                                      <p:to>
                                        <p:strVal val="visible"/>
                                      </p:to>
                                    </p:set>
                                    <p:animEffect transition="in" filter="wipe(left)">
                                      <p:cBhvr>
                                        <p:cTn id="130"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46" grpId="0"/>
      <p:bldP spid="48" grpId="0"/>
      <p:bldP spid="50" grpId="0"/>
      <p:bldP spid="56" grpId="0"/>
      <p:bldP spid="13" grpId="0"/>
      <p:bldP spid="72" grpId="0"/>
      <p:bldP spid="7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133600" y="593726"/>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50000"/>
              </a:spcBef>
            </a:pPr>
            <a:r>
              <a:rPr lang="en-US" altLang="en-US" sz="4000" b="1" cap="all">
                <a:ln w="0">
                  <a:solidFill>
                    <a:srgbClr val="002060"/>
                  </a:solidFill>
                </a:ln>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HƯỚNG DẪN VỀ NHÀ</a:t>
            </a:r>
          </a:p>
        </p:txBody>
      </p:sp>
      <p:sp>
        <p:nvSpPr>
          <p:cNvPr id="7" name="AutoShape 2"/>
          <p:cNvSpPr>
            <a:spLocks noChangeArrowheads="1"/>
          </p:cNvSpPr>
          <p:nvPr/>
        </p:nvSpPr>
        <p:spPr bwMode="auto">
          <a:xfrm>
            <a:off x="1818968" y="1268361"/>
            <a:ext cx="8458200" cy="4191000"/>
          </a:xfrm>
          <a:prstGeom prst="horizontalScroll">
            <a:avLst>
              <a:gd name="adj" fmla="val 12500"/>
            </a:avLst>
          </a:prstGeom>
          <a:solidFill>
            <a:srgbClr val="FFFF00">
              <a:alpha val="0"/>
            </a:srgbClr>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5"/>
          <p:cNvSpPr txBox="1">
            <a:spLocks noChangeArrowheads="1"/>
          </p:cNvSpPr>
          <p:nvPr/>
        </p:nvSpPr>
        <p:spPr bwMode="auto">
          <a:xfrm>
            <a:off x="2743200" y="2438400"/>
            <a:ext cx="72390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Ø"/>
            </a:pPr>
            <a:r>
              <a:rPr lang="en-US" altLang="en-US" sz="3200">
                <a:solidFill>
                  <a:srgbClr val="009900"/>
                </a:solidFill>
                <a:latin typeface="Arial" charset="0"/>
              </a:rPr>
              <a:t>Học phần ghi nhớ SGK</a:t>
            </a:r>
          </a:p>
          <a:p>
            <a:pPr>
              <a:spcBef>
                <a:spcPct val="50000"/>
              </a:spcBef>
              <a:buFont typeface="Wingdings" pitchFamily="2" charset="2"/>
              <a:buChar char="Ø"/>
            </a:pPr>
            <a:r>
              <a:rPr lang="en-US" altLang="en-US" sz="3200">
                <a:solidFill>
                  <a:schemeClr val="accent2">
                    <a:lumMod val="75000"/>
                  </a:schemeClr>
                </a:solidFill>
                <a:latin typeface="Arial" charset="0"/>
              </a:rPr>
              <a:t>Làm c</a:t>
            </a:r>
            <a:r>
              <a:rPr lang="en-US" altLang="en-US" sz="2800">
                <a:solidFill>
                  <a:schemeClr val="accent2">
                    <a:lumMod val="75000"/>
                  </a:schemeClr>
                </a:solidFill>
                <a:latin typeface="Arial" charset="0"/>
              </a:rPr>
              <a:t>ác </a:t>
            </a:r>
            <a:r>
              <a:rPr lang="en-US" altLang="en-US" sz="3200">
                <a:solidFill>
                  <a:schemeClr val="accent2">
                    <a:lumMod val="75000"/>
                  </a:schemeClr>
                </a:solidFill>
                <a:latin typeface="Arial" charset="0"/>
              </a:rPr>
              <a:t>bài tập sách bài tập.</a:t>
            </a:r>
          </a:p>
          <a:p>
            <a:pPr>
              <a:spcBef>
                <a:spcPct val="50000"/>
              </a:spcBef>
              <a:buFont typeface="Wingdings" pitchFamily="2" charset="2"/>
              <a:buChar char="Ø"/>
            </a:pPr>
            <a:r>
              <a:rPr lang="en-US" altLang="en-US" sz="3200">
                <a:solidFill>
                  <a:srgbClr val="FF0066"/>
                </a:solidFill>
                <a:latin typeface="Arial" charset="0"/>
              </a:rPr>
              <a:t>Tìm hiểu trước bài </a:t>
            </a:r>
            <a:r>
              <a:rPr lang="en-US" altLang="en-US" sz="3200" smtClean="0">
                <a:solidFill>
                  <a:srgbClr val="FF0066"/>
                </a:solidFill>
                <a:latin typeface="Arial" charset="0"/>
              </a:rPr>
              <a:t>5 </a:t>
            </a:r>
            <a:r>
              <a:rPr lang="en-US" altLang="en-US" sz="3200">
                <a:solidFill>
                  <a:srgbClr val="FF0066"/>
                </a:solidFill>
                <a:latin typeface="Arial" charset="0"/>
              </a:rPr>
              <a:t>sách giáo khoa</a:t>
            </a:r>
          </a:p>
          <a:p>
            <a:pPr>
              <a:spcBef>
                <a:spcPct val="50000"/>
              </a:spcBef>
            </a:pPr>
            <a:endParaRPr lang="en-US" altLang="en-US" sz="3200">
              <a:solidFill>
                <a:srgbClr val="FF0066"/>
              </a:solidFill>
              <a:latin typeface="Arial" charset="0"/>
            </a:endParaRPr>
          </a:p>
        </p:txBody>
      </p:sp>
      <p:pic>
        <p:nvPicPr>
          <p:cNvPr id="10" name="Picture 6">
            <a:extLst>
              <a:ext uri="{FF2B5EF4-FFF2-40B4-BE49-F238E27FC236}">
                <a16:creationId xmlns="" xmlns:a16="http://schemas.microsoft.com/office/drawing/2014/main" id="{AB854ED5-C3DC-4189-B88E-8EC94356F69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240928">
            <a:off x="9258299" y="1201703"/>
            <a:ext cx="1447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4250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57800" y="682626"/>
            <a:ext cx="2455160" cy="688975"/>
          </a:xfrm>
        </p:spPr>
        <p:txBody>
          <a:bodyPr>
            <a:noAutofit/>
          </a:bodyPr>
          <a:lstStyle/>
          <a:p>
            <a:r>
              <a:rPr lang="en-US"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Bài 4</a:t>
            </a:r>
            <a:endParaRPr 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981200" y="2057400"/>
            <a:ext cx="8382000" cy="1752600"/>
          </a:xfrm>
        </p:spPr>
        <p:txBody>
          <a:bodyPr>
            <a:normAutofit/>
            <a:scene3d>
              <a:camera prst="perspectiveAbove"/>
              <a:lightRig rig="contrasting" dir="t">
                <a:rot lat="0" lon="0" rev="4500000"/>
              </a:lightRig>
            </a:scene3d>
            <a:sp3d contourW="6350" prstMaterial="metal">
              <a:bevelT w="127000" h="31750" prst="relaxedInset"/>
              <a:contourClr>
                <a:schemeClr val="accent1">
                  <a:shade val="75000"/>
                </a:schemeClr>
              </a:contourClr>
            </a:sp3d>
          </a:bodyPr>
          <a:lstStyle/>
          <a:p>
            <a:r>
              <a:rPr lang="en-US" sz="4800" b="1" cap="all">
                <a:ln w="0">
                  <a:solidFill>
                    <a:srgbClr val="006600"/>
                  </a:solidFill>
                </a:ln>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ĐOẠN MẠCH </a:t>
            </a:r>
            <a:r>
              <a:rPr lang="en-US" sz="4800" b="1" cap="all" smtClean="0">
                <a:ln w="0">
                  <a:solidFill>
                    <a:srgbClr val="006600"/>
                  </a:solidFill>
                </a:ln>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nối tiếp</a:t>
            </a:r>
            <a:endParaRPr lang="en-US" sz="4800" b="1" cap="all">
              <a:ln w="0">
                <a:solidFill>
                  <a:srgbClr val="006600"/>
                </a:solidFill>
              </a:ln>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1524000" y="1219200"/>
            <a:ext cx="3810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6" name="Straight Connector 5"/>
          <p:cNvCxnSpPr/>
          <p:nvPr/>
        </p:nvCxnSpPr>
        <p:spPr>
          <a:xfrm>
            <a:off x="6858000" y="1219200"/>
            <a:ext cx="3810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7" name="Straight Connector 6"/>
          <p:cNvCxnSpPr/>
          <p:nvPr/>
        </p:nvCxnSpPr>
        <p:spPr>
          <a:xfrm>
            <a:off x="1524000" y="1371600"/>
            <a:ext cx="9144000" cy="0"/>
          </a:xfrm>
          <a:prstGeom prst="line">
            <a:avLst/>
          </a:prstGeom>
        </p:spPr>
        <p:style>
          <a:lnRef idx="2">
            <a:schemeClr val="accent4"/>
          </a:lnRef>
          <a:fillRef idx="0">
            <a:schemeClr val="accent4"/>
          </a:fillRef>
          <a:effectRef idx="1">
            <a:schemeClr val="accent4"/>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998058" y="2976080"/>
            <a:ext cx="6178557" cy="65738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038" y="278518"/>
            <a:ext cx="6438900" cy="1657070"/>
          </a:xfrm>
          <a:prstGeom prst="rect">
            <a:avLst/>
          </a:prstGeom>
        </p:spPr>
      </p:pic>
      <p:grpSp>
        <p:nvGrpSpPr>
          <p:cNvPr id="11" name="Group 6"/>
          <p:cNvGrpSpPr>
            <a:grpSpLocks/>
          </p:cNvGrpSpPr>
          <p:nvPr/>
        </p:nvGrpSpPr>
        <p:grpSpPr bwMode="auto">
          <a:xfrm>
            <a:off x="4513119" y="3637008"/>
            <a:ext cx="3882737" cy="1717582"/>
            <a:chOff x="384" y="672"/>
            <a:chExt cx="4752" cy="2483"/>
          </a:xfrm>
        </p:grpSpPr>
        <p:pic>
          <p:nvPicPr>
            <p:cNvPr id="12" name="Picture 2" descr="Pindai"/>
            <p:cNvPicPr>
              <a:picLocks noChangeAspect="1" noChangeArrowheads="1"/>
            </p:cNvPicPr>
            <p:nvPr/>
          </p:nvPicPr>
          <p:blipFill>
            <a:blip r:embed="rId4">
              <a:extLst>
                <a:ext uri="{28A0092B-C50C-407E-A947-70E740481C1C}">
                  <a14:useLocalDpi xmlns:a14="http://schemas.microsoft.com/office/drawing/2010/main" val="0"/>
                </a:ext>
              </a:extLst>
            </a:blip>
            <a:srcRect l="33264" t="31644" r="26569" b="46941"/>
            <a:stretch>
              <a:fillRect/>
            </a:stretch>
          </p:blipFill>
          <p:spPr bwMode="auto">
            <a:xfrm>
              <a:off x="528"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Pindai"/>
            <p:cNvPicPr>
              <a:picLocks noChangeAspect="1" noChangeArrowheads="1"/>
            </p:cNvPicPr>
            <p:nvPr/>
          </p:nvPicPr>
          <p:blipFill>
            <a:blip r:embed="rId4">
              <a:extLst>
                <a:ext uri="{28A0092B-C50C-407E-A947-70E740481C1C}">
                  <a14:useLocalDpi xmlns:a14="http://schemas.microsoft.com/office/drawing/2010/main" val="0"/>
                </a:ext>
              </a:extLst>
            </a:blip>
            <a:srcRect l="33264" t="31644" r="26569" b="46941"/>
            <a:stretch>
              <a:fillRect/>
            </a:stretch>
          </p:blipFill>
          <p:spPr bwMode="auto">
            <a:xfrm>
              <a:off x="1632"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congtacmo"/>
            <p:cNvPicPr>
              <a:picLocks noChangeAspect="1" noChangeArrowheads="1"/>
            </p:cNvPicPr>
            <p:nvPr/>
          </p:nvPicPr>
          <p:blipFill>
            <a:blip r:embed="rId5" cstate="print">
              <a:extLst>
                <a:ext uri="{28A0092B-C50C-407E-A947-70E740481C1C}">
                  <a14:useLocalDpi xmlns:a14="http://schemas.microsoft.com/office/drawing/2010/main" val="0"/>
                </a:ext>
              </a:extLst>
            </a:blip>
            <a:srcRect l="13289" t="44978" r="23996" b="29916"/>
            <a:stretch>
              <a:fillRect/>
            </a:stretch>
          </p:blipFill>
          <p:spPr bwMode="auto">
            <a:xfrm>
              <a:off x="3072" y="720"/>
              <a:ext cx="1584"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bongdendeghep"/>
            <p:cNvPicPr>
              <a:picLocks noChangeAspect="1" noChangeArrowheads="1"/>
            </p:cNvPicPr>
            <p:nvPr/>
          </p:nvPicPr>
          <p:blipFill>
            <a:blip r:embed="rId6">
              <a:extLst>
                <a:ext uri="{28A0092B-C50C-407E-A947-70E740481C1C}">
                  <a14:useLocalDpi xmlns:a14="http://schemas.microsoft.com/office/drawing/2010/main" val="0"/>
                </a:ext>
              </a:extLst>
            </a:blip>
            <a:srcRect l="16667" t="12500" r="21014" b="41072"/>
            <a:stretch>
              <a:fillRect/>
            </a:stretch>
          </p:blipFill>
          <p:spPr bwMode="auto">
            <a:xfrm>
              <a:off x="696" y="1879"/>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6"/>
            <p:cNvSpPr>
              <a:spLocks noChangeShapeType="1"/>
            </p:cNvSpPr>
            <p:nvPr/>
          </p:nvSpPr>
          <p:spPr bwMode="auto">
            <a:xfrm>
              <a:off x="2736" y="1056"/>
              <a:ext cx="48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7"/>
            <p:cNvSpPr>
              <a:spLocks noChangeShapeType="1"/>
            </p:cNvSpPr>
            <p:nvPr/>
          </p:nvSpPr>
          <p:spPr bwMode="auto">
            <a:xfrm>
              <a:off x="4464" y="1008"/>
              <a:ext cx="67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8"/>
            <p:cNvSpPr>
              <a:spLocks noChangeShapeType="1"/>
            </p:cNvSpPr>
            <p:nvPr/>
          </p:nvSpPr>
          <p:spPr bwMode="auto">
            <a:xfrm>
              <a:off x="5136" y="1008"/>
              <a:ext cx="0" cy="177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9"/>
            <p:cNvSpPr>
              <a:spLocks noChangeShapeType="1"/>
            </p:cNvSpPr>
            <p:nvPr/>
          </p:nvSpPr>
          <p:spPr bwMode="auto">
            <a:xfrm flipH="1">
              <a:off x="4080" y="2784"/>
              <a:ext cx="105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1"/>
            <p:cNvSpPr>
              <a:spLocks noChangeShapeType="1"/>
            </p:cNvSpPr>
            <p:nvPr/>
          </p:nvSpPr>
          <p:spPr bwMode="auto">
            <a:xfrm flipV="1">
              <a:off x="384" y="1104"/>
              <a:ext cx="0" cy="172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2"/>
            <p:cNvSpPr>
              <a:spLocks noChangeShapeType="1"/>
            </p:cNvSpPr>
            <p:nvPr/>
          </p:nvSpPr>
          <p:spPr bwMode="auto">
            <a:xfrm>
              <a:off x="384" y="1104"/>
              <a:ext cx="24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3" name="Picture 13" descr="bongdendeghep"/>
            <p:cNvPicPr>
              <a:picLocks noChangeAspect="1" noChangeArrowheads="1"/>
            </p:cNvPicPr>
            <p:nvPr/>
          </p:nvPicPr>
          <p:blipFill>
            <a:blip r:embed="rId6">
              <a:extLst>
                <a:ext uri="{28A0092B-C50C-407E-A947-70E740481C1C}">
                  <a14:useLocalDpi xmlns:a14="http://schemas.microsoft.com/office/drawing/2010/main" val="0"/>
                </a:ext>
              </a:extLst>
            </a:blip>
            <a:srcRect l="16667" t="12500" r="21014" b="41072"/>
            <a:stretch>
              <a:fillRect/>
            </a:stretch>
          </p:blipFill>
          <p:spPr bwMode="auto">
            <a:xfrm>
              <a:off x="2823" y="1907"/>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Line 14"/>
            <p:cNvSpPr>
              <a:spLocks noChangeShapeType="1"/>
            </p:cNvSpPr>
            <p:nvPr/>
          </p:nvSpPr>
          <p:spPr bwMode="auto">
            <a:xfrm flipH="1">
              <a:off x="384" y="2832"/>
              <a:ext cx="52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7"/>
            <p:cNvSpPr>
              <a:spLocks noChangeShapeType="1"/>
            </p:cNvSpPr>
            <p:nvPr/>
          </p:nvSpPr>
          <p:spPr bwMode="auto">
            <a:xfrm>
              <a:off x="4608" y="2787"/>
              <a:ext cx="52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9"/>
            <p:cNvSpPr>
              <a:spLocks noChangeShapeType="1"/>
            </p:cNvSpPr>
            <p:nvPr/>
          </p:nvSpPr>
          <p:spPr bwMode="auto">
            <a:xfrm flipH="1">
              <a:off x="2496" y="2832"/>
              <a:ext cx="48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31" name="Picture 29" descr="Buombay">
            <a:extLst>
              <a:ext uri="{FF2B5EF4-FFF2-40B4-BE49-F238E27FC236}">
                <a16:creationId xmlns="" xmlns:a16="http://schemas.microsoft.com/office/drawing/2014/main" id="{79A49CC2-4738-417A-8A4F-BBCD2E9177C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19914" y="5595688"/>
            <a:ext cx="963637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232678" y="3039101"/>
            <a:ext cx="6304598" cy="657385"/>
          </a:xfrm>
          <a:prstGeom prst="rect">
            <a:avLst/>
          </a:prstGeom>
        </p:spPr>
      </p:pic>
    </p:spTree>
    <p:extLst>
      <p:ext uri="{BB962C8B-B14F-4D97-AF65-F5344CB8AC3E}">
        <p14:creationId xmlns:p14="http://schemas.microsoft.com/office/powerpoint/2010/main" val="2743239175"/>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30" presetClass="emph" presetSubtype="0" repeatCount="indefinite" fill="hold" nodeType="withEffect">
                                  <p:stCondLst>
                                    <p:cond delay="0"/>
                                  </p:stCondLst>
                                  <p:childTnLst>
                                    <p:animClr clrSpc="hsl" dir="cw">
                                      <p:cBhvr override="childStyle">
                                        <p:cTn id="9" dur="500" fill="hold"/>
                                        <p:tgtEl>
                                          <p:spTgt spid="3">
                                            <p:txEl>
                                              <p:pRg st="0" end="0"/>
                                            </p:txEl>
                                          </p:spTgt>
                                        </p:tgtEl>
                                        <p:attrNameLst>
                                          <p:attrName>style.color</p:attrName>
                                        </p:attrNameLst>
                                      </p:cBhvr>
                                      <p:by>
                                        <p:hsl h="0" s="12549" l="25098"/>
                                      </p:by>
                                    </p:animClr>
                                    <p:animClr clrSpc="hsl" dir="cw">
                                      <p:cBhvr>
                                        <p:cTn id="10" dur="500" fill="hold"/>
                                        <p:tgtEl>
                                          <p:spTgt spid="3">
                                            <p:txEl>
                                              <p:pRg st="0" end="0"/>
                                            </p:txEl>
                                          </p:spTgt>
                                        </p:tgtEl>
                                        <p:attrNameLst>
                                          <p:attrName>fillcolor</p:attrName>
                                        </p:attrNameLst>
                                      </p:cBhvr>
                                      <p:by>
                                        <p:hsl h="0" s="12549" l="25098"/>
                                      </p:by>
                                    </p:animClr>
                                    <p:animClr clrSpc="hsl" dir="cw">
                                      <p:cBhvr>
                                        <p:cTn id="11" dur="500" fill="hold"/>
                                        <p:tgtEl>
                                          <p:spTgt spid="3">
                                            <p:txEl>
                                              <p:pRg st="0" end="0"/>
                                            </p:txEl>
                                          </p:spTgt>
                                        </p:tgtEl>
                                        <p:attrNameLst>
                                          <p:attrName>stroke.color</p:attrName>
                                        </p:attrNameLst>
                                      </p:cBhvr>
                                      <p:by>
                                        <p:hsl h="0" s="12549" l="25098"/>
                                      </p:by>
                                    </p:animClr>
                                    <p:set>
                                      <p:cBhvr>
                                        <p:cTn id="12"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8991600" cy="1143000"/>
          </a:xfrm>
        </p:spPr>
        <p:txBody>
          <a:bodyPr>
            <a:normAutofit/>
          </a:bodyPr>
          <a:lstStyle/>
          <a:p>
            <a:pPr algn="just"/>
            <a:r>
              <a:rPr lang="en-US" sz="2800" b="1">
                <a:solidFill>
                  <a:srgbClr val="009900"/>
                </a:solidFill>
                <a:latin typeface="Times New Roman" panose="02020603050405020304" pitchFamily="18" charset="0"/>
                <a:cs typeface="Times New Roman" panose="02020603050405020304" pitchFamily="18" charset="0"/>
              </a:rPr>
              <a:t>I. CƯỜNG ĐỘ DÒNG ĐIỆN VÀ HIỆU ĐIỆN THẾ TRONG ĐOẠN MẠCH </a:t>
            </a:r>
            <a:r>
              <a:rPr lang="en-US" sz="2800" b="1" smtClean="0">
                <a:solidFill>
                  <a:srgbClr val="009900"/>
                </a:solidFill>
                <a:latin typeface="Times New Roman" panose="02020603050405020304" pitchFamily="18" charset="0"/>
                <a:cs typeface="Times New Roman" panose="02020603050405020304" pitchFamily="18" charset="0"/>
              </a:rPr>
              <a:t>NỐI TIẾP</a:t>
            </a:r>
            <a:endParaRPr lang="en-US" sz="2800" b="1">
              <a:solidFill>
                <a:srgbClr val="0099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00200" y="1072681"/>
            <a:ext cx="8991600" cy="509813"/>
          </a:xfrm>
        </p:spPr>
        <p:txBody>
          <a:bodyPr>
            <a:normAutofit fontScale="92500"/>
          </a:bodyPr>
          <a:lstStyle/>
          <a:p>
            <a:pPr marL="514350" indent="-514350" algn="just">
              <a:buAutoNum type="arabicPeriod"/>
            </a:pPr>
            <a:r>
              <a:rPr lang="en-US" sz="2600" b="1">
                <a:solidFill>
                  <a:srgbClr val="009900"/>
                </a:solidFill>
                <a:latin typeface="Times New Roman" panose="02020603050405020304" pitchFamily="18" charset="0"/>
                <a:cs typeface="Times New Roman" panose="02020603050405020304" pitchFamily="18" charset="0"/>
              </a:rPr>
              <a:t>Nhớ lại kiến thức lớp 7 </a:t>
            </a:r>
            <a:r>
              <a:rPr lang="en-US" sz="2600" b="1" smtClean="0">
                <a:solidFill>
                  <a:srgbClr val="009900"/>
                </a:solidFill>
                <a:latin typeface="Times New Roman" panose="02020603050405020304" pitchFamily="18" charset="0"/>
                <a:cs typeface="Times New Roman" panose="02020603050405020304" pitchFamily="18" charset="0"/>
              </a:rPr>
              <a:t>(đoạn </a:t>
            </a:r>
            <a:r>
              <a:rPr lang="en-US" sz="2600" b="1">
                <a:solidFill>
                  <a:srgbClr val="009900"/>
                </a:solidFill>
                <a:latin typeface="Times New Roman" panose="02020603050405020304" pitchFamily="18" charset="0"/>
                <a:cs typeface="Times New Roman" panose="02020603050405020304" pitchFamily="18" charset="0"/>
              </a:rPr>
              <a:t>mạch gồm hai bóng đèn </a:t>
            </a:r>
            <a:r>
              <a:rPr lang="en-US" sz="2600" b="1" smtClean="0">
                <a:solidFill>
                  <a:srgbClr val="009900"/>
                </a:solidFill>
                <a:latin typeface="Times New Roman" panose="02020603050405020304" pitchFamily="18" charset="0"/>
                <a:cs typeface="Times New Roman" panose="02020603050405020304" pitchFamily="18" charset="0"/>
              </a:rPr>
              <a:t>mắc)</a:t>
            </a:r>
            <a:endParaRPr lang="en-US" sz="2600" b="1">
              <a:solidFill>
                <a:srgbClr val="009900"/>
              </a:solidFill>
              <a:latin typeface="Times New Roman" panose="02020603050405020304" pitchFamily="18" charset="0"/>
              <a:cs typeface="Times New Roman" panose="02020603050405020304" pitchFamily="18" charset="0"/>
            </a:endParaRPr>
          </a:p>
        </p:txBody>
      </p:sp>
      <p:sp>
        <p:nvSpPr>
          <p:cNvPr id="4" name="Rectangle 4"/>
          <p:cNvSpPr>
            <a:spLocks noChangeArrowheads="1"/>
          </p:cNvSpPr>
          <p:nvPr/>
        </p:nvSpPr>
        <p:spPr bwMode="auto">
          <a:xfrm>
            <a:off x="1600200" y="3633758"/>
            <a:ext cx="853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just">
              <a:spcBef>
                <a:spcPct val="20000"/>
              </a:spcBef>
              <a:spcAft>
                <a:spcPct val="20000"/>
              </a:spcAft>
            </a:pPr>
            <a:r>
              <a:rPr lang="en-US" altLang="en-US" sz="2400" b="1" dirty="0">
                <a:solidFill>
                  <a:srgbClr val="FFFFFF"/>
                </a:solidFill>
                <a:latin typeface="Times New Roman" panose="02020603050405020304" pitchFamily="18" charset="0"/>
                <a:cs typeface="Times New Roman" panose="02020603050405020304" pitchFamily="18" charset="0"/>
              </a:rPr>
              <a:t> </a:t>
            </a:r>
            <a:r>
              <a:rPr lang="en-US" altLang="en-US" sz="2400" b="1" dirty="0" smtClean="0">
                <a:solidFill>
                  <a:schemeClr val="bg1"/>
                </a:solidFill>
                <a:latin typeface="Times New Roman" pitchFamily="18" charset="0"/>
                <a:cs typeface="Times New Roman" panose="02020603050405020304" pitchFamily="18" charset="0"/>
                <a:sym typeface="Wingdings" pitchFamily="2" charset="2"/>
              </a:rPr>
              <a:t> </a:t>
            </a:r>
            <a:r>
              <a:rPr lang="en-US" altLang="en-US" sz="2400" b="1" dirty="0" err="1">
                <a:solidFill>
                  <a:schemeClr val="accent2"/>
                </a:solidFill>
                <a:latin typeface="Times New Roman" pitchFamily="18" charset="0"/>
                <a:cs typeface="Times New Roman" panose="02020603050405020304" pitchFamily="18" charset="0"/>
                <a:sym typeface="Wingdings" pitchFamily="2" charset="2"/>
              </a:rPr>
              <a:t>C</a:t>
            </a:r>
            <a:r>
              <a:rPr lang="en-US" altLang="en-US" sz="2400" b="1" dirty="0" err="1">
                <a:solidFill>
                  <a:schemeClr val="accent2"/>
                </a:solidFill>
                <a:latin typeface="Times New Roman" pitchFamily="18" charset="0"/>
                <a:cs typeface="Times New Roman" panose="02020603050405020304" pitchFamily="18" charset="0"/>
              </a:rPr>
              <a:t>ường</a:t>
            </a:r>
            <a:r>
              <a:rPr lang="en-US" altLang="en-US" sz="2400" b="1" dirty="0">
                <a:solidFill>
                  <a:schemeClr val="accent2"/>
                </a:solidFill>
                <a:latin typeface="Times New Roman" pitchFamily="18" charset="0"/>
                <a:cs typeface="Times New Roman" panose="02020603050405020304" pitchFamily="18" charset="0"/>
              </a:rPr>
              <a:t> </a:t>
            </a:r>
            <a:r>
              <a:rPr lang="en-US" altLang="en-US" sz="2400" b="1" dirty="0" err="1">
                <a:solidFill>
                  <a:schemeClr val="accent2"/>
                </a:solidFill>
                <a:latin typeface="Times New Roman" pitchFamily="18" charset="0"/>
                <a:cs typeface="Times New Roman" panose="02020603050405020304" pitchFamily="18" charset="0"/>
              </a:rPr>
              <a:t>độ</a:t>
            </a:r>
            <a:r>
              <a:rPr lang="en-US" altLang="en-US" sz="2400" b="1" dirty="0">
                <a:solidFill>
                  <a:schemeClr val="accent2"/>
                </a:solidFill>
                <a:latin typeface="Times New Roman" pitchFamily="18" charset="0"/>
                <a:cs typeface="Times New Roman" panose="02020603050405020304" pitchFamily="18" charset="0"/>
              </a:rPr>
              <a:t> </a:t>
            </a:r>
            <a:r>
              <a:rPr lang="en-US" altLang="en-US" sz="2400" b="1" dirty="0" err="1">
                <a:solidFill>
                  <a:schemeClr val="accent2"/>
                </a:solidFill>
                <a:latin typeface="Times New Roman" pitchFamily="18" charset="0"/>
                <a:cs typeface="Times New Roman" panose="02020603050405020304" pitchFamily="18" charset="0"/>
              </a:rPr>
              <a:t>dòng</a:t>
            </a:r>
            <a:r>
              <a:rPr lang="en-US" altLang="en-US" sz="2400" b="1" dirty="0">
                <a:solidFill>
                  <a:schemeClr val="accent2"/>
                </a:solidFill>
                <a:latin typeface="Times New Roman" pitchFamily="18" charset="0"/>
                <a:cs typeface="Times New Roman" panose="02020603050405020304" pitchFamily="18" charset="0"/>
              </a:rPr>
              <a:t> </a:t>
            </a:r>
            <a:r>
              <a:rPr lang="en-US" altLang="en-US" sz="2400" b="1" dirty="0" err="1">
                <a:solidFill>
                  <a:schemeClr val="accent2"/>
                </a:solidFill>
                <a:latin typeface="Times New Roman" pitchFamily="18" charset="0"/>
                <a:cs typeface="Times New Roman" panose="02020603050405020304" pitchFamily="18" charset="0"/>
              </a:rPr>
              <a:t>điện</a:t>
            </a:r>
            <a:r>
              <a:rPr lang="en-US" altLang="en-US" sz="2400" b="1" dirty="0">
                <a:solidFill>
                  <a:schemeClr val="accent2"/>
                </a:solidFill>
                <a:latin typeface="Times New Roman" pitchFamily="18" charset="0"/>
                <a:cs typeface="Times New Roman" panose="02020603050405020304" pitchFamily="18" charset="0"/>
              </a:rPr>
              <a:t> </a:t>
            </a:r>
            <a:r>
              <a:rPr lang="en-US" altLang="en-US" sz="2400" b="1" dirty="0" err="1" smtClean="0">
                <a:solidFill>
                  <a:schemeClr val="accent2"/>
                </a:solidFill>
                <a:latin typeface="Times New Roman" pitchFamily="18" charset="0"/>
                <a:cs typeface="Times New Roman" panose="02020603050405020304" pitchFamily="18" charset="0"/>
              </a:rPr>
              <a:t>như</a:t>
            </a:r>
            <a:r>
              <a:rPr lang="en-US" altLang="en-US" sz="2400" b="1" dirty="0" smtClean="0">
                <a:solidFill>
                  <a:schemeClr val="accent2"/>
                </a:solidFill>
                <a:latin typeface="Times New Roman" pitchFamily="18" charset="0"/>
                <a:cs typeface="Times New Roman" panose="02020603050405020304" pitchFamily="18" charset="0"/>
              </a:rPr>
              <a:t> </a:t>
            </a:r>
            <a:r>
              <a:rPr lang="en-US" altLang="en-US" sz="2400" b="1" dirty="0" err="1" smtClean="0">
                <a:solidFill>
                  <a:schemeClr val="accent2"/>
                </a:solidFill>
                <a:latin typeface="Times New Roman" pitchFamily="18" charset="0"/>
                <a:cs typeface="Times New Roman" panose="02020603050405020304" pitchFamily="18" charset="0"/>
              </a:rPr>
              <a:t>nhau</a:t>
            </a:r>
            <a:r>
              <a:rPr lang="en-US" altLang="en-US" sz="2400" b="1" dirty="0" smtClean="0">
                <a:solidFill>
                  <a:schemeClr val="accent2"/>
                </a:solidFill>
                <a:latin typeface="Times New Roman" pitchFamily="18" charset="0"/>
                <a:cs typeface="Times New Roman" panose="02020603050405020304" pitchFamily="18" charset="0"/>
              </a:rPr>
              <a:t> </a:t>
            </a:r>
            <a:r>
              <a:rPr lang="en-US" altLang="en-US" sz="2400" b="1" dirty="0" err="1" smtClean="0">
                <a:solidFill>
                  <a:schemeClr val="accent2"/>
                </a:solidFill>
                <a:latin typeface="Times New Roman" pitchFamily="18" charset="0"/>
                <a:cs typeface="Times New Roman" panose="02020603050405020304" pitchFamily="18" charset="0"/>
              </a:rPr>
              <a:t>tại</a:t>
            </a:r>
            <a:r>
              <a:rPr lang="en-US" altLang="en-US" sz="2400" b="1" dirty="0" smtClean="0">
                <a:solidFill>
                  <a:schemeClr val="accent2"/>
                </a:solidFill>
                <a:latin typeface="Times New Roman" pitchFamily="18" charset="0"/>
                <a:cs typeface="Times New Roman" panose="02020603050405020304" pitchFamily="18" charset="0"/>
              </a:rPr>
              <a:t> </a:t>
            </a:r>
            <a:r>
              <a:rPr lang="en-US" altLang="en-US" sz="2400" b="1" dirty="0" err="1" smtClean="0">
                <a:solidFill>
                  <a:schemeClr val="accent2"/>
                </a:solidFill>
                <a:latin typeface="Times New Roman" pitchFamily="18" charset="0"/>
                <a:cs typeface="Times New Roman" panose="02020603050405020304" pitchFamily="18" charset="0"/>
              </a:rPr>
              <a:t>mọi</a:t>
            </a:r>
            <a:r>
              <a:rPr lang="en-US" altLang="en-US" sz="2400" b="1" dirty="0" smtClean="0">
                <a:solidFill>
                  <a:schemeClr val="accent2"/>
                </a:solidFill>
                <a:latin typeface="Times New Roman" pitchFamily="18" charset="0"/>
                <a:cs typeface="Times New Roman" panose="02020603050405020304" pitchFamily="18" charset="0"/>
              </a:rPr>
              <a:t> </a:t>
            </a:r>
            <a:r>
              <a:rPr lang="en-US" altLang="en-US" sz="2400" b="1" dirty="0" err="1" smtClean="0">
                <a:solidFill>
                  <a:schemeClr val="accent2"/>
                </a:solidFill>
                <a:latin typeface="Times New Roman" pitchFamily="18" charset="0"/>
                <a:cs typeface="Times New Roman" panose="02020603050405020304" pitchFamily="18" charset="0"/>
              </a:rPr>
              <a:t>điểm</a:t>
            </a:r>
            <a:endParaRPr lang="en-US" altLang="en-US" sz="2400" b="1" dirty="0">
              <a:solidFill>
                <a:schemeClr val="accent2"/>
              </a:solidFill>
              <a:latin typeface="Times New Roman" pitchFamily="18" charset="0"/>
              <a:cs typeface="Times New Roman" panose="02020603050405020304" pitchFamily="18" charset="0"/>
            </a:endParaRPr>
          </a:p>
        </p:txBody>
      </p:sp>
      <p:sp>
        <p:nvSpPr>
          <p:cNvPr id="5" name="Text Box 3"/>
          <p:cNvSpPr txBox="1">
            <a:spLocks noChangeArrowheads="1"/>
          </p:cNvSpPr>
          <p:nvPr/>
        </p:nvSpPr>
        <p:spPr bwMode="auto">
          <a:xfrm>
            <a:off x="3937275" y="4454053"/>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I = I</a:t>
            </a:r>
            <a:r>
              <a:rPr lang="en-US" altLang="en-US" sz="2800" b="1" baseline="-25000">
                <a:solidFill>
                  <a:srgbClr val="FF0000"/>
                </a:solidFill>
                <a:latin typeface="Times New Roman" panose="02020603050405020304" pitchFamily="18" charset="0"/>
                <a:cs typeface="Times New Roman" panose="02020603050405020304" pitchFamily="18" charset="0"/>
              </a:rPr>
              <a:t>1</a:t>
            </a:r>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b="1" smtClean="0">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I</a:t>
            </a:r>
            <a:r>
              <a:rPr lang="en-US" altLang="en-US" sz="2800" b="1" baseline="-25000">
                <a:solidFill>
                  <a:srgbClr val="FF0000"/>
                </a:solidFill>
                <a:latin typeface="Times New Roman" panose="02020603050405020304" pitchFamily="18" charset="0"/>
                <a:cs typeface="Times New Roman" panose="02020603050405020304" pitchFamily="18" charset="0"/>
              </a:rPr>
              <a:t>2 </a:t>
            </a:r>
            <a:r>
              <a:rPr lang="en-US" altLang="en-US" sz="2800" b="1" baseline="-25000" smtClean="0">
                <a:solidFill>
                  <a:srgbClr val="FF0000"/>
                </a:solidFill>
                <a:latin typeface="Times New Roman" panose="02020603050405020304" pitchFamily="18" charset="0"/>
                <a:cs typeface="Times New Roman" panose="02020603050405020304" pitchFamily="18" charset="0"/>
              </a:rPr>
              <a:t>       </a:t>
            </a:r>
            <a:r>
              <a:rPr lang="en-US" altLang="en-US" sz="2800" b="1" smtClean="0">
                <a:solidFill>
                  <a:schemeClr val="accent2"/>
                </a:solidFill>
                <a:latin typeface="Times New Roman" panose="02020603050405020304" pitchFamily="18" charset="0"/>
                <a:cs typeface="Times New Roman" panose="02020603050405020304" pitchFamily="18" charset="0"/>
              </a:rPr>
              <a:t>(</a:t>
            </a:r>
            <a:r>
              <a:rPr lang="en-US" altLang="en-US" sz="2800" b="1">
                <a:solidFill>
                  <a:schemeClr val="accent2"/>
                </a:solidFill>
                <a:latin typeface="Times New Roman" panose="02020603050405020304" pitchFamily="18" charset="0"/>
                <a:cs typeface="Times New Roman" panose="02020603050405020304" pitchFamily="18" charset="0"/>
              </a:rPr>
              <a:t>1)</a:t>
            </a:r>
            <a:endParaRPr lang="en-US" altLang="en-US" sz="2800" b="1" baseline="-25000">
              <a:solidFill>
                <a:schemeClr val="accent2"/>
              </a:solidFill>
              <a:latin typeface="Times New Roman" panose="02020603050405020304" pitchFamily="18" charset="0"/>
              <a:cs typeface="Times New Roman" panose="02020603050405020304" pitchFamily="18" charset="0"/>
            </a:endParaRPr>
          </a:p>
        </p:txBody>
      </p:sp>
      <p:sp>
        <p:nvSpPr>
          <p:cNvPr id="6" name="Rectangle 38"/>
          <p:cNvSpPr>
            <a:spLocks noChangeArrowheads="1"/>
          </p:cNvSpPr>
          <p:nvPr/>
        </p:nvSpPr>
        <p:spPr bwMode="auto">
          <a:xfrm>
            <a:off x="1676400" y="5150912"/>
            <a:ext cx="845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spcAft>
                <a:spcPct val="20000"/>
              </a:spcAft>
            </a:pPr>
            <a:r>
              <a:rPr lang="en-US" altLang="en-US" sz="2400" b="1" dirty="0" smtClean="0">
                <a:solidFill>
                  <a:srgbClr val="FF0000"/>
                </a:solidFill>
                <a:latin typeface="Times New Roman" panose="02020603050405020304" pitchFamily="18" charset="0"/>
                <a:cs typeface="Times New Roman" panose="02020603050405020304" pitchFamily="18" charset="0"/>
                <a:sym typeface="Wingdings" pitchFamily="2" charset="2"/>
              </a:rPr>
              <a:t> </a:t>
            </a:r>
            <a:r>
              <a:rPr lang="en-US" altLang="en-US" sz="2400" b="1" dirty="0" err="1">
                <a:solidFill>
                  <a:schemeClr val="accent2"/>
                </a:solidFill>
                <a:latin typeface="Times New Roman" panose="02020603050405020304" pitchFamily="18" charset="0"/>
                <a:cs typeface="Times New Roman" panose="02020603050405020304" pitchFamily="18" charset="0"/>
              </a:rPr>
              <a:t>Hiệu</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điện</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thế</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giữa</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hai</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đầu</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đoạn</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mạch</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bằng</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smtClean="0">
                <a:solidFill>
                  <a:schemeClr val="accent2"/>
                </a:solidFill>
                <a:latin typeface="Times New Roman" panose="02020603050405020304" pitchFamily="18" charset="0"/>
                <a:cs typeface="Times New Roman" panose="02020603050405020304" pitchFamily="18" charset="0"/>
              </a:rPr>
              <a:t>tổng</a:t>
            </a:r>
            <a:r>
              <a:rPr lang="en-US" altLang="en-US" sz="2400" b="1" dirty="0" smtClean="0">
                <a:solidFill>
                  <a:schemeClr val="accent2"/>
                </a:solidFill>
                <a:latin typeface="Times New Roman" panose="02020603050405020304" pitchFamily="18" charset="0"/>
                <a:cs typeface="Times New Roman" panose="02020603050405020304" pitchFamily="18" charset="0"/>
              </a:rPr>
              <a:t> </a:t>
            </a:r>
            <a:r>
              <a:rPr lang="en-US" altLang="en-US" sz="2400" b="1" dirty="0" err="1" smtClean="0">
                <a:solidFill>
                  <a:schemeClr val="accent2"/>
                </a:solidFill>
                <a:latin typeface="Times New Roman" panose="02020603050405020304" pitchFamily="18" charset="0"/>
                <a:cs typeface="Times New Roman" panose="02020603050405020304" pitchFamily="18" charset="0"/>
              </a:rPr>
              <a:t>hiệu</a:t>
            </a:r>
            <a:r>
              <a:rPr lang="en-US" altLang="en-US" sz="2400" b="1" dirty="0" smtClean="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điện</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thế</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giữa</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hại</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đầu</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mỗi</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smtClean="0">
                <a:solidFill>
                  <a:schemeClr val="accent2"/>
                </a:solidFill>
                <a:latin typeface="Times New Roman" panose="02020603050405020304" pitchFamily="18" charset="0"/>
                <a:cs typeface="Times New Roman" panose="02020603050405020304" pitchFamily="18" charset="0"/>
              </a:rPr>
              <a:t>bóng</a:t>
            </a:r>
            <a:r>
              <a:rPr lang="en-US" altLang="en-US" sz="2400" b="1" dirty="0" smtClean="0">
                <a:solidFill>
                  <a:schemeClr val="accent2"/>
                </a:solidFill>
                <a:latin typeface="Times New Roman" panose="02020603050405020304" pitchFamily="18" charset="0"/>
                <a:cs typeface="Times New Roman" panose="02020603050405020304" pitchFamily="18" charset="0"/>
              </a:rPr>
              <a:t> </a:t>
            </a:r>
            <a:r>
              <a:rPr lang="en-US" altLang="en-US" sz="2400" b="1" dirty="0" err="1" smtClean="0">
                <a:solidFill>
                  <a:schemeClr val="accent2"/>
                </a:solidFill>
                <a:latin typeface="Times New Roman" panose="02020603050405020304" pitchFamily="18" charset="0"/>
                <a:cs typeface="Times New Roman" panose="02020603050405020304" pitchFamily="18" charset="0"/>
              </a:rPr>
              <a:t>đèn</a:t>
            </a:r>
            <a:r>
              <a:rPr lang="en-US" altLang="en-US" sz="2400" b="1" dirty="0" smtClean="0">
                <a:solidFill>
                  <a:schemeClr val="accent2"/>
                </a:solidFill>
                <a:latin typeface="Times New Roman" panose="02020603050405020304" pitchFamily="18" charset="0"/>
                <a:cs typeface="Times New Roman" panose="02020603050405020304" pitchFamily="18" charset="0"/>
              </a:rPr>
              <a:t>:</a:t>
            </a:r>
            <a:endParaRPr lang="en-US" altLang="en-US" sz="2400" b="1" dirty="0">
              <a:solidFill>
                <a:schemeClr val="accent2"/>
              </a:solidFill>
              <a:latin typeface="Times New Roman" panose="02020603050405020304" pitchFamily="18" charset="0"/>
              <a:cs typeface="Times New Roman" panose="02020603050405020304" pitchFamily="18" charset="0"/>
            </a:endParaRPr>
          </a:p>
        </p:txBody>
      </p:sp>
      <p:sp>
        <p:nvSpPr>
          <p:cNvPr id="7" name="Text Box 37"/>
          <p:cNvSpPr txBox="1">
            <a:spLocks noChangeArrowheads="1"/>
          </p:cNvSpPr>
          <p:nvPr/>
        </p:nvSpPr>
        <p:spPr bwMode="auto">
          <a:xfrm>
            <a:off x="4076970" y="6035150"/>
            <a:ext cx="2743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600" b="1">
                <a:solidFill>
                  <a:srgbClr val="009900"/>
                </a:solidFill>
                <a:latin typeface="Times New Roman" panose="02020603050405020304" pitchFamily="18" charset="0"/>
                <a:cs typeface="Times New Roman" panose="02020603050405020304" pitchFamily="18" charset="0"/>
              </a:rPr>
              <a:t>U = U</a:t>
            </a:r>
            <a:r>
              <a:rPr lang="en-US" altLang="en-US" sz="2600" b="1" baseline="-25000">
                <a:solidFill>
                  <a:srgbClr val="009900"/>
                </a:solidFill>
                <a:latin typeface="Times New Roman" panose="02020603050405020304" pitchFamily="18" charset="0"/>
                <a:cs typeface="Times New Roman" panose="02020603050405020304" pitchFamily="18" charset="0"/>
              </a:rPr>
              <a:t>1</a:t>
            </a:r>
            <a:r>
              <a:rPr lang="en-US" altLang="en-US" sz="2600" b="1">
                <a:solidFill>
                  <a:srgbClr val="009900"/>
                </a:solidFill>
                <a:latin typeface="Times New Roman" panose="02020603050405020304" pitchFamily="18" charset="0"/>
                <a:cs typeface="Times New Roman" panose="02020603050405020304" pitchFamily="18" charset="0"/>
              </a:rPr>
              <a:t> </a:t>
            </a:r>
            <a:r>
              <a:rPr lang="en-US" altLang="en-US" sz="2600" b="1" smtClean="0">
                <a:solidFill>
                  <a:srgbClr val="009900"/>
                </a:solidFill>
                <a:latin typeface="Times New Roman" panose="02020603050405020304" pitchFamily="18" charset="0"/>
                <a:cs typeface="Times New Roman" panose="02020603050405020304" pitchFamily="18" charset="0"/>
              </a:rPr>
              <a:t>+ </a:t>
            </a:r>
            <a:r>
              <a:rPr lang="en-US" altLang="en-US" sz="2600" b="1">
                <a:solidFill>
                  <a:srgbClr val="009900"/>
                </a:solidFill>
                <a:latin typeface="Times New Roman" panose="02020603050405020304" pitchFamily="18" charset="0"/>
                <a:cs typeface="Times New Roman" panose="02020603050405020304" pitchFamily="18" charset="0"/>
              </a:rPr>
              <a:t>U</a:t>
            </a:r>
            <a:r>
              <a:rPr lang="en-US" altLang="en-US" sz="2600" b="1" baseline="-25000">
                <a:solidFill>
                  <a:srgbClr val="009900"/>
                </a:solidFill>
                <a:latin typeface="Times New Roman" panose="02020603050405020304" pitchFamily="18" charset="0"/>
                <a:cs typeface="Times New Roman" panose="02020603050405020304" pitchFamily="18" charset="0"/>
              </a:rPr>
              <a:t>2 </a:t>
            </a:r>
            <a:r>
              <a:rPr lang="en-US" altLang="en-US" sz="2600" b="1" baseline="-25000" smtClean="0">
                <a:solidFill>
                  <a:srgbClr val="009900"/>
                </a:solidFill>
                <a:latin typeface="Times New Roman" panose="02020603050405020304" pitchFamily="18" charset="0"/>
                <a:cs typeface="Times New Roman" panose="02020603050405020304" pitchFamily="18" charset="0"/>
              </a:rPr>
              <a:t>      </a:t>
            </a:r>
            <a:r>
              <a:rPr lang="en-US" altLang="en-US" sz="2600" b="1" smtClean="0">
                <a:solidFill>
                  <a:schemeClr val="accent2"/>
                </a:solidFill>
                <a:latin typeface="Times New Roman" panose="02020603050405020304" pitchFamily="18" charset="0"/>
                <a:cs typeface="Times New Roman" panose="02020603050405020304" pitchFamily="18" charset="0"/>
              </a:rPr>
              <a:t>(</a:t>
            </a:r>
            <a:r>
              <a:rPr lang="en-US" altLang="en-US" sz="2600" b="1">
                <a:solidFill>
                  <a:schemeClr val="accent2"/>
                </a:solidFill>
                <a:latin typeface="Times New Roman" panose="02020603050405020304" pitchFamily="18" charset="0"/>
                <a:cs typeface="Times New Roman" panose="02020603050405020304" pitchFamily="18" charset="0"/>
              </a:rPr>
              <a:t>2)</a:t>
            </a:r>
            <a:endParaRPr lang="en-US" altLang="en-US" sz="2600" b="1" baseline="-25000">
              <a:solidFill>
                <a:schemeClr val="accent2"/>
              </a:solidFill>
              <a:latin typeface="Times New Roman" panose="02020603050405020304" pitchFamily="18" charset="0"/>
              <a:cs typeface="Times New Roman" panose="02020603050405020304" pitchFamily="18" charset="0"/>
            </a:endParaRPr>
          </a:p>
        </p:txBody>
      </p:sp>
      <p:grpSp>
        <p:nvGrpSpPr>
          <p:cNvPr id="8" name="Group 5"/>
          <p:cNvGrpSpPr>
            <a:grpSpLocks/>
          </p:cNvGrpSpPr>
          <p:nvPr/>
        </p:nvGrpSpPr>
        <p:grpSpPr bwMode="auto">
          <a:xfrm>
            <a:off x="3937275" y="1606573"/>
            <a:ext cx="5064125" cy="2056331"/>
            <a:chOff x="1488" y="1104"/>
            <a:chExt cx="3190" cy="1364"/>
          </a:xfrm>
        </p:grpSpPr>
        <p:grpSp>
          <p:nvGrpSpPr>
            <p:cNvPr id="9" name="Group 6"/>
            <p:cNvGrpSpPr>
              <a:grpSpLocks/>
            </p:cNvGrpSpPr>
            <p:nvPr/>
          </p:nvGrpSpPr>
          <p:grpSpPr bwMode="auto">
            <a:xfrm>
              <a:off x="1488" y="1104"/>
              <a:ext cx="2890" cy="1364"/>
              <a:chOff x="384" y="672"/>
              <a:chExt cx="4769" cy="2462"/>
            </a:xfrm>
          </p:grpSpPr>
          <p:pic>
            <p:nvPicPr>
              <p:cNvPr id="13" name="Picture 2" descr="Pindai"/>
              <p:cNvPicPr>
                <a:picLocks noChangeAspect="1" noChangeArrowheads="1"/>
              </p:cNvPicPr>
              <p:nvPr/>
            </p:nvPicPr>
            <p:blipFill>
              <a:blip r:embed="rId2">
                <a:extLst>
                  <a:ext uri="{28A0092B-C50C-407E-A947-70E740481C1C}">
                    <a14:useLocalDpi xmlns:a14="http://schemas.microsoft.com/office/drawing/2010/main" val="0"/>
                  </a:ext>
                </a:extLst>
              </a:blip>
              <a:srcRect l="33264" t="31644" r="26569" b="46941"/>
              <a:stretch>
                <a:fillRect/>
              </a:stretch>
            </p:blipFill>
            <p:spPr bwMode="auto">
              <a:xfrm>
                <a:off x="528"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Pindai"/>
              <p:cNvPicPr>
                <a:picLocks noChangeAspect="1" noChangeArrowheads="1"/>
              </p:cNvPicPr>
              <p:nvPr/>
            </p:nvPicPr>
            <p:blipFill>
              <a:blip r:embed="rId2">
                <a:extLst>
                  <a:ext uri="{28A0092B-C50C-407E-A947-70E740481C1C}">
                    <a14:useLocalDpi xmlns:a14="http://schemas.microsoft.com/office/drawing/2010/main" val="0"/>
                  </a:ext>
                </a:extLst>
              </a:blip>
              <a:srcRect l="33264" t="31644" r="26569" b="46941"/>
              <a:stretch>
                <a:fillRect/>
              </a:stretch>
            </p:blipFill>
            <p:spPr bwMode="auto">
              <a:xfrm>
                <a:off x="1632"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bongdendeghep"/>
              <p:cNvPicPr>
                <a:picLocks noChangeAspect="1" noChangeArrowheads="1"/>
              </p:cNvPicPr>
              <p:nvPr/>
            </p:nvPicPr>
            <p:blipFill>
              <a:blip r:embed="rId3">
                <a:extLst>
                  <a:ext uri="{28A0092B-C50C-407E-A947-70E740481C1C}">
                    <a14:useLocalDpi xmlns:a14="http://schemas.microsoft.com/office/drawing/2010/main" val="0"/>
                  </a:ext>
                </a:extLst>
              </a:blip>
              <a:srcRect l="16667" t="12500" r="21014" b="41072"/>
              <a:stretch>
                <a:fillRect/>
              </a:stretch>
            </p:blipFill>
            <p:spPr bwMode="auto">
              <a:xfrm>
                <a:off x="639" y="1886"/>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8"/>
              <p:cNvSpPr>
                <a:spLocks noChangeShapeType="1"/>
              </p:cNvSpPr>
              <p:nvPr/>
            </p:nvSpPr>
            <p:spPr bwMode="auto">
              <a:xfrm>
                <a:off x="5136" y="1008"/>
                <a:ext cx="0" cy="1776"/>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1"/>
              <p:cNvSpPr>
                <a:spLocks noChangeShapeType="1"/>
              </p:cNvSpPr>
              <p:nvPr/>
            </p:nvSpPr>
            <p:spPr bwMode="auto">
              <a:xfrm flipV="1">
                <a:off x="384" y="1104"/>
                <a:ext cx="0" cy="1728"/>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2"/>
              <p:cNvSpPr>
                <a:spLocks noChangeShapeType="1"/>
              </p:cNvSpPr>
              <p:nvPr/>
            </p:nvSpPr>
            <p:spPr bwMode="auto">
              <a:xfrm>
                <a:off x="384" y="1104"/>
                <a:ext cx="24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1" name="Picture 13" descr="bongdendeghep"/>
              <p:cNvPicPr>
                <a:picLocks noChangeAspect="1" noChangeArrowheads="1"/>
              </p:cNvPicPr>
              <p:nvPr/>
            </p:nvPicPr>
            <p:blipFill>
              <a:blip r:embed="rId3">
                <a:extLst>
                  <a:ext uri="{28A0092B-C50C-407E-A947-70E740481C1C}">
                    <a14:useLocalDpi xmlns:a14="http://schemas.microsoft.com/office/drawing/2010/main" val="0"/>
                  </a:ext>
                </a:extLst>
              </a:blip>
              <a:srcRect l="16667" t="12500" r="21014" b="41072"/>
              <a:stretch>
                <a:fillRect/>
              </a:stretch>
            </p:blipFill>
            <p:spPr bwMode="auto">
              <a:xfrm>
                <a:off x="2968" y="1853"/>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14"/>
              <p:cNvSpPr>
                <a:spLocks noChangeShapeType="1"/>
              </p:cNvSpPr>
              <p:nvPr/>
            </p:nvSpPr>
            <p:spPr bwMode="auto">
              <a:xfrm flipH="1">
                <a:off x="408" y="2832"/>
                <a:ext cx="48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6"/>
              <p:cNvSpPr>
                <a:spLocks noChangeShapeType="1"/>
              </p:cNvSpPr>
              <p:nvPr/>
            </p:nvSpPr>
            <p:spPr bwMode="auto">
              <a:xfrm>
                <a:off x="2472" y="2800"/>
                <a:ext cx="67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7"/>
              <p:cNvSpPr>
                <a:spLocks noChangeShapeType="1"/>
              </p:cNvSpPr>
              <p:nvPr/>
            </p:nvSpPr>
            <p:spPr bwMode="auto">
              <a:xfrm>
                <a:off x="4793" y="2784"/>
                <a:ext cx="36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8" name="Picture 11" descr="congtacdong"/>
              <p:cNvPicPr>
                <a:picLocks noChangeAspect="1" noChangeArrowheads="1"/>
              </p:cNvPicPr>
              <p:nvPr/>
            </p:nvPicPr>
            <p:blipFill>
              <a:blip r:embed="rId4">
                <a:extLst>
                  <a:ext uri="{28A0092B-C50C-407E-A947-70E740481C1C}">
                    <a14:useLocalDpi xmlns:a14="http://schemas.microsoft.com/office/drawing/2010/main" val="0"/>
                  </a:ext>
                </a:extLst>
              </a:blip>
              <a:srcRect l="14818" t="43306" r="13289" b="38284"/>
              <a:stretch>
                <a:fillRect/>
              </a:stretch>
            </p:blipFill>
            <p:spPr bwMode="auto">
              <a:xfrm>
                <a:off x="3036" y="860"/>
                <a:ext cx="1632"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Line 6"/>
              <p:cNvSpPr>
                <a:spLocks noChangeShapeType="1"/>
              </p:cNvSpPr>
              <p:nvPr/>
            </p:nvSpPr>
            <p:spPr bwMode="auto">
              <a:xfrm>
                <a:off x="2710" y="1017"/>
                <a:ext cx="48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
              <p:cNvSpPr>
                <a:spLocks noChangeShapeType="1"/>
              </p:cNvSpPr>
              <p:nvPr/>
            </p:nvSpPr>
            <p:spPr bwMode="auto">
              <a:xfrm>
                <a:off x="4464" y="1008"/>
                <a:ext cx="67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5"/>
              <p:cNvSpPr>
                <a:spLocks noChangeShapeType="1"/>
              </p:cNvSpPr>
              <p:nvPr/>
            </p:nvSpPr>
            <p:spPr bwMode="auto">
              <a:xfrm rot="-16200000">
                <a:off x="4848" y="1968"/>
                <a:ext cx="576"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6"/>
              <p:cNvSpPr>
                <a:spLocks noChangeShapeType="1"/>
              </p:cNvSpPr>
              <p:nvPr/>
            </p:nvSpPr>
            <p:spPr bwMode="auto">
              <a:xfrm rot="10800000">
                <a:off x="2626" y="2800"/>
                <a:ext cx="28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27"/>
              <p:cNvSpPr>
                <a:spLocks noChangeShapeType="1"/>
              </p:cNvSpPr>
              <p:nvPr/>
            </p:nvSpPr>
            <p:spPr bwMode="auto">
              <a:xfrm rot="10800000">
                <a:off x="4829" y="2778"/>
                <a:ext cx="28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 name="Text Box 28"/>
            <p:cNvSpPr txBox="1">
              <a:spLocks noChangeArrowheads="1"/>
            </p:cNvSpPr>
            <p:nvPr/>
          </p:nvSpPr>
          <p:spPr bwMode="auto">
            <a:xfrm>
              <a:off x="4125" y="1987"/>
              <a:ext cx="28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anose="02020603050405020304" pitchFamily="18" charset="0"/>
                  <a:cs typeface="Times New Roman" panose="02020603050405020304" pitchFamily="18" charset="0"/>
                </a:rPr>
                <a:t>I</a:t>
              </a:r>
              <a:r>
                <a:rPr lang="en-US" altLang="en-US" baseline="-25000">
                  <a:latin typeface="Times New Roman" panose="02020603050405020304" pitchFamily="18" charset="0"/>
                  <a:cs typeface="Times New Roman" panose="02020603050405020304" pitchFamily="18" charset="0"/>
                </a:rPr>
                <a:t>1</a:t>
              </a:r>
              <a:endParaRPr lang="en-US" altLang="en-US">
                <a:latin typeface="Times New Roman" panose="02020603050405020304" pitchFamily="18" charset="0"/>
                <a:cs typeface="Times New Roman" panose="02020603050405020304" pitchFamily="18" charset="0"/>
              </a:endParaRPr>
            </a:p>
          </p:txBody>
        </p:sp>
        <p:sp>
          <p:nvSpPr>
            <p:cNvPr id="11" name="Text Box 29"/>
            <p:cNvSpPr txBox="1">
              <a:spLocks noChangeArrowheads="1"/>
            </p:cNvSpPr>
            <p:nvPr/>
          </p:nvSpPr>
          <p:spPr bwMode="auto">
            <a:xfrm>
              <a:off x="2795" y="1987"/>
              <a:ext cx="28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anose="02020603050405020304" pitchFamily="18" charset="0"/>
                  <a:cs typeface="Times New Roman" panose="02020603050405020304" pitchFamily="18" charset="0"/>
                </a:rPr>
                <a:t>I</a:t>
              </a:r>
              <a:r>
                <a:rPr lang="en-US" altLang="en-US" baseline="-25000">
                  <a:latin typeface="Times New Roman" panose="02020603050405020304" pitchFamily="18" charset="0"/>
                  <a:cs typeface="Times New Roman" panose="02020603050405020304" pitchFamily="18" charset="0"/>
                </a:rPr>
                <a:t>2</a:t>
              </a:r>
              <a:endParaRPr lang="en-US" altLang="en-US">
                <a:latin typeface="Times New Roman" panose="02020603050405020304" pitchFamily="18" charset="0"/>
                <a:cs typeface="Times New Roman" panose="02020603050405020304" pitchFamily="18" charset="0"/>
              </a:endParaRPr>
            </a:p>
          </p:txBody>
        </p:sp>
        <p:sp>
          <p:nvSpPr>
            <p:cNvPr id="12" name="Text Box 30"/>
            <p:cNvSpPr txBox="1">
              <a:spLocks noChangeArrowheads="1"/>
            </p:cNvSpPr>
            <p:nvPr/>
          </p:nvSpPr>
          <p:spPr bwMode="auto">
            <a:xfrm>
              <a:off x="4390" y="1676"/>
              <a:ext cx="288"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I</a:t>
              </a:r>
            </a:p>
          </p:txBody>
        </p:sp>
      </p:grpSp>
    </p:spTree>
    <p:extLst>
      <p:ext uri="{BB962C8B-B14F-4D97-AF65-F5344CB8AC3E}">
        <p14:creationId xmlns:p14="http://schemas.microsoft.com/office/powerpoint/2010/main" val="13437600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blinds(horizontal)">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additive="base">
                                        <p:cTn id="34"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649548"/>
            <a:ext cx="8229600" cy="563562"/>
          </a:xfrm>
        </p:spPr>
        <p:txBody>
          <a:bodyPr>
            <a:normAutofit/>
          </a:bodyPr>
          <a:lstStyle/>
          <a:p>
            <a:pPr algn="just"/>
            <a:r>
              <a:rPr lang="en-US" sz="2600" b="1">
                <a:solidFill>
                  <a:srgbClr val="009900"/>
                </a:solidFill>
                <a:latin typeface="Times New Roman" panose="02020603050405020304" pitchFamily="18" charset="0"/>
                <a:cs typeface="Times New Roman" panose="02020603050405020304" pitchFamily="18" charset="0"/>
              </a:rPr>
              <a:t>2. Đoạn mạch gồm hai điện trở mắc </a:t>
            </a:r>
            <a:r>
              <a:rPr lang="en-US" sz="2600" b="1" smtClean="0">
                <a:solidFill>
                  <a:srgbClr val="009900"/>
                </a:solidFill>
                <a:latin typeface="Times New Roman" panose="02020603050405020304" pitchFamily="18" charset="0"/>
                <a:cs typeface="Times New Roman" panose="02020603050405020304" pitchFamily="18" charset="0"/>
              </a:rPr>
              <a:t>nối tiếp</a:t>
            </a:r>
            <a:endParaRPr lang="en-US" sz="2600" b="1">
              <a:solidFill>
                <a:srgbClr val="0099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73241" y="4478760"/>
            <a:ext cx="7788772" cy="837201"/>
          </a:xfrm>
        </p:spPr>
        <p:txBody>
          <a:bodyPr>
            <a:normAutofit/>
          </a:bodyPr>
          <a:lstStyle/>
          <a:p>
            <a:pPr marL="0" indent="0">
              <a:buNone/>
            </a:pPr>
            <a:r>
              <a:rPr lang="en-US" altLang="en-US" sz="2400">
                <a:solidFill>
                  <a:srgbClr val="FF0000"/>
                </a:solidFill>
                <a:latin typeface="Times New Roman" panose="02020603050405020304" pitchFamily="18" charset="0"/>
                <a:cs typeface="Times New Roman" panose="02020603050405020304" pitchFamily="18" charset="0"/>
              </a:rPr>
              <a:t>Quan sát sơ đồ và cho biết các điện trở R</a:t>
            </a:r>
            <a:r>
              <a:rPr lang="en-US" altLang="en-US" sz="2400" baseline="-25000">
                <a:solidFill>
                  <a:srgbClr val="FF0000"/>
                </a:solidFill>
                <a:latin typeface="Times New Roman" panose="02020603050405020304" pitchFamily="18" charset="0"/>
                <a:cs typeface="Times New Roman" panose="02020603050405020304" pitchFamily="18" charset="0"/>
              </a:rPr>
              <a:t>1</a:t>
            </a:r>
            <a:r>
              <a:rPr lang="en-US" altLang="en-US" sz="2400">
                <a:solidFill>
                  <a:srgbClr val="FF0000"/>
                </a:solidFill>
                <a:latin typeface="Times New Roman" panose="02020603050405020304" pitchFamily="18" charset="0"/>
                <a:cs typeface="Times New Roman" panose="02020603050405020304" pitchFamily="18" charset="0"/>
              </a:rPr>
              <a:t>, R</a:t>
            </a:r>
            <a:r>
              <a:rPr lang="en-US" altLang="en-US" sz="2400" baseline="-25000">
                <a:solidFill>
                  <a:srgbClr val="FF0000"/>
                </a:solidFill>
                <a:latin typeface="Times New Roman" panose="02020603050405020304" pitchFamily="18" charset="0"/>
                <a:cs typeface="Times New Roman" panose="02020603050405020304" pitchFamily="18" charset="0"/>
              </a:rPr>
              <a:t>2</a:t>
            </a:r>
            <a:r>
              <a:rPr lang="en-US" altLang="en-US" sz="2400">
                <a:solidFill>
                  <a:srgbClr val="FF0000"/>
                </a:solidFill>
                <a:latin typeface="Times New Roman" panose="02020603050405020304" pitchFamily="18" charset="0"/>
                <a:cs typeface="Times New Roman" panose="02020603050405020304" pitchFamily="18" charset="0"/>
              </a:rPr>
              <a:t> </a:t>
            </a:r>
            <a:r>
              <a:rPr lang="en-US" altLang="en-US" sz="2400" smtClean="0">
                <a:solidFill>
                  <a:srgbClr val="FF0000"/>
                </a:solidFill>
                <a:latin typeface="Times New Roman" panose="02020603050405020304" pitchFamily="18" charset="0"/>
                <a:cs typeface="Times New Roman" panose="02020603050405020304" pitchFamily="18" charset="0"/>
              </a:rPr>
              <a:t>và ampe kế được </a:t>
            </a:r>
            <a:r>
              <a:rPr lang="en-US" altLang="en-US" sz="2400">
                <a:solidFill>
                  <a:srgbClr val="FF0000"/>
                </a:solidFill>
                <a:latin typeface="Times New Roman" panose="02020603050405020304" pitchFamily="18" charset="0"/>
                <a:cs typeface="Times New Roman" panose="02020603050405020304" pitchFamily="18" charset="0"/>
              </a:rPr>
              <a:t>mắc </a:t>
            </a:r>
            <a:r>
              <a:rPr lang="en-US" altLang="en-US" sz="2400" smtClean="0">
                <a:solidFill>
                  <a:srgbClr val="FF0000"/>
                </a:solidFill>
                <a:latin typeface="Times New Roman" panose="02020603050405020304" pitchFamily="18" charset="0"/>
                <a:cs typeface="Times New Roman" panose="02020603050405020304" pitchFamily="18" charset="0"/>
              </a:rPr>
              <a:t>với nhau như </a:t>
            </a:r>
            <a:r>
              <a:rPr lang="en-US" altLang="en-US" sz="2400">
                <a:solidFill>
                  <a:srgbClr val="FF0000"/>
                </a:solidFill>
                <a:latin typeface="Times New Roman" panose="02020603050405020304" pitchFamily="18" charset="0"/>
                <a:cs typeface="Times New Roman" panose="02020603050405020304" pitchFamily="18" charset="0"/>
              </a:rPr>
              <a:t>thế </a:t>
            </a:r>
            <a:r>
              <a:rPr lang="en-US" altLang="en-US" sz="2400" smtClean="0">
                <a:solidFill>
                  <a:srgbClr val="FF0000"/>
                </a:solidFill>
                <a:latin typeface="Times New Roman" panose="02020603050405020304" pitchFamily="18" charset="0"/>
                <a:cs typeface="Times New Roman" panose="02020603050405020304" pitchFamily="18" charset="0"/>
              </a:rPr>
              <a:t>nào? </a:t>
            </a:r>
            <a:endParaRPr lang="en-US" sz="2400">
              <a:latin typeface="Times New Roman" panose="02020603050405020304" pitchFamily="18" charset="0"/>
              <a:cs typeface="Times New Roman" panose="02020603050405020304" pitchFamily="18" charset="0"/>
            </a:endParaRPr>
          </a:p>
        </p:txBody>
      </p:sp>
      <p:sp>
        <p:nvSpPr>
          <p:cNvPr id="43" name="Text Box 43"/>
          <p:cNvSpPr txBox="1">
            <a:spLocks noChangeArrowheads="1"/>
          </p:cNvSpPr>
          <p:nvPr/>
        </p:nvSpPr>
        <p:spPr bwMode="auto">
          <a:xfrm>
            <a:off x="2673241" y="5356074"/>
            <a:ext cx="79239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400" smtClean="0">
                <a:solidFill>
                  <a:srgbClr val="002060"/>
                </a:solidFill>
                <a:latin typeface="Times New Roman" panose="02020603050405020304" pitchFamily="18" charset="0"/>
                <a:cs typeface="Times New Roman" panose="02020603050405020304" pitchFamily="18" charset="0"/>
              </a:rPr>
              <a:t>Hai </a:t>
            </a:r>
            <a:r>
              <a:rPr lang="en-US" altLang="en-US" sz="2400">
                <a:solidFill>
                  <a:srgbClr val="002060"/>
                </a:solidFill>
                <a:latin typeface="Times New Roman" panose="02020603050405020304" pitchFamily="18" charset="0"/>
                <a:cs typeface="Times New Roman" panose="02020603050405020304" pitchFamily="18" charset="0"/>
              </a:rPr>
              <a:t>điện trở R</a:t>
            </a:r>
            <a:r>
              <a:rPr lang="en-US" altLang="en-US" sz="2400" baseline="-25000">
                <a:solidFill>
                  <a:srgbClr val="002060"/>
                </a:solidFill>
                <a:latin typeface="Times New Roman" panose="02020603050405020304" pitchFamily="18" charset="0"/>
                <a:cs typeface="Times New Roman" panose="02020603050405020304" pitchFamily="18" charset="0"/>
              </a:rPr>
              <a:t>1</a:t>
            </a:r>
            <a:r>
              <a:rPr lang="en-US" altLang="en-US" sz="2400">
                <a:solidFill>
                  <a:srgbClr val="002060"/>
                </a:solidFill>
                <a:latin typeface="Times New Roman" panose="02020603050405020304" pitchFamily="18" charset="0"/>
                <a:cs typeface="Times New Roman" panose="02020603050405020304" pitchFamily="18" charset="0"/>
              </a:rPr>
              <a:t> và R</a:t>
            </a:r>
            <a:r>
              <a:rPr lang="en-US" altLang="en-US" sz="2400" baseline="-25000">
                <a:solidFill>
                  <a:srgbClr val="002060"/>
                </a:solidFill>
                <a:latin typeface="Times New Roman" panose="02020603050405020304" pitchFamily="18" charset="0"/>
                <a:cs typeface="Times New Roman" panose="02020603050405020304" pitchFamily="18" charset="0"/>
              </a:rPr>
              <a:t>2</a:t>
            </a:r>
            <a:r>
              <a:rPr lang="en-US" altLang="en-US" sz="2400">
                <a:solidFill>
                  <a:srgbClr val="002060"/>
                </a:solidFill>
                <a:latin typeface="Times New Roman" panose="02020603050405020304" pitchFamily="18" charset="0"/>
                <a:cs typeface="Times New Roman" panose="02020603050405020304" pitchFamily="18" charset="0"/>
              </a:rPr>
              <a:t> </a:t>
            </a:r>
            <a:r>
              <a:rPr lang="en-US" altLang="en-US" sz="2400" smtClean="0">
                <a:solidFill>
                  <a:srgbClr val="002060"/>
                </a:solidFill>
                <a:latin typeface="Times New Roman" panose="02020603050405020304" pitchFamily="18" charset="0"/>
                <a:cs typeface="Times New Roman" panose="02020603050405020304" pitchFamily="18" charset="0"/>
              </a:rPr>
              <a:t>và ampe kế được </a:t>
            </a:r>
            <a:r>
              <a:rPr lang="en-US" altLang="en-US" sz="2400">
                <a:solidFill>
                  <a:srgbClr val="002060"/>
                </a:solidFill>
                <a:latin typeface="Times New Roman" panose="02020603050405020304" pitchFamily="18" charset="0"/>
                <a:cs typeface="Times New Roman" panose="02020603050405020304" pitchFamily="18" charset="0"/>
              </a:rPr>
              <a:t>mắc </a:t>
            </a:r>
            <a:r>
              <a:rPr lang="en-US" altLang="en-US" sz="2400" smtClean="0">
                <a:solidFill>
                  <a:srgbClr val="002060"/>
                </a:solidFill>
                <a:latin typeface="Times New Roman" panose="02020603050405020304" pitchFamily="18" charset="0"/>
                <a:cs typeface="Times New Roman" panose="02020603050405020304" pitchFamily="18" charset="0"/>
              </a:rPr>
              <a:t>nối tiếp với </a:t>
            </a:r>
            <a:r>
              <a:rPr lang="en-US" altLang="en-US" sz="2400">
                <a:solidFill>
                  <a:srgbClr val="002060"/>
                </a:solidFill>
                <a:latin typeface="Times New Roman" panose="02020603050405020304" pitchFamily="18" charset="0"/>
                <a:cs typeface="Times New Roman" panose="02020603050405020304" pitchFamily="18" charset="0"/>
              </a:rPr>
              <a:t>nhau</a:t>
            </a:r>
          </a:p>
        </p:txBody>
      </p:sp>
      <p:sp>
        <p:nvSpPr>
          <p:cNvPr id="47" name="Text Box 53"/>
          <p:cNvSpPr txBox="1">
            <a:spLocks noChangeArrowheads="1"/>
          </p:cNvSpPr>
          <p:nvPr/>
        </p:nvSpPr>
        <p:spPr bwMode="auto">
          <a:xfrm>
            <a:off x="1903953" y="5978385"/>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a:solidFill>
                  <a:srgbClr val="3399FF"/>
                </a:solidFill>
                <a:latin typeface="Times New Roman" panose="02020603050405020304" pitchFamily="18" charset="0"/>
                <a:cs typeface="Times New Roman" panose="02020603050405020304" pitchFamily="18" charset="0"/>
              </a:rPr>
              <a:t>Các hệ thức(1),(2) vẫn đúng đối với đoạn mạch gồm 2 điện trở mắc </a:t>
            </a:r>
            <a:r>
              <a:rPr lang="en-US" altLang="en-US" sz="2400" smtClean="0">
                <a:solidFill>
                  <a:srgbClr val="3399FF"/>
                </a:solidFill>
                <a:latin typeface="Times New Roman" panose="02020603050405020304" pitchFamily="18" charset="0"/>
                <a:cs typeface="Times New Roman" panose="02020603050405020304" pitchFamily="18" charset="0"/>
              </a:rPr>
              <a:t>nối tiếp. </a:t>
            </a:r>
            <a:endParaRPr lang="en-US" altLang="en-US" sz="2400">
              <a:solidFill>
                <a:srgbClr val="3399FF"/>
              </a:solidFill>
              <a:latin typeface="Times New Roman" panose="02020603050405020304" pitchFamily="18" charset="0"/>
              <a:cs typeface="Times New Roman" panose="02020603050405020304" pitchFamily="18" charset="0"/>
            </a:endParaRPr>
          </a:p>
        </p:txBody>
      </p:sp>
      <p:sp>
        <p:nvSpPr>
          <p:cNvPr id="50" name="Text Box 2"/>
          <p:cNvSpPr txBox="1">
            <a:spLocks noChangeArrowheads="1"/>
          </p:cNvSpPr>
          <p:nvPr/>
        </p:nvSpPr>
        <p:spPr bwMode="auto">
          <a:xfrm>
            <a:off x="1881424" y="4502010"/>
            <a:ext cx="791817" cy="584775"/>
          </a:xfrm>
          <a:prstGeom prst="rect">
            <a:avLst/>
          </a:prstGeom>
          <a:solidFill>
            <a:srgbClr val="0DB338"/>
          </a:solidFill>
          <a:ln>
            <a:noFill/>
          </a:ln>
          <a:effectLst/>
        </p:spPr>
        <p:txBody>
          <a:bodyPr wrap="square">
            <a:spAutoFit/>
          </a:bodyPr>
          <a:lstStyle/>
          <a:p>
            <a:pPr>
              <a:spcBef>
                <a:spcPct val="50000"/>
              </a:spcBef>
            </a:pPr>
            <a:r>
              <a:rPr lang="en-US" altLang="en-US" sz="3200">
                <a:solidFill>
                  <a:schemeClr val="bg1"/>
                </a:solidFill>
                <a:latin typeface="Times New Roman" panose="02020603050405020304" pitchFamily="18" charset="0"/>
                <a:cs typeface="Times New Roman" panose="02020603050405020304" pitchFamily="18" charset="0"/>
              </a:rPr>
              <a:t>C1</a:t>
            </a:r>
          </a:p>
        </p:txBody>
      </p:sp>
      <p:grpSp>
        <p:nvGrpSpPr>
          <p:cNvPr id="6" name="Group 5"/>
          <p:cNvGrpSpPr/>
          <p:nvPr/>
        </p:nvGrpSpPr>
        <p:grpSpPr>
          <a:xfrm>
            <a:off x="7222435" y="2044427"/>
            <a:ext cx="3467488" cy="2239731"/>
            <a:chOff x="3733800" y="1856601"/>
            <a:chExt cx="5257800" cy="2381321"/>
          </a:xfrm>
        </p:grpSpPr>
        <p:grpSp>
          <p:nvGrpSpPr>
            <p:cNvPr id="125" name="Group 124"/>
            <p:cNvGrpSpPr/>
            <p:nvPr/>
          </p:nvGrpSpPr>
          <p:grpSpPr>
            <a:xfrm>
              <a:off x="3733800" y="1856601"/>
              <a:ext cx="5257800" cy="2381321"/>
              <a:chOff x="4736306" y="1704201"/>
              <a:chExt cx="2895600" cy="1724609"/>
            </a:xfrm>
          </p:grpSpPr>
          <p:grpSp>
            <p:nvGrpSpPr>
              <p:cNvPr id="123" name="Group 122"/>
              <p:cNvGrpSpPr/>
              <p:nvPr/>
            </p:nvGrpSpPr>
            <p:grpSpPr>
              <a:xfrm>
                <a:off x="4736306" y="1849758"/>
                <a:ext cx="2895600" cy="1371600"/>
                <a:chOff x="4736306" y="1849758"/>
                <a:chExt cx="2895600" cy="1371600"/>
              </a:xfrm>
            </p:grpSpPr>
            <p:cxnSp>
              <p:nvCxnSpPr>
                <p:cNvPr id="80" name="Straight Connector 79"/>
                <p:cNvCxnSpPr>
                  <a:stCxn id="66" idx="6"/>
                </p:cNvCxnSpPr>
                <p:nvPr/>
              </p:nvCxnSpPr>
              <p:spPr>
                <a:xfrm>
                  <a:off x="6946106" y="1967876"/>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4736306" y="1849758"/>
                  <a:ext cx="2895600" cy="1371600"/>
                  <a:chOff x="4724400" y="1828800"/>
                  <a:chExt cx="2895600" cy="1371600"/>
                </a:xfrm>
              </p:grpSpPr>
              <p:grpSp>
                <p:nvGrpSpPr>
                  <p:cNvPr id="67" name="Group 66"/>
                  <p:cNvGrpSpPr/>
                  <p:nvPr/>
                </p:nvGrpSpPr>
                <p:grpSpPr>
                  <a:xfrm>
                    <a:off x="6010275" y="1912635"/>
                    <a:ext cx="695325" cy="68565"/>
                    <a:chOff x="6324600" y="1981200"/>
                    <a:chExt cx="695325" cy="68565"/>
                  </a:xfrm>
                </p:grpSpPr>
                <p:sp>
                  <p:nvSpPr>
                    <p:cNvPr id="61" name="Oval 60"/>
                    <p:cNvSpPr/>
                    <p:nvPr/>
                  </p:nvSpPr>
                  <p:spPr>
                    <a:xfrm>
                      <a:off x="6953250" y="1981200"/>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a:stCxn id="61" idx="2"/>
                    </p:cNvCxnSpPr>
                    <p:nvPr/>
                  </p:nvCxnSpPr>
                  <p:spPr>
                    <a:xfrm flipH="1" flipV="1">
                      <a:off x="6324600" y="2015482"/>
                      <a:ext cx="62865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flipH="1">
                    <a:off x="4876800" y="1946918"/>
                    <a:ext cx="904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781675" y="1828800"/>
                    <a:ext cx="152400" cy="118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6867524" y="1863839"/>
                    <a:ext cx="66676" cy="159501"/>
                    <a:chOff x="6867524" y="1863839"/>
                    <a:chExt cx="66676" cy="159501"/>
                  </a:xfrm>
                </p:grpSpPr>
                <p:sp>
                  <p:nvSpPr>
                    <p:cNvPr id="66" name="Oval 65"/>
                    <p:cNvSpPr/>
                    <p:nvPr/>
                  </p:nvSpPr>
                  <p:spPr>
                    <a:xfrm>
                      <a:off x="6867525" y="1912635"/>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p:nvPr/>
                  </p:nvCxnSpPr>
                  <p:spPr>
                    <a:xfrm flipH="1">
                      <a:off x="6867524" y="1863839"/>
                      <a:ext cx="66676" cy="159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Oval 80"/>
                  <p:cNvSpPr/>
                  <p:nvPr/>
                </p:nvSpPr>
                <p:spPr>
                  <a:xfrm>
                    <a:off x="4724400" y="2343329"/>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Times New Roman" panose="02020603050405020304" pitchFamily="18" charset="0"/>
                        <a:cs typeface="Times New Roman" panose="02020603050405020304" pitchFamily="18" charset="0"/>
                      </a:rPr>
                      <a:t>A</a:t>
                    </a:r>
                  </a:p>
                </p:txBody>
              </p:sp>
              <p:cxnSp>
                <p:nvCxnSpPr>
                  <p:cNvPr id="86" name="Straight Connector 85"/>
                  <p:cNvCxnSpPr>
                    <a:endCxn id="81" idx="0"/>
                  </p:cNvCxnSpPr>
                  <p:nvPr/>
                </p:nvCxnSpPr>
                <p:spPr>
                  <a:xfrm>
                    <a:off x="4876800" y="1946917"/>
                    <a:ext cx="0" cy="3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1" idx="4"/>
                  </p:cNvCxnSpPr>
                  <p:nvPr/>
                </p:nvCxnSpPr>
                <p:spPr>
                  <a:xfrm>
                    <a:off x="4876800" y="2648129"/>
                    <a:ext cx="0" cy="476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6374796" y="30480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89" idx="1"/>
                  </p:cNvCxnSpPr>
                  <p:nvPr/>
                </p:nvCxnSpPr>
                <p:spPr>
                  <a:xfrm flipH="1">
                    <a:off x="4876800" y="31242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89" idx="3"/>
                  </p:cNvCxnSpPr>
                  <p:nvPr/>
                </p:nvCxnSpPr>
                <p:spPr>
                  <a:xfrm>
                    <a:off x="6831996" y="31242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620000" y="1946917"/>
                    <a:ext cx="0" cy="1177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446783" y="3040984"/>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6" name="TextBox 115"/>
              <p:cNvSpPr txBox="1"/>
              <p:nvPr/>
            </p:nvSpPr>
            <p:spPr>
              <a:xfrm>
                <a:off x="5638800" y="1704201"/>
                <a:ext cx="234768" cy="20060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K</a:t>
                </a:r>
              </a:p>
            </p:txBody>
          </p:sp>
          <p:sp>
            <p:nvSpPr>
              <p:cNvPr id="117" name="TextBox 116"/>
              <p:cNvSpPr txBox="1"/>
              <p:nvPr/>
            </p:nvSpPr>
            <p:spPr>
              <a:xfrm>
                <a:off x="6400800" y="1752600"/>
                <a:ext cx="234768" cy="20060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A</a:t>
                </a:r>
              </a:p>
            </p:txBody>
          </p:sp>
          <p:sp>
            <p:nvSpPr>
              <p:cNvPr id="118" name="TextBox 117"/>
              <p:cNvSpPr txBox="1"/>
              <p:nvPr/>
            </p:nvSpPr>
            <p:spPr>
              <a:xfrm>
                <a:off x="6875542" y="1752600"/>
                <a:ext cx="228395" cy="20060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B</a:t>
                </a:r>
              </a:p>
            </p:txBody>
          </p:sp>
          <p:sp>
            <p:nvSpPr>
              <p:cNvPr id="120" name="Rectangle 119"/>
              <p:cNvSpPr/>
              <p:nvPr/>
            </p:nvSpPr>
            <p:spPr>
              <a:xfrm>
                <a:off x="5552699" y="3226027"/>
                <a:ext cx="269180" cy="20060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a:latin typeface="Times New Roman" panose="02020603050405020304" pitchFamily="18" charset="0"/>
                    <a:cs typeface="Times New Roman" panose="02020603050405020304" pitchFamily="18" charset="0"/>
                  </a:rPr>
                  <a:t>1</a:t>
                </a:r>
                <a:endParaRPr lang="en-US" sz="1200"/>
              </a:p>
            </p:txBody>
          </p:sp>
          <p:sp>
            <p:nvSpPr>
              <p:cNvPr id="121" name="Rectangle 120"/>
              <p:cNvSpPr/>
              <p:nvPr/>
            </p:nvSpPr>
            <p:spPr>
              <a:xfrm>
                <a:off x="6519446" y="3228201"/>
                <a:ext cx="269180" cy="20060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a:latin typeface="Times New Roman" panose="02020603050405020304" pitchFamily="18" charset="0"/>
                    <a:cs typeface="Times New Roman" panose="02020603050405020304" pitchFamily="18" charset="0"/>
                  </a:rPr>
                  <a:t>2</a:t>
                </a:r>
                <a:endParaRPr lang="en-US" sz="1200"/>
              </a:p>
            </p:txBody>
          </p:sp>
          <p:sp>
            <p:nvSpPr>
              <p:cNvPr id="122" name="TextBox 121"/>
              <p:cNvSpPr txBox="1"/>
              <p:nvPr/>
            </p:nvSpPr>
            <p:spPr>
              <a:xfrm>
                <a:off x="6498845" y="1932801"/>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sp>
            <p:nvSpPr>
              <p:cNvPr id="124" name="TextBox 123"/>
              <p:cNvSpPr txBox="1"/>
              <p:nvPr/>
            </p:nvSpPr>
            <p:spPr>
              <a:xfrm>
                <a:off x="6936645" y="1904810"/>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grpSp>
        <p:cxnSp>
          <p:nvCxnSpPr>
            <p:cNvPr id="46" name="Straight Connector 45"/>
            <p:cNvCxnSpPr/>
            <p:nvPr/>
          </p:nvCxnSpPr>
          <p:spPr>
            <a:xfrm flipH="1">
              <a:off x="7206920" y="2104601"/>
              <a:ext cx="121070" cy="220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Text Box 3"/>
          <p:cNvSpPr txBox="1">
            <a:spLocks noChangeArrowheads="1"/>
          </p:cNvSpPr>
          <p:nvPr/>
        </p:nvSpPr>
        <p:spPr bwMode="auto">
          <a:xfrm>
            <a:off x="2876292" y="2189818"/>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I = I</a:t>
            </a:r>
            <a:r>
              <a:rPr lang="en-US" altLang="en-US" sz="2800" b="1" baseline="-25000">
                <a:solidFill>
                  <a:srgbClr val="FF0000"/>
                </a:solidFill>
                <a:latin typeface="Times New Roman" panose="02020603050405020304" pitchFamily="18" charset="0"/>
                <a:cs typeface="Times New Roman" panose="02020603050405020304" pitchFamily="18" charset="0"/>
              </a:rPr>
              <a:t>1</a:t>
            </a:r>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b="1" smtClean="0">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I</a:t>
            </a:r>
            <a:r>
              <a:rPr lang="en-US" altLang="en-US" sz="2800" b="1" baseline="-25000">
                <a:solidFill>
                  <a:srgbClr val="FF0000"/>
                </a:solidFill>
                <a:latin typeface="Times New Roman" panose="02020603050405020304" pitchFamily="18" charset="0"/>
                <a:cs typeface="Times New Roman" panose="02020603050405020304" pitchFamily="18" charset="0"/>
              </a:rPr>
              <a:t>2 </a:t>
            </a:r>
            <a:r>
              <a:rPr lang="en-US" altLang="en-US" sz="2800" b="1" baseline="-25000" smtClean="0">
                <a:solidFill>
                  <a:srgbClr val="FF0000"/>
                </a:solidFill>
                <a:latin typeface="Times New Roman" panose="02020603050405020304" pitchFamily="18" charset="0"/>
                <a:cs typeface="Times New Roman" panose="02020603050405020304" pitchFamily="18" charset="0"/>
              </a:rPr>
              <a:t>       </a:t>
            </a:r>
            <a:r>
              <a:rPr lang="en-US" altLang="en-US" sz="2800" b="1" smtClean="0">
                <a:solidFill>
                  <a:schemeClr val="accent2"/>
                </a:solidFill>
                <a:latin typeface="Times New Roman" panose="02020603050405020304" pitchFamily="18" charset="0"/>
                <a:cs typeface="Times New Roman" panose="02020603050405020304" pitchFamily="18" charset="0"/>
              </a:rPr>
              <a:t>(</a:t>
            </a:r>
            <a:r>
              <a:rPr lang="en-US" altLang="en-US" sz="2800" b="1">
                <a:solidFill>
                  <a:schemeClr val="accent2"/>
                </a:solidFill>
                <a:latin typeface="Times New Roman" panose="02020603050405020304" pitchFamily="18" charset="0"/>
                <a:cs typeface="Times New Roman" panose="02020603050405020304" pitchFamily="18" charset="0"/>
              </a:rPr>
              <a:t>1)</a:t>
            </a:r>
            <a:endParaRPr lang="en-US" altLang="en-US" sz="2800" b="1" baseline="-25000">
              <a:solidFill>
                <a:schemeClr val="accent2"/>
              </a:solidFill>
              <a:latin typeface="Times New Roman" panose="02020603050405020304" pitchFamily="18" charset="0"/>
              <a:cs typeface="Times New Roman" panose="02020603050405020304" pitchFamily="18" charset="0"/>
            </a:endParaRPr>
          </a:p>
        </p:txBody>
      </p:sp>
      <p:sp>
        <p:nvSpPr>
          <p:cNvPr id="53" name="Text Box 37"/>
          <p:cNvSpPr txBox="1">
            <a:spLocks noChangeArrowheads="1"/>
          </p:cNvSpPr>
          <p:nvPr/>
        </p:nvSpPr>
        <p:spPr bwMode="auto">
          <a:xfrm>
            <a:off x="3016386" y="2964533"/>
            <a:ext cx="2743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600" b="1">
                <a:solidFill>
                  <a:srgbClr val="009900"/>
                </a:solidFill>
                <a:latin typeface="Times New Roman" panose="02020603050405020304" pitchFamily="18" charset="0"/>
                <a:cs typeface="Times New Roman" panose="02020603050405020304" pitchFamily="18" charset="0"/>
              </a:rPr>
              <a:t>U = U</a:t>
            </a:r>
            <a:r>
              <a:rPr lang="en-US" altLang="en-US" sz="2600" b="1" baseline="-25000">
                <a:solidFill>
                  <a:srgbClr val="009900"/>
                </a:solidFill>
                <a:latin typeface="Times New Roman" panose="02020603050405020304" pitchFamily="18" charset="0"/>
                <a:cs typeface="Times New Roman" panose="02020603050405020304" pitchFamily="18" charset="0"/>
              </a:rPr>
              <a:t>1</a:t>
            </a:r>
            <a:r>
              <a:rPr lang="en-US" altLang="en-US" sz="2600" b="1">
                <a:solidFill>
                  <a:srgbClr val="009900"/>
                </a:solidFill>
                <a:latin typeface="Times New Roman" panose="02020603050405020304" pitchFamily="18" charset="0"/>
                <a:cs typeface="Times New Roman" panose="02020603050405020304" pitchFamily="18" charset="0"/>
              </a:rPr>
              <a:t> </a:t>
            </a:r>
            <a:r>
              <a:rPr lang="en-US" altLang="en-US" sz="2600" b="1" smtClean="0">
                <a:solidFill>
                  <a:srgbClr val="009900"/>
                </a:solidFill>
                <a:latin typeface="Times New Roman" panose="02020603050405020304" pitchFamily="18" charset="0"/>
                <a:cs typeface="Times New Roman" panose="02020603050405020304" pitchFamily="18" charset="0"/>
              </a:rPr>
              <a:t>+ </a:t>
            </a:r>
            <a:r>
              <a:rPr lang="en-US" altLang="en-US" sz="2600" b="1">
                <a:solidFill>
                  <a:srgbClr val="009900"/>
                </a:solidFill>
                <a:latin typeface="Times New Roman" panose="02020603050405020304" pitchFamily="18" charset="0"/>
                <a:cs typeface="Times New Roman" panose="02020603050405020304" pitchFamily="18" charset="0"/>
              </a:rPr>
              <a:t>U</a:t>
            </a:r>
            <a:r>
              <a:rPr lang="en-US" altLang="en-US" sz="2600" b="1" baseline="-25000">
                <a:solidFill>
                  <a:srgbClr val="009900"/>
                </a:solidFill>
                <a:latin typeface="Times New Roman" panose="02020603050405020304" pitchFamily="18" charset="0"/>
                <a:cs typeface="Times New Roman" panose="02020603050405020304" pitchFamily="18" charset="0"/>
              </a:rPr>
              <a:t>2 </a:t>
            </a:r>
            <a:r>
              <a:rPr lang="en-US" altLang="en-US" sz="2600" b="1" baseline="-25000" smtClean="0">
                <a:solidFill>
                  <a:srgbClr val="009900"/>
                </a:solidFill>
                <a:latin typeface="Times New Roman" panose="02020603050405020304" pitchFamily="18" charset="0"/>
                <a:cs typeface="Times New Roman" panose="02020603050405020304" pitchFamily="18" charset="0"/>
              </a:rPr>
              <a:t>      </a:t>
            </a:r>
            <a:r>
              <a:rPr lang="en-US" altLang="en-US" sz="2600" b="1" smtClean="0">
                <a:solidFill>
                  <a:schemeClr val="accent2"/>
                </a:solidFill>
                <a:latin typeface="Times New Roman" panose="02020603050405020304" pitchFamily="18" charset="0"/>
                <a:cs typeface="Times New Roman" panose="02020603050405020304" pitchFamily="18" charset="0"/>
              </a:rPr>
              <a:t>(</a:t>
            </a:r>
            <a:r>
              <a:rPr lang="en-US" altLang="en-US" sz="2600" b="1">
                <a:solidFill>
                  <a:schemeClr val="accent2"/>
                </a:solidFill>
                <a:latin typeface="Times New Roman" panose="02020603050405020304" pitchFamily="18" charset="0"/>
                <a:cs typeface="Times New Roman" panose="02020603050405020304" pitchFamily="18" charset="0"/>
              </a:rPr>
              <a:t>2)</a:t>
            </a:r>
            <a:endParaRPr lang="en-US" altLang="en-US" sz="2600" b="1" baseline="-25000">
              <a:solidFill>
                <a:schemeClr val="accent2"/>
              </a:solidFill>
              <a:latin typeface="Times New Roman" panose="02020603050405020304" pitchFamily="18" charset="0"/>
              <a:cs typeface="Times New Roman" panose="02020603050405020304" pitchFamily="18" charset="0"/>
            </a:endParaRPr>
          </a:p>
        </p:txBody>
      </p:sp>
      <p:sp>
        <p:nvSpPr>
          <p:cNvPr id="54" name="Title 1"/>
          <p:cNvSpPr txBox="1">
            <a:spLocks/>
          </p:cNvSpPr>
          <p:nvPr/>
        </p:nvSpPr>
        <p:spPr>
          <a:xfrm>
            <a:off x="1600200" y="0"/>
            <a:ext cx="8991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b="1" smtClean="0">
                <a:solidFill>
                  <a:srgbClr val="009900"/>
                </a:solidFill>
                <a:latin typeface="Times New Roman" panose="02020603050405020304" pitchFamily="18" charset="0"/>
                <a:cs typeface="Times New Roman" panose="02020603050405020304" pitchFamily="18" charset="0"/>
              </a:rPr>
              <a:t>I. CƯỜNG ĐỘ DÒNG ĐIỆN VÀ HIỆU ĐIỆN THẾ TRONG ĐOẠN MẠCH NỐI TIẾP</a:t>
            </a:r>
            <a:endParaRPr lang="en-US" sz="2800" b="1">
              <a:solidFill>
                <a:srgbClr val="009900"/>
              </a:solidFill>
              <a:latin typeface="Times New Roman" panose="02020603050405020304" pitchFamily="18" charset="0"/>
              <a:cs typeface="Times New Roman" panose="02020603050405020304" pitchFamily="18" charset="0"/>
            </a:endParaRPr>
          </a:p>
        </p:txBody>
      </p:sp>
      <p:sp>
        <p:nvSpPr>
          <p:cNvPr id="55" name="Content Placeholder 2"/>
          <p:cNvSpPr txBox="1">
            <a:spLocks/>
          </p:cNvSpPr>
          <p:nvPr/>
        </p:nvSpPr>
        <p:spPr>
          <a:xfrm>
            <a:off x="1600199" y="1110419"/>
            <a:ext cx="9089723" cy="560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buFont typeface="Arial" panose="020B0604020202020204" pitchFamily="34" charset="0"/>
              <a:buAutoNum type="arabicPeriod"/>
            </a:pPr>
            <a:r>
              <a:rPr lang="en-US" sz="2600" b="1" smtClean="0">
                <a:solidFill>
                  <a:srgbClr val="009900"/>
                </a:solidFill>
                <a:latin typeface="Times New Roman" panose="02020603050405020304" pitchFamily="18" charset="0"/>
                <a:cs typeface="Times New Roman" panose="02020603050405020304" pitchFamily="18" charset="0"/>
              </a:rPr>
              <a:t>Nhớ lại kiến thức lớp 7 (đoạn mạch gồm hai bóng đèn mắc)</a:t>
            </a:r>
          </a:p>
        </p:txBody>
      </p:sp>
    </p:spTree>
    <p:extLst>
      <p:ext uri="{BB962C8B-B14F-4D97-AF65-F5344CB8AC3E}">
        <p14:creationId xmlns:p14="http://schemas.microsoft.com/office/powerpoint/2010/main" val="1971591913"/>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randombar(horizontal)">
                                      <p:cBhvr>
                                        <p:cTn id="12" dur="500"/>
                                        <p:tgtEl>
                                          <p:spTgt spid="50"/>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diamond(in)">
                                      <p:cBhvr>
                                        <p:cTn id="20" dur="20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7">
                                            <p:txEl>
                                              <p:pRg st="0" end="0"/>
                                            </p:txEl>
                                          </p:spTgt>
                                        </p:tgtEl>
                                        <p:attrNameLst>
                                          <p:attrName>style.visibility</p:attrName>
                                        </p:attrNameLst>
                                      </p:cBhvr>
                                      <p:to>
                                        <p:strVal val="visible"/>
                                      </p:to>
                                    </p:set>
                                    <p:anim calcmode="lin" valueType="num">
                                      <p:cBhvr additive="base">
                                        <p:cTn id="25"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43"/>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47">
                                            <p:txEl>
                                              <p:pRg st="0" end="0"/>
                                            </p:txEl>
                                          </p:spTgt>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50"/>
                                        </p:tgtEl>
                                        <p:attrNameLst>
                                          <p:attrName>style.visibility</p:attrName>
                                        </p:attrNameLst>
                                      </p:cBhvr>
                                      <p:to>
                                        <p:strVal val="hidden"/>
                                      </p:to>
                                    </p:set>
                                  </p:childTnLst>
                                </p:cTn>
                              </p:par>
                              <p:par>
                                <p:cTn id="37" presetID="3" presetClass="entr" presetSubtype="10" fill="hold" nodeType="withEffect">
                                  <p:stCondLst>
                                    <p:cond delay="0"/>
                                  </p:stCondLst>
                                  <p:childTnLst>
                                    <p:set>
                                      <p:cBhvr>
                                        <p:cTn id="38" dur="1" fill="hold">
                                          <p:stCondLst>
                                            <p:cond delay="0"/>
                                          </p:stCondLst>
                                        </p:cTn>
                                        <p:tgtEl>
                                          <p:spTgt spid="51">
                                            <p:txEl>
                                              <p:pRg st="0" end="0"/>
                                            </p:txEl>
                                          </p:spTgt>
                                        </p:tgtEl>
                                        <p:attrNameLst>
                                          <p:attrName>style.visibility</p:attrName>
                                        </p:attrNameLst>
                                      </p:cBhvr>
                                      <p:to>
                                        <p:strVal val="visible"/>
                                      </p:to>
                                    </p:set>
                                    <p:animEffect transition="in" filter="blinds(horizontal)">
                                      <p:cBhvr>
                                        <p:cTn id="39" dur="500"/>
                                        <p:tgtEl>
                                          <p:spTgt spid="51">
                                            <p:txEl>
                                              <p:pRg st="0" end="0"/>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blinds(horizontal)">
                                      <p:cBhvr>
                                        <p:cTn id="4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3" grpId="0"/>
      <p:bldP spid="43" grpId="1"/>
      <p:bldP spid="47" grpId="0" build="allAtOnce"/>
      <p:bldP spid="50" grpId="0" animBg="1"/>
      <p:bldP spid="50" grpId="1"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ChangeAspect="1" noMove="1" noResize="1" noEditPoints="1" noAdjustHandles="1" noChangeArrowheads="1" noChangeShapeType="1" noTextEdit="1"/>
          </p:cNvSpPr>
          <p:nvPr>
            <p:ph type="title"/>
          </p:nvPr>
        </p:nvSpPr>
        <p:spPr>
          <a:xfrm>
            <a:off x="1524000" y="31845"/>
            <a:ext cx="9144000" cy="1143000"/>
          </a:xfrm>
          <a:blipFill rotWithShape="0">
            <a:blip r:embed="rId2"/>
            <a:stretch>
              <a:fillRect b="-5851"/>
            </a:stretch>
          </a:blipFill>
          <a:extLst/>
        </p:spPr>
        <p:txBody>
          <a:bodyPr/>
          <a:lstStyle/>
          <a:p>
            <a:pPr>
              <a:defRPr/>
            </a:pPr>
            <a:r>
              <a:rPr lang="vi-VN">
                <a:noFill/>
              </a:rPr>
              <a:t> </a:t>
            </a:r>
          </a:p>
        </p:txBody>
      </p:sp>
      <p:pic>
        <p:nvPicPr>
          <p:cNvPr id="9219" name="Content Placeholder 3"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87375"/>
            <a:ext cx="22098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ình chữ nhật 4"/>
          <p:cNvSpPr/>
          <p:nvPr/>
        </p:nvSpPr>
        <p:spPr>
          <a:xfrm>
            <a:off x="3943350" y="1295401"/>
            <a:ext cx="2152650" cy="461963"/>
          </a:xfrm>
          <a:prstGeom prst="rect">
            <a:avLst/>
          </a:prstGeom>
        </p:spPr>
        <p:txBody>
          <a:bodyPr wrap="none">
            <a:spAutoFit/>
          </a:bodyPr>
          <a:lstStyle/>
          <a:p>
            <a:pPr marL="36576" algn="ctr">
              <a:buClr>
                <a:srgbClr val="6EA0B0"/>
              </a:buClr>
              <a:buSzPct val="80000"/>
              <a:defRPr/>
            </a:pPr>
            <a:r>
              <a:rPr lang="en-US" sz="2400" b="1" u="sng" kern="0">
                <a:ln/>
                <a:latin typeface="Arial"/>
              </a:rPr>
              <a:t>Ch</a:t>
            </a:r>
            <a:r>
              <a:rPr lang="vi-VN" sz="2400" b="1" u="sng" kern="0">
                <a:ln/>
                <a:latin typeface="Arial"/>
              </a:rPr>
              <a:t>ứng</a:t>
            </a:r>
            <a:r>
              <a:rPr lang="en-US" sz="2400" b="1" u="sng" kern="0">
                <a:ln/>
                <a:latin typeface="Arial"/>
              </a:rPr>
              <a:t> minh:</a:t>
            </a:r>
            <a:endParaRPr lang="en-US" sz="2400" b="1" u="sng" kern="0" dirty="0">
              <a:ln/>
              <a:latin typeface="Arial"/>
            </a:endParaRPr>
          </a:p>
        </p:txBody>
      </p:sp>
      <p:sp>
        <p:nvSpPr>
          <p:cNvPr id="6" name="Hình chữ nhật 5"/>
          <p:cNvSpPr>
            <a:spLocks noRot="1" noChangeAspect="1" noMove="1" noResize="1" noEditPoints="1" noAdjustHandles="1" noChangeArrowheads="1" noChangeShapeType="1" noTextEdit="1"/>
          </p:cNvSpPr>
          <p:nvPr/>
        </p:nvSpPr>
        <p:spPr>
          <a:xfrm>
            <a:off x="1887383" y="1767131"/>
            <a:ext cx="5163016" cy="523220"/>
          </a:xfrm>
          <a:prstGeom prst="rect">
            <a:avLst/>
          </a:prstGeom>
          <a:blipFill rotWithShape="0">
            <a:blip r:embed="rId4"/>
            <a:stretch>
              <a:fillRect l="-708" t="-12791" r="-1417" b="-31395"/>
            </a:stretch>
          </a:blipFill>
        </p:spPr>
        <p:txBody>
          <a:bodyPr/>
          <a:lstStyle/>
          <a:p>
            <a:r>
              <a:rPr lang="vi-VN">
                <a:noFill/>
              </a:rPr>
              <a:t> </a:t>
            </a:r>
          </a:p>
        </p:txBody>
      </p:sp>
      <p:sp>
        <p:nvSpPr>
          <p:cNvPr id="8" name="Hình chữ nhật 7"/>
          <p:cNvSpPr>
            <a:spLocks noRot="1" noChangeAspect="1" noMove="1" noResize="1" noEditPoints="1" noAdjustHandles="1" noChangeArrowheads="1" noChangeShapeType="1" noTextEdit="1"/>
          </p:cNvSpPr>
          <p:nvPr/>
        </p:nvSpPr>
        <p:spPr>
          <a:xfrm>
            <a:off x="2843862" y="2376750"/>
            <a:ext cx="1924053" cy="860107"/>
          </a:xfrm>
          <a:prstGeom prst="rect">
            <a:avLst/>
          </a:prstGeom>
          <a:blipFill rotWithShape="0">
            <a:blip r:embed="rId5"/>
            <a:stretch>
              <a:fillRect l="-8254" b="-2128"/>
            </a:stretch>
          </a:blipFill>
        </p:spPr>
        <p:txBody>
          <a:bodyPr/>
          <a:lstStyle/>
          <a:p>
            <a:r>
              <a:rPr lang="vi-VN">
                <a:noFill/>
              </a:rPr>
              <a:t> </a:t>
            </a:r>
          </a:p>
        </p:txBody>
      </p:sp>
      <p:sp>
        <p:nvSpPr>
          <p:cNvPr id="9" name="Hình chữ nhật 8"/>
          <p:cNvSpPr>
            <a:spLocks noRot="1" noChangeAspect="1" noMove="1" noResize="1" noEditPoints="1" noAdjustHandles="1" noChangeArrowheads="1" noChangeShapeType="1" noTextEdit="1"/>
          </p:cNvSpPr>
          <p:nvPr/>
        </p:nvSpPr>
        <p:spPr>
          <a:xfrm>
            <a:off x="5247146" y="2404303"/>
            <a:ext cx="1697709" cy="763992"/>
          </a:xfrm>
          <a:prstGeom prst="rect">
            <a:avLst/>
          </a:prstGeom>
          <a:blipFill rotWithShape="0">
            <a:blip r:embed="rId6"/>
            <a:stretch>
              <a:fillRect l="-7554" b="-1587"/>
            </a:stretch>
          </a:blipFill>
        </p:spPr>
        <p:txBody>
          <a:bodyPr/>
          <a:lstStyle/>
          <a:p>
            <a:r>
              <a:rPr lang="vi-VN">
                <a:noFill/>
              </a:rPr>
              <a:t> </a:t>
            </a:r>
          </a:p>
        </p:txBody>
      </p:sp>
      <p:sp>
        <p:nvSpPr>
          <p:cNvPr id="10" name="Hình chữ nhật 9"/>
          <p:cNvSpPr/>
          <p:nvPr/>
        </p:nvSpPr>
        <p:spPr>
          <a:xfrm>
            <a:off x="1676401" y="3359151"/>
            <a:ext cx="8181975" cy="1814513"/>
          </a:xfrm>
          <a:prstGeom prst="rect">
            <a:avLst/>
          </a:prstGeom>
        </p:spPr>
        <p:txBody>
          <a:bodyPr>
            <a:spAutoFit/>
          </a:bodyPr>
          <a:lstStyle/>
          <a:p>
            <a:pPr marL="36576">
              <a:buClr>
                <a:srgbClr val="6EA0B0"/>
              </a:buClr>
              <a:buSzPct val="80000"/>
              <a:defRPr/>
            </a:pPr>
            <a:r>
              <a:rPr lang="en-US" sz="2800" b="1" kern="0">
                <a:ln/>
                <a:solidFill>
                  <a:srgbClr val="0000FF"/>
                </a:solidFill>
                <a:latin typeface="Times New Roman" panose="02020603050405020304" pitchFamily="18" charset="0"/>
                <a:cs typeface="Times New Roman" panose="02020603050405020304" pitchFamily="18" charset="0"/>
              </a:rPr>
              <a:t>Kết luận: </a:t>
            </a:r>
          </a:p>
          <a:p>
            <a:pPr marL="36576">
              <a:buClr>
                <a:srgbClr val="6EA0B0"/>
              </a:buClr>
              <a:buSzPct val="80000"/>
              <a:defRPr/>
            </a:pPr>
            <a:r>
              <a:rPr lang="en-US" sz="2800" b="1" kern="0">
                <a:ln/>
                <a:solidFill>
                  <a:srgbClr val="006600"/>
                </a:solidFill>
                <a:latin typeface="Times New Roman" panose="02020603050405020304" pitchFamily="18" charset="0"/>
                <a:cs typeface="Times New Roman" panose="02020603050405020304" pitchFamily="18" charset="0"/>
              </a:rPr>
              <a:t>Trong </a:t>
            </a:r>
            <a:r>
              <a:rPr lang="vi-VN" sz="2800" b="1" kern="0">
                <a:ln/>
                <a:solidFill>
                  <a:srgbClr val="006600"/>
                </a:solidFill>
                <a:latin typeface="Times New Roman" panose="02020603050405020304" pitchFamily="18" charset="0"/>
                <a:cs typeface="Times New Roman" panose="02020603050405020304" pitchFamily="18" charset="0"/>
              </a:rPr>
              <a:t>đ</a:t>
            </a:r>
            <a:r>
              <a:rPr lang="en-US" sz="2800" b="1" kern="0">
                <a:ln/>
                <a:solidFill>
                  <a:srgbClr val="006600"/>
                </a:solidFill>
                <a:latin typeface="Times New Roman" panose="02020603050405020304" pitchFamily="18" charset="0"/>
                <a:cs typeface="Times New Roman" panose="02020603050405020304" pitchFamily="18" charset="0"/>
              </a:rPr>
              <a:t>oạn mạch gồm 2 </a:t>
            </a:r>
            <a:r>
              <a:rPr lang="vi-VN" sz="2800" b="1" kern="0">
                <a:ln/>
                <a:solidFill>
                  <a:srgbClr val="006600"/>
                </a:solidFill>
                <a:latin typeface="Times New Roman" panose="02020603050405020304" pitchFamily="18" charset="0"/>
                <a:cs typeface="Times New Roman" panose="02020603050405020304" pitchFamily="18" charset="0"/>
              </a:rPr>
              <a:t>đ</a:t>
            </a:r>
            <a:r>
              <a:rPr lang="en-US" sz="2800" b="1" kern="0">
                <a:ln/>
                <a:solidFill>
                  <a:srgbClr val="006600"/>
                </a:solidFill>
                <a:latin typeface="Times New Roman" panose="02020603050405020304" pitchFamily="18" charset="0"/>
                <a:cs typeface="Times New Roman" panose="02020603050405020304" pitchFamily="18" charset="0"/>
              </a:rPr>
              <a:t>iện tr</a:t>
            </a:r>
            <a:r>
              <a:rPr lang="vi-VN" sz="2800" b="1" kern="0">
                <a:ln/>
                <a:solidFill>
                  <a:srgbClr val="006600"/>
                </a:solidFill>
                <a:latin typeface="Times New Roman" panose="02020603050405020304" pitchFamily="18" charset="0"/>
                <a:cs typeface="Times New Roman" panose="02020603050405020304" pitchFamily="18" charset="0"/>
              </a:rPr>
              <a:t>ở</a:t>
            </a:r>
            <a:r>
              <a:rPr lang="en-US" sz="2800" b="1" kern="0">
                <a:ln/>
                <a:solidFill>
                  <a:srgbClr val="006600"/>
                </a:solidFill>
                <a:latin typeface="Times New Roman" panose="02020603050405020304" pitchFamily="18" charset="0"/>
                <a:cs typeface="Times New Roman" panose="02020603050405020304" pitchFamily="18" charset="0"/>
              </a:rPr>
              <a:t> m</a:t>
            </a:r>
            <a:r>
              <a:rPr lang="vi-VN" sz="2800" b="1" kern="0">
                <a:ln/>
                <a:solidFill>
                  <a:srgbClr val="006600"/>
                </a:solidFill>
                <a:latin typeface="Times New Roman" panose="02020603050405020304" pitchFamily="18" charset="0"/>
                <a:cs typeface="Times New Roman" panose="02020603050405020304" pitchFamily="18" charset="0"/>
              </a:rPr>
              <a:t>ắc</a:t>
            </a:r>
            <a:r>
              <a:rPr lang="en-US" sz="2800" b="1" kern="0">
                <a:ln/>
                <a:solidFill>
                  <a:srgbClr val="006600"/>
                </a:solidFill>
                <a:latin typeface="Times New Roman" panose="02020603050405020304" pitchFamily="18" charset="0"/>
                <a:cs typeface="Times New Roman" panose="02020603050405020304" pitchFamily="18" charset="0"/>
              </a:rPr>
              <a:t> nối tiếp hiệu </a:t>
            </a:r>
            <a:r>
              <a:rPr lang="vi-VN" sz="2800" b="1" kern="0">
                <a:ln/>
                <a:solidFill>
                  <a:srgbClr val="006600"/>
                </a:solidFill>
                <a:latin typeface="Times New Roman" panose="02020603050405020304" pitchFamily="18" charset="0"/>
                <a:cs typeface="Times New Roman" panose="02020603050405020304" pitchFamily="18" charset="0"/>
              </a:rPr>
              <a:t>đ</a:t>
            </a:r>
            <a:r>
              <a:rPr lang="en-US" sz="2800" b="1" kern="0">
                <a:ln/>
                <a:solidFill>
                  <a:srgbClr val="006600"/>
                </a:solidFill>
                <a:latin typeface="Times New Roman" panose="02020603050405020304" pitchFamily="18" charset="0"/>
                <a:cs typeface="Times New Roman" panose="02020603050405020304" pitchFamily="18" charset="0"/>
              </a:rPr>
              <a:t>iện thế gi</a:t>
            </a:r>
            <a:r>
              <a:rPr lang="vi-VN" sz="2800" b="1" kern="0">
                <a:ln/>
                <a:solidFill>
                  <a:srgbClr val="006600"/>
                </a:solidFill>
                <a:latin typeface="Times New Roman" panose="02020603050405020304" pitchFamily="18" charset="0"/>
                <a:cs typeface="Times New Roman" panose="02020603050405020304" pitchFamily="18" charset="0"/>
              </a:rPr>
              <a:t>ữa</a:t>
            </a:r>
            <a:r>
              <a:rPr lang="en-US" sz="2800" b="1" kern="0">
                <a:ln/>
                <a:solidFill>
                  <a:srgbClr val="006600"/>
                </a:solidFill>
                <a:latin typeface="Times New Roman" panose="02020603050405020304" pitchFamily="18" charset="0"/>
                <a:cs typeface="Times New Roman" panose="02020603050405020304" pitchFamily="18" charset="0"/>
              </a:rPr>
              <a:t> hai </a:t>
            </a:r>
            <a:r>
              <a:rPr lang="vi-VN" sz="2800" b="1" kern="0">
                <a:ln/>
                <a:solidFill>
                  <a:srgbClr val="006600"/>
                </a:solidFill>
                <a:latin typeface="Times New Roman" panose="02020603050405020304" pitchFamily="18" charset="0"/>
                <a:cs typeface="Times New Roman" panose="02020603050405020304" pitchFamily="18" charset="0"/>
              </a:rPr>
              <a:t>đầu</a:t>
            </a:r>
            <a:r>
              <a:rPr lang="en-US" sz="2800" b="1" kern="0">
                <a:ln/>
                <a:solidFill>
                  <a:srgbClr val="006600"/>
                </a:solidFill>
                <a:latin typeface="Times New Roman" panose="02020603050405020304" pitchFamily="18" charset="0"/>
                <a:cs typeface="Times New Roman" panose="02020603050405020304" pitchFamily="18" charset="0"/>
              </a:rPr>
              <a:t> mỗi </a:t>
            </a:r>
            <a:r>
              <a:rPr lang="vi-VN" sz="2800" b="1" kern="0">
                <a:ln/>
                <a:solidFill>
                  <a:srgbClr val="006600"/>
                </a:solidFill>
                <a:latin typeface="Times New Roman" panose="02020603050405020304" pitchFamily="18" charset="0"/>
                <a:cs typeface="Times New Roman" panose="02020603050405020304" pitchFamily="18" charset="0"/>
              </a:rPr>
              <a:t>đ</a:t>
            </a:r>
            <a:r>
              <a:rPr lang="en-US" sz="2800" b="1" kern="0">
                <a:ln/>
                <a:solidFill>
                  <a:srgbClr val="006600"/>
                </a:solidFill>
                <a:latin typeface="Times New Roman" panose="02020603050405020304" pitchFamily="18" charset="0"/>
                <a:cs typeface="Times New Roman" panose="02020603050405020304" pitchFamily="18" charset="0"/>
              </a:rPr>
              <a:t>iện tr</a:t>
            </a:r>
            <a:r>
              <a:rPr lang="vi-VN" sz="2800" b="1" kern="0">
                <a:ln/>
                <a:solidFill>
                  <a:srgbClr val="006600"/>
                </a:solidFill>
                <a:latin typeface="Times New Roman" panose="02020603050405020304" pitchFamily="18" charset="0"/>
                <a:cs typeface="Times New Roman" panose="02020603050405020304" pitchFamily="18" charset="0"/>
              </a:rPr>
              <a:t>ở</a:t>
            </a:r>
            <a:r>
              <a:rPr lang="en-US" sz="2800" b="1" kern="0">
                <a:ln/>
                <a:solidFill>
                  <a:srgbClr val="006600"/>
                </a:solidFill>
                <a:latin typeface="Times New Roman" panose="02020603050405020304" pitchFamily="18" charset="0"/>
                <a:cs typeface="Times New Roman" panose="02020603050405020304" pitchFamily="18" charset="0"/>
              </a:rPr>
              <a:t> tỉ lệ thuận v</a:t>
            </a:r>
            <a:r>
              <a:rPr lang="vi-VN" sz="2800" b="1" kern="0">
                <a:ln/>
                <a:solidFill>
                  <a:srgbClr val="006600"/>
                </a:solidFill>
                <a:latin typeface="Times New Roman" panose="02020603050405020304" pitchFamily="18" charset="0"/>
                <a:cs typeface="Times New Roman" panose="02020603050405020304" pitchFamily="18" charset="0"/>
              </a:rPr>
              <a:t>ới</a:t>
            </a:r>
            <a:r>
              <a:rPr lang="en-US" sz="2800" b="1" kern="0">
                <a:ln/>
                <a:solidFill>
                  <a:srgbClr val="006600"/>
                </a:solidFill>
                <a:latin typeface="Times New Roman" panose="02020603050405020304" pitchFamily="18" charset="0"/>
                <a:cs typeface="Times New Roman" panose="02020603050405020304" pitchFamily="18" charset="0"/>
              </a:rPr>
              <a:t> </a:t>
            </a:r>
            <a:r>
              <a:rPr lang="vi-VN" sz="2800" b="1" kern="0">
                <a:ln/>
                <a:solidFill>
                  <a:srgbClr val="006600"/>
                </a:solidFill>
                <a:latin typeface="Times New Roman" panose="02020603050405020304" pitchFamily="18" charset="0"/>
                <a:cs typeface="Times New Roman" panose="02020603050405020304" pitchFamily="18" charset="0"/>
              </a:rPr>
              <a:t>đ</a:t>
            </a:r>
            <a:r>
              <a:rPr lang="en-US" sz="2800" b="1" kern="0">
                <a:ln/>
                <a:solidFill>
                  <a:srgbClr val="006600"/>
                </a:solidFill>
                <a:latin typeface="Times New Roman" panose="02020603050405020304" pitchFamily="18" charset="0"/>
                <a:cs typeface="Times New Roman" panose="02020603050405020304" pitchFamily="18" charset="0"/>
              </a:rPr>
              <a:t>iện tr</a:t>
            </a:r>
            <a:r>
              <a:rPr lang="vi-VN" sz="2800" b="1" kern="0">
                <a:ln/>
                <a:solidFill>
                  <a:srgbClr val="006600"/>
                </a:solidFill>
                <a:latin typeface="Times New Roman" panose="02020603050405020304" pitchFamily="18" charset="0"/>
                <a:cs typeface="Times New Roman" panose="02020603050405020304" pitchFamily="18" charset="0"/>
              </a:rPr>
              <a:t>ở</a:t>
            </a:r>
            <a:r>
              <a:rPr lang="en-US" sz="2800" b="1" kern="0">
                <a:ln/>
                <a:solidFill>
                  <a:srgbClr val="006600"/>
                </a:solidFill>
                <a:latin typeface="Times New Roman" panose="02020603050405020304" pitchFamily="18" charset="0"/>
                <a:cs typeface="Times New Roman" panose="02020603050405020304" pitchFamily="18" charset="0"/>
              </a:rPr>
              <a:t> </a:t>
            </a:r>
            <a:r>
              <a:rPr lang="vi-VN" sz="2800" b="1" kern="0">
                <a:ln/>
                <a:solidFill>
                  <a:srgbClr val="006600"/>
                </a:solidFill>
                <a:latin typeface="Times New Roman" panose="02020603050405020304" pitchFamily="18" charset="0"/>
                <a:cs typeface="Times New Roman" panose="02020603050405020304" pitchFamily="18" charset="0"/>
              </a:rPr>
              <a:t>đó</a:t>
            </a:r>
            <a:r>
              <a:rPr lang="en-US" sz="2800" b="1" kern="0">
                <a:ln/>
                <a:solidFill>
                  <a:srgbClr val="006600"/>
                </a:solidFill>
                <a:latin typeface="Times New Roman" panose="02020603050405020304" pitchFamily="18" charset="0"/>
                <a:cs typeface="Times New Roman" panose="02020603050405020304" pitchFamily="18" charset="0"/>
              </a:rPr>
              <a:t>.</a:t>
            </a:r>
            <a:endParaRPr lang="en-US" sz="2800" b="1" kern="0" dirty="0">
              <a:ln/>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3937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649548"/>
            <a:ext cx="8229600" cy="563562"/>
          </a:xfrm>
        </p:spPr>
        <p:txBody>
          <a:bodyPr>
            <a:normAutofit/>
          </a:bodyPr>
          <a:lstStyle/>
          <a:p>
            <a:pPr algn="just"/>
            <a:r>
              <a:rPr lang="en-US" sz="2600" b="1">
                <a:solidFill>
                  <a:srgbClr val="009900"/>
                </a:solidFill>
                <a:latin typeface="Times New Roman" panose="02020603050405020304" pitchFamily="18" charset="0"/>
                <a:cs typeface="Times New Roman" panose="02020603050405020304" pitchFamily="18" charset="0"/>
              </a:rPr>
              <a:t>2. Đoạn mạch gồm hai điện trở mắc </a:t>
            </a:r>
            <a:r>
              <a:rPr lang="en-US" sz="2600" b="1" smtClean="0">
                <a:solidFill>
                  <a:srgbClr val="009900"/>
                </a:solidFill>
                <a:latin typeface="Times New Roman" panose="02020603050405020304" pitchFamily="18" charset="0"/>
                <a:cs typeface="Times New Roman" panose="02020603050405020304" pitchFamily="18" charset="0"/>
              </a:rPr>
              <a:t>nối tiếp</a:t>
            </a:r>
            <a:endParaRPr lang="en-US" sz="2600" b="1">
              <a:solidFill>
                <a:srgbClr val="0099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7222435" y="2044427"/>
            <a:ext cx="3467488" cy="2239731"/>
            <a:chOff x="3733800" y="1856601"/>
            <a:chExt cx="5257800" cy="2381321"/>
          </a:xfrm>
        </p:grpSpPr>
        <p:grpSp>
          <p:nvGrpSpPr>
            <p:cNvPr id="125" name="Group 124"/>
            <p:cNvGrpSpPr/>
            <p:nvPr/>
          </p:nvGrpSpPr>
          <p:grpSpPr>
            <a:xfrm>
              <a:off x="3733800" y="1856601"/>
              <a:ext cx="5257800" cy="2381321"/>
              <a:chOff x="4736306" y="1704201"/>
              <a:chExt cx="2895600" cy="1724609"/>
            </a:xfrm>
          </p:grpSpPr>
          <p:grpSp>
            <p:nvGrpSpPr>
              <p:cNvPr id="123" name="Group 122"/>
              <p:cNvGrpSpPr/>
              <p:nvPr/>
            </p:nvGrpSpPr>
            <p:grpSpPr>
              <a:xfrm>
                <a:off x="4736306" y="1849758"/>
                <a:ext cx="2895600" cy="1371600"/>
                <a:chOff x="4736306" y="1849758"/>
                <a:chExt cx="2895600" cy="1371600"/>
              </a:xfrm>
            </p:grpSpPr>
            <p:cxnSp>
              <p:nvCxnSpPr>
                <p:cNvPr id="80" name="Straight Connector 79"/>
                <p:cNvCxnSpPr>
                  <a:stCxn id="66" idx="6"/>
                </p:cNvCxnSpPr>
                <p:nvPr/>
              </p:nvCxnSpPr>
              <p:spPr>
                <a:xfrm>
                  <a:off x="6946106" y="1967876"/>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4736306" y="1849758"/>
                  <a:ext cx="2895600" cy="1371600"/>
                  <a:chOff x="4724400" y="1828800"/>
                  <a:chExt cx="2895600" cy="1371600"/>
                </a:xfrm>
              </p:grpSpPr>
              <p:grpSp>
                <p:nvGrpSpPr>
                  <p:cNvPr id="67" name="Group 66"/>
                  <p:cNvGrpSpPr/>
                  <p:nvPr/>
                </p:nvGrpSpPr>
                <p:grpSpPr>
                  <a:xfrm>
                    <a:off x="6010275" y="1912635"/>
                    <a:ext cx="695325" cy="68565"/>
                    <a:chOff x="6324600" y="1981200"/>
                    <a:chExt cx="695325" cy="68565"/>
                  </a:xfrm>
                </p:grpSpPr>
                <p:sp>
                  <p:nvSpPr>
                    <p:cNvPr id="61" name="Oval 60"/>
                    <p:cNvSpPr/>
                    <p:nvPr/>
                  </p:nvSpPr>
                  <p:spPr>
                    <a:xfrm>
                      <a:off x="6953250" y="1981200"/>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a:stCxn id="61" idx="2"/>
                    </p:cNvCxnSpPr>
                    <p:nvPr/>
                  </p:nvCxnSpPr>
                  <p:spPr>
                    <a:xfrm flipH="1" flipV="1">
                      <a:off x="6324600" y="2015482"/>
                      <a:ext cx="62865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flipH="1">
                    <a:off x="4876800" y="1946918"/>
                    <a:ext cx="904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781675" y="1828800"/>
                    <a:ext cx="152400" cy="118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6867524" y="1863839"/>
                    <a:ext cx="66676" cy="159501"/>
                    <a:chOff x="6867524" y="1863839"/>
                    <a:chExt cx="66676" cy="159501"/>
                  </a:xfrm>
                </p:grpSpPr>
                <p:sp>
                  <p:nvSpPr>
                    <p:cNvPr id="66" name="Oval 65"/>
                    <p:cNvSpPr/>
                    <p:nvPr/>
                  </p:nvSpPr>
                  <p:spPr>
                    <a:xfrm>
                      <a:off x="6867525" y="1912635"/>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p:nvPr/>
                  </p:nvCxnSpPr>
                  <p:spPr>
                    <a:xfrm flipH="1">
                      <a:off x="6867524" y="1863839"/>
                      <a:ext cx="66676" cy="159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Oval 80"/>
                  <p:cNvSpPr/>
                  <p:nvPr/>
                </p:nvSpPr>
                <p:spPr>
                  <a:xfrm>
                    <a:off x="4724400" y="2343329"/>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Times New Roman" panose="02020603050405020304" pitchFamily="18" charset="0"/>
                        <a:cs typeface="Times New Roman" panose="02020603050405020304" pitchFamily="18" charset="0"/>
                      </a:rPr>
                      <a:t>A</a:t>
                    </a:r>
                  </a:p>
                </p:txBody>
              </p:sp>
              <p:cxnSp>
                <p:nvCxnSpPr>
                  <p:cNvPr id="86" name="Straight Connector 85"/>
                  <p:cNvCxnSpPr>
                    <a:endCxn id="81" idx="0"/>
                  </p:cNvCxnSpPr>
                  <p:nvPr/>
                </p:nvCxnSpPr>
                <p:spPr>
                  <a:xfrm>
                    <a:off x="4876800" y="1946917"/>
                    <a:ext cx="0" cy="3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1" idx="4"/>
                  </p:cNvCxnSpPr>
                  <p:nvPr/>
                </p:nvCxnSpPr>
                <p:spPr>
                  <a:xfrm>
                    <a:off x="4876800" y="2648129"/>
                    <a:ext cx="0" cy="476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6374796" y="30480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89" idx="1"/>
                  </p:cNvCxnSpPr>
                  <p:nvPr/>
                </p:nvCxnSpPr>
                <p:spPr>
                  <a:xfrm flipH="1">
                    <a:off x="4876800" y="31242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89" idx="3"/>
                  </p:cNvCxnSpPr>
                  <p:nvPr/>
                </p:nvCxnSpPr>
                <p:spPr>
                  <a:xfrm>
                    <a:off x="6831996" y="31242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620000" y="1946917"/>
                    <a:ext cx="0" cy="1177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446783" y="3040984"/>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6" name="TextBox 115"/>
              <p:cNvSpPr txBox="1"/>
              <p:nvPr/>
            </p:nvSpPr>
            <p:spPr>
              <a:xfrm>
                <a:off x="5638800" y="1704201"/>
                <a:ext cx="234768" cy="20060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K</a:t>
                </a:r>
              </a:p>
            </p:txBody>
          </p:sp>
          <p:sp>
            <p:nvSpPr>
              <p:cNvPr id="117" name="TextBox 116"/>
              <p:cNvSpPr txBox="1"/>
              <p:nvPr/>
            </p:nvSpPr>
            <p:spPr>
              <a:xfrm>
                <a:off x="6400800" y="1752600"/>
                <a:ext cx="234768" cy="20060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A</a:t>
                </a:r>
              </a:p>
            </p:txBody>
          </p:sp>
          <p:sp>
            <p:nvSpPr>
              <p:cNvPr id="118" name="TextBox 117"/>
              <p:cNvSpPr txBox="1"/>
              <p:nvPr/>
            </p:nvSpPr>
            <p:spPr>
              <a:xfrm>
                <a:off x="6875542" y="1752600"/>
                <a:ext cx="228395" cy="20060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B</a:t>
                </a:r>
              </a:p>
            </p:txBody>
          </p:sp>
          <p:sp>
            <p:nvSpPr>
              <p:cNvPr id="120" name="Rectangle 119"/>
              <p:cNvSpPr/>
              <p:nvPr/>
            </p:nvSpPr>
            <p:spPr>
              <a:xfrm>
                <a:off x="5552699" y="3226027"/>
                <a:ext cx="269180" cy="20060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a:latin typeface="Times New Roman" panose="02020603050405020304" pitchFamily="18" charset="0"/>
                    <a:cs typeface="Times New Roman" panose="02020603050405020304" pitchFamily="18" charset="0"/>
                  </a:rPr>
                  <a:t>1</a:t>
                </a:r>
                <a:endParaRPr lang="en-US" sz="1200"/>
              </a:p>
            </p:txBody>
          </p:sp>
          <p:sp>
            <p:nvSpPr>
              <p:cNvPr id="121" name="Rectangle 120"/>
              <p:cNvSpPr/>
              <p:nvPr/>
            </p:nvSpPr>
            <p:spPr>
              <a:xfrm>
                <a:off x="6519446" y="3228201"/>
                <a:ext cx="269180" cy="20060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a:latin typeface="Times New Roman" panose="02020603050405020304" pitchFamily="18" charset="0"/>
                    <a:cs typeface="Times New Roman" panose="02020603050405020304" pitchFamily="18" charset="0"/>
                  </a:rPr>
                  <a:t>2</a:t>
                </a:r>
                <a:endParaRPr lang="en-US" sz="1200"/>
              </a:p>
            </p:txBody>
          </p:sp>
          <p:sp>
            <p:nvSpPr>
              <p:cNvPr id="122" name="TextBox 121"/>
              <p:cNvSpPr txBox="1"/>
              <p:nvPr/>
            </p:nvSpPr>
            <p:spPr>
              <a:xfrm>
                <a:off x="6498845" y="1932801"/>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sp>
            <p:nvSpPr>
              <p:cNvPr id="124" name="TextBox 123"/>
              <p:cNvSpPr txBox="1"/>
              <p:nvPr/>
            </p:nvSpPr>
            <p:spPr>
              <a:xfrm>
                <a:off x="6936645" y="1904810"/>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grpSp>
        <p:cxnSp>
          <p:nvCxnSpPr>
            <p:cNvPr id="46" name="Straight Connector 45"/>
            <p:cNvCxnSpPr/>
            <p:nvPr/>
          </p:nvCxnSpPr>
          <p:spPr>
            <a:xfrm flipH="1">
              <a:off x="7206920" y="2104601"/>
              <a:ext cx="121070" cy="220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Text Box 3"/>
          <p:cNvSpPr txBox="1">
            <a:spLocks noChangeArrowheads="1"/>
          </p:cNvSpPr>
          <p:nvPr/>
        </p:nvSpPr>
        <p:spPr bwMode="auto">
          <a:xfrm>
            <a:off x="2876292" y="2189818"/>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I = I</a:t>
            </a:r>
            <a:r>
              <a:rPr lang="en-US" altLang="en-US" sz="2800" b="1" baseline="-25000">
                <a:solidFill>
                  <a:srgbClr val="FF0000"/>
                </a:solidFill>
                <a:latin typeface="Times New Roman" panose="02020603050405020304" pitchFamily="18" charset="0"/>
                <a:cs typeface="Times New Roman" panose="02020603050405020304" pitchFamily="18" charset="0"/>
              </a:rPr>
              <a:t>1</a:t>
            </a:r>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sz="2800" b="1" smtClean="0">
                <a:solidFill>
                  <a:srgbClr val="FF0000"/>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anose="02020603050405020304" pitchFamily="18" charset="0"/>
                <a:cs typeface="Times New Roman" panose="02020603050405020304" pitchFamily="18" charset="0"/>
              </a:rPr>
              <a:t>I</a:t>
            </a:r>
            <a:r>
              <a:rPr lang="en-US" altLang="en-US" sz="2800" b="1" baseline="-25000">
                <a:solidFill>
                  <a:srgbClr val="FF0000"/>
                </a:solidFill>
                <a:latin typeface="Times New Roman" panose="02020603050405020304" pitchFamily="18" charset="0"/>
                <a:cs typeface="Times New Roman" panose="02020603050405020304" pitchFamily="18" charset="0"/>
              </a:rPr>
              <a:t>2 </a:t>
            </a:r>
            <a:r>
              <a:rPr lang="en-US" altLang="en-US" sz="2800" b="1" baseline="-25000" smtClean="0">
                <a:solidFill>
                  <a:srgbClr val="FF0000"/>
                </a:solidFill>
                <a:latin typeface="Times New Roman" panose="02020603050405020304" pitchFamily="18" charset="0"/>
                <a:cs typeface="Times New Roman" panose="02020603050405020304" pitchFamily="18" charset="0"/>
              </a:rPr>
              <a:t>       </a:t>
            </a:r>
            <a:r>
              <a:rPr lang="en-US" altLang="en-US" sz="2800" b="1" smtClean="0">
                <a:solidFill>
                  <a:schemeClr val="accent2"/>
                </a:solidFill>
                <a:latin typeface="Times New Roman" panose="02020603050405020304" pitchFamily="18" charset="0"/>
                <a:cs typeface="Times New Roman" panose="02020603050405020304" pitchFamily="18" charset="0"/>
              </a:rPr>
              <a:t>(</a:t>
            </a:r>
            <a:r>
              <a:rPr lang="en-US" altLang="en-US" sz="2800" b="1">
                <a:solidFill>
                  <a:schemeClr val="accent2"/>
                </a:solidFill>
                <a:latin typeface="Times New Roman" panose="02020603050405020304" pitchFamily="18" charset="0"/>
                <a:cs typeface="Times New Roman" panose="02020603050405020304" pitchFamily="18" charset="0"/>
              </a:rPr>
              <a:t>1)</a:t>
            </a:r>
            <a:endParaRPr lang="en-US" altLang="en-US" sz="2800" b="1" baseline="-25000">
              <a:solidFill>
                <a:schemeClr val="accent2"/>
              </a:solidFill>
              <a:latin typeface="Times New Roman" panose="02020603050405020304" pitchFamily="18" charset="0"/>
              <a:cs typeface="Times New Roman" panose="02020603050405020304" pitchFamily="18" charset="0"/>
            </a:endParaRPr>
          </a:p>
        </p:txBody>
      </p:sp>
      <p:sp>
        <p:nvSpPr>
          <p:cNvPr id="53" name="Text Box 37"/>
          <p:cNvSpPr txBox="1">
            <a:spLocks noChangeArrowheads="1"/>
          </p:cNvSpPr>
          <p:nvPr/>
        </p:nvSpPr>
        <p:spPr bwMode="auto">
          <a:xfrm>
            <a:off x="3016386" y="2964533"/>
            <a:ext cx="2743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600" b="1">
                <a:solidFill>
                  <a:srgbClr val="009900"/>
                </a:solidFill>
                <a:latin typeface="Times New Roman" panose="02020603050405020304" pitchFamily="18" charset="0"/>
                <a:cs typeface="Times New Roman" panose="02020603050405020304" pitchFamily="18" charset="0"/>
              </a:rPr>
              <a:t>U = U</a:t>
            </a:r>
            <a:r>
              <a:rPr lang="en-US" altLang="en-US" sz="2600" b="1" baseline="-25000">
                <a:solidFill>
                  <a:srgbClr val="009900"/>
                </a:solidFill>
                <a:latin typeface="Times New Roman" panose="02020603050405020304" pitchFamily="18" charset="0"/>
                <a:cs typeface="Times New Roman" panose="02020603050405020304" pitchFamily="18" charset="0"/>
              </a:rPr>
              <a:t>1</a:t>
            </a:r>
            <a:r>
              <a:rPr lang="en-US" altLang="en-US" sz="2600" b="1">
                <a:solidFill>
                  <a:srgbClr val="009900"/>
                </a:solidFill>
                <a:latin typeface="Times New Roman" panose="02020603050405020304" pitchFamily="18" charset="0"/>
                <a:cs typeface="Times New Roman" panose="02020603050405020304" pitchFamily="18" charset="0"/>
              </a:rPr>
              <a:t> </a:t>
            </a:r>
            <a:r>
              <a:rPr lang="en-US" altLang="en-US" sz="2600" b="1" smtClean="0">
                <a:solidFill>
                  <a:srgbClr val="009900"/>
                </a:solidFill>
                <a:latin typeface="Times New Roman" panose="02020603050405020304" pitchFamily="18" charset="0"/>
                <a:cs typeface="Times New Roman" panose="02020603050405020304" pitchFamily="18" charset="0"/>
              </a:rPr>
              <a:t>+ </a:t>
            </a:r>
            <a:r>
              <a:rPr lang="en-US" altLang="en-US" sz="2600" b="1">
                <a:solidFill>
                  <a:srgbClr val="009900"/>
                </a:solidFill>
                <a:latin typeface="Times New Roman" panose="02020603050405020304" pitchFamily="18" charset="0"/>
                <a:cs typeface="Times New Roman" panose="02020603050405020304" pitchFamily="18" charset="0"/>
              </a:rPr>
              <a:t>U</a:t>
            </a:r>
            <a:r>
              <a:rPr lang="en-US" altLang="en-US" sz="2600" b="1" baseline="-25000">
                <a:solidFill>
                  <a:srgbClr val="009900"/>
                </a:solidFill>
                <a:latin typeface="Times New Roman" panose="02020603050405020304" pitchFamily="18" charset="0"/>
                <a:cs typeface="Times New Roman" panose="02020603050405020304" pitchFamily="18" charset="0"/>
              </a:rPr>
              <a:t>2 </a:t>
            </a:r>
            <a:r>
              <a:rPr lang="en-US" altLang="en-US" sz="2600" b="1" baseline="-25000" smtClean="0">
                <a:solidFill>
                  <a:srgbClr val="009900"/>
                </a:solidFill>
                <a:latin typeface="Times New Roman" panose="02020603050405020304" pitchFamily="18" charset="0"/>
                <a:cs typeface="Times New Roman" panose="02020603050405020304" pitchFamily="18" charset="0"/>
              </a:rPr>
              <a:t>      </a:t>
            </a:r>
            <a:r>
              <a:rPr lang="en-US" altLang="en-US" sz="2600" b="1" smtClean="0">
                <a:solidFill>
                  <a:schemeClr val="accent2"/>
                </a:solidFill>
                <a:latin typeface="Times New Roman" panose="02020603050405020304" pitchFamily="18" charset="0"/>
                <a:cs typeface="Times New Roman" panose="02020603050405020304" pitchFamily="18" charset="0"/>
              </a:rPr>
              <a:t>(</a:t>
            </a:r>
            <a:r>
              <a:rPr lang="en-US" altLang="en-US" sz="2600" b="1">
                <a:solidFill>
                  <a:schemeClr val="accent2"/>
                </a:solidFill>
                <a:latin typeface="Times New Roman" panose="02020603050405020304" pitchFamily="18" charset="0"/>
                <a:cs typeface="Times New Roman" panose="02020603050405020304" pitchFamily="18" charset="0"/>
              </a:rPr>
              <a:t>2)</a:t>
            </a:r>
            <a:endParaRPr lang="en-US" altLang="en-US" sz="2600" b="1" baseline="-25000">
              <a:solidFill>
                <a:schemeClr val="accent2"/>
              </a:solidFill>
              <a:latin typeface="Times New Roman" panose="02020603050405020304" pitchFamily="18" charset="0"/>
              <a:cs typeface="Times New Roman" panose="02020603050405020304" pitchFamily="18" charset="0"/>
            </a:endParaRPr>
          </a:p>
        </p:txBody>
      </p:sp>
      <p:sp>
        <p:nvSpPr>
          <p:cNvPr id="54" name="Title 1"/>
          <p:cNvSpPr txBox="1">
            <a:spLocks/>
          </p:cNvSpPr>
          <p:nvPr/>
        </p:nvSpPr>
        <p:spPr>
          <a:xfrm>
            <a:off x="1600200" y="0"/>
            <a:ext cx="8991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b="1" smtClean="0">
                <a:solidFill>
                  <a:srgbClr val="009900"/>
                </a:solidFill>
                <a:latin typeface="Times New Roman" panose="02020603050405020304" pitchFamily="18" charset="0"/>
                <a:cs typeface="Times New Roman" panose="02020603050405020304" pitchFamily="18" charset="0"/>
              </a:rPr>
              <a:t>I. CƯỜNG ĐỘ DÒNG ĐIỆN VÀ HIỆU ĐIỆN THẾ TRONG ĐOẠN MẠCH NỐI TIẾP</a:t>
            </a:r>
            <a:endParaRPr lang="en-US" sz="2800" b="1">
              <a:solidFill>
                <a:srgbClr val="009900"/>
              </a:solidFill>
              <a:latin typeface="Times New Roman" panose="02020603050405020304" pitchFamily="18" charset="0"/>
              <a:cs typeface="Times New Roman" panose="02020603050405020304" pitchFamily="18" charset="0"/>
            </a:endParaRPr>
          </a:p>
        </p:txBody>
      </p:sp>
      <p:sp>
        <p:nvSpPr>
          <p:cNvPr id="55" name="Content Placeholder 2"/>
          <p:cNvSpPr txBox="1">
            <a:spLocks/>
          </p:cNvSpPr>
          <p:nvPr/>
        </p:nvSpPr>
        <p:spPr>
          <a:xfrm>
            <a:off x="1600199" y="1110419"/>
            <a:ext cx="9089723" cy="560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buFont typeface="Arial" panose="020B0604020202020204" pitchFamily="34" charset="0"/>
              <a:buAutoNum type="arabicPeriod"/>
            </a:pPr>
            <a:r>
              <a:rPr lang="en-US" sz="2600" b="1" smtClean="0">
                <a:solidFill>
                  <a:srgbClr val="009900"/>
                </a:solidFill>
                <a:latin typeface="Times New Roman" panose="02020603050405020304" pitchFamily="18" charset="0"/>
                <a:cs typeface="Times New Roman" panose="02020603050405020304" pitchFamily="18" charset="0"/>
              </a:rPr>
              <a:t>Nhớ lại kiến thức lớp 7 (đoạn mạch gồm hai bóng đèn mắc)</a:t>
            </a:r>
          </a:p>
        </p:txBody>
      </p:sp>
      <mc:AlternateContent xmlns:mc="http://schemas.openxmlformats.org/markup-compatibility/2006" xmlns:a14="http://schemas.microsoft.com/office/drawing/2010/main">
        <mc:Choice Requires="a14">
          <p:sp>
            <p:nvSpPr>
              <p:cNvPr id="41" name="Text Box 37"/>
              <p:cNvSpPr txBox="1">
                <a:spLocks noChangeArrowheads="1"/>
              </p:cNvSpPr>
              <p:nvPr/>
            </p:nvSpPr>
            <p:spPr bwMode="auto">
              <a:xfrm>
                <a:off x="3008234" y="3485728"/>
                <a:ext cx="2743200" cy="86010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algn="ctr">
                  <a:spcBef>
                    <a:spcPct val="50000"/>
                  </a:spcBef>
                </a:pPr>
                <a14:m>
                  <m:oMath xmlns:m="http://schemas.openxmlformats.org/officeDocument/2006/math">
                    <m:f>
                      <m:fPr>
                        <m:ctrlPr>
                          <a:rPr lang="en-US" altLang="en-US" sz="3200" b="1" i="1" smtClean="0">
                            <a:solidFill>
                              <a:srgbClr val="0070C0"/>
                            </a:solidFill>
                            <a:latin typeface="Cambria Math" panose="02040503050406030204" pitchFamily="18" charset="0"/>
                            <a:cs typeface="Times New Roman" panose="02020603050405020304" pitchFamily="18" charset="0"/>
                          </a:rPr>
                        </m:ctrlPr>
                      </m:fPr>
                      <m:num>
                        <m:sSub>
                          <m:sSubPr>
                            <m:ctrlPr>
                              <a:rPr lang="en-US" altLang="en-US" sz="3200" b="1" i="1" smtClean="0">
                                <a:solidFill>
                                  <a:srgbClr val="0070C0"/>
                                </a:solidFill>
                                <a:latin typeface="Cambria Math" panose="02040503050406030204" pitchFamily="18" charset="0"/>
                                <a:cs typeface="Times New Roman" panose="02020603050405020304" pitchFamily="18" charset="0"/>
                              </a:rPr>
                            </m:ctrlPr>
                          </m:sSubPr>
                          <m:e>
                            <m:r>
                              <a:rPr lang="en-US" altLang="en-US" sz="3200" b="1" i="1" smtClean="0">
                                <a:solidFill>
                                  <a:srgbClr val="0070C0"/>
                                </a:solidFill>
                                <a:latin typeface="Cambria Math" panose="02040503050406030204" pitchFamily="18" charset="0"/>
                                <a:cs typeface="Times New Roman" panose="02020603050405020304" pitchFamily="18" charset="0"/>
                              </a:rPr>
                              <m:t>𝑼</m:t>
                            </m:r>
                          </m:e>
                          <m:sub>
                            <m:r>
                              <a:rPr lang="en-US" altLang="en-US" sz="3200" b="1" i="1" smtClean="0">
                                <a:solidFill>
                                  <a:srgbClr val="0070C0"/>
                                </a:solidFill>
                                <a:latin typeface="Cambria Math" panose="02040503050406030204" pitchFamily="18" charset="0"/>
                                <a:cs typeface="Times New Roman" panose="02020603050405020304" pitchFamily="18" charset="0"/>
                              </a:rPr>
                              <m:t>𝟏</m:t>
                            </m:r>
                          </m:sub>
                        </m:sSub>
                      </m:num>
                      <m:den>
                        <m:sSub>
                          <m:sSubPr>
                            <m:ctrlPr>
                              <a:rPr lang="en-US" altLang="en-US" sz="3200" b="1" i="1" smtClean="0">
                                <a:solidFill>
                                  <a:srgbClr val="0070C0"/>
                                </a:solidFill>
                                <a:latin typeface="Cambria Math" panose="02040503050406030204" pitchFamily="18" charset="0"/>
                                <a:cs typeface="Times New Roman" panose="02020603050405020304" pitchFamily="18" charset="0"/>
                              </a:rPr>
                            </m:ctrlPr>
                          </m:sSubPr>
                          <m:e>
                            <m:r>
                              <a:rPr lang="en-US" altLang="en-US" sz="3200" b="1" i="1" smtClean="0">
                                <a:solidFill>
                                  <a:srgbClr val="0070C0"/>
                                </a:solidFill>
                                <a:latin typeface="Cambria Math" panose="02040503050406030204" pitchFamily="18" charset="0"/>
                                <a:cs typeface="Times New Roman" panose="02020603050405020304" pitchFamily="18" charset="0"/>
                              </a:rPr>
                              <m:t>𝑼</m:t>
                            </m:r>
                          </m:e>
                          <m:sub>
                            <m:r>
                              <a:rPr lang="en-US" altLang="en-US" sz="3200" b="1" i="1" smtClean="0">
                                <a:solidFill>
                                  <a:srgbClr val="0070C0"/>
                                </a:solidFill>
                                <a:latin typeface="Cambria Math" panose="02040503050406030204" pitchFamily="18" charset="0"/>
                                <a:cs typeface="Times New Roman" panose="02020603050405020304" pitchFamily="18" charset="0"/>
                              </a:rPr>
                              <m:t>𝟐</m:t>
                            </m:r>
                          </m:sub>
                        </m:sSub>
                      </m:den>
                    </m:f>
                  </m:oMath>
                </a14:m>
                <a:r>
                  <a:rPr lang="en-US" altLang="en-US" sz="3200" b="1" smtClean="0">
                    <a:solidFill>
                      <a:srgbClr val="0070C0"/>
                    </a:solidFill>
                    <a:latin typeface="Times New Roman" panose="02020603050405020304" pitchFamily="18" charset="0"/>
                    <a:cs typeface="Times New Roman" panose="02020603050405020304" pitchFamily="18" charset="0"/>
                  </a:rPr>
                  <a:t> </a:t>
                </a:r>
                <a:r>
                  <a:rPr lang="en-US" altLang="en-US" sz="3200" b="1">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3200" b="1" i="1" smtClean="0">
                            <a:solidFill>
                              <a:srgbClr val="0070C0"/>
                            </a:solidFill>
                            <a:latin typeface="Cambria Math" panose="02040503050406030204" pitchFamily="18" charset="0"/>
                            <a:cs typeface="Times New Roman" panose="02020603050405020304" pitchFamily="18" charset="0"/>
                          </a:rPr>
                        </m:ctrlPr>
                      </m:fPr>
                      <m:num>
                        <m:sSub>
                          <m:sSubPr>
                            <m:ctrlPr>
                              <a:rPr lang="en-US" altLang="en-US" sz="3200" b="1" i="1" smtClean="0">
                                <a:solidFill>
                                  <a:srgbClr val="0070C0"/>
                                </a:solidFill>
                                <a:latin typeface="Cambria Math" panose="02040503050406030204" pitchFamily="18" charset="0"/>
                                <a:cs typeface="Times New Roman" panose="02020603050405020304" pitchFamily="18" charset="0"/>
                              </a:rPr>
                            </m:ctrlPr>
                          </m:sSubPr>
                          <m:e>
                            <m:r>
                              <a:rPr lang="en-US" altLang="en-US" sz="3200" b="1" i="1" smtClean="0">
                                <a:solidFill>
                                  <a:srgbClr val="0070C0"/>
                                </a:solidFill>
                                <a:latin typeface="Cambria Math" panose="02040503050406030204" pitchFamily="18" charset="0"/>
                                <a:cs typeface="Times New Roman" panose="02020603050405020304" pitchFamily="18" charset="0"/>
                              </a:rPr>
                              <m:t>𝑹</m:t>
                            </m:r>
                          </m:e>
                          <m:sub>
                            <m:r>
                              <a:rPr lang="en-US" altLang="en-US" sz="3200" b="1" i="1" smtClean="0">
                                <a:solidFill>
                                  <a:srgbClr val="0070C0"/>
                                </a:solidFill>
                                <a:latin typeface="Cambria Math" panose="02040503050406030204" pitchFamily="18" charset="0"/>
                                <a:cs typeface="Times New Roman" panose="02020603050405020304" pitchFamily="18" charset="0"/>
                              </a:rPr>
                              <m:t>𝟏</m:t>
                            </m:r>
                          </m:sub>
                        </m:sSub>
                      </m:num>
                      <m:den>
                        <m:sSub>
                          <m:sSubPr>
                            <m:ctrlPr>
                              <a:rPr lang="en-US" altLang="en-US" sz="3200" b="1" i="1" smtClean="0">
                                <a:solidFill>
                                  <a:srgbClr val="0070C0"/>
                                </a:solidFill>
                                <a:latin typeface="Cambria Math" panose="02040503050406030204" pitchFamily="18" charset="0"/>
                                <a:cs typeface="Times New Roman" panose="02020603050405020304" pitchFamily="18" charset="0"/>
                              </a:rPr>
                            </m:ctrlPr>
                          </m:sSubPr>
                          <m:e>
                            <m:r>
                              <a:rPr lang="en-US" altLang="en-US" sz="3200" b="1" i="1" smtClean="0">
                                <a:solidFill>
                                  <a:srgbClr val="0070C0"/>
                                </a:solidFill>
                                <a:latin typeface="Cambria Math" panose="02040503050406030204" pitchFamily="18" charset="0"/>
                                <a:cs typeface="Times New Roman" panose="02020603050405020304" pitchFamily="18" charset="0"/>
                              </a:rPr>
                              <m:t>𝑹</m:t>
                            </m:r>
                          </m:e>
                          <m:sub>
                            <m:r>
                              <a:rPr lang="en-US" altLang="en-US" sz="3200" b="1" i="1" smtClean="0">
                                <a:solidFill>
                                  <a:srgbClr val="0070C0"/>
                                </a:solidFill>
                                <a:latin typeface="Cambria Math" panose="02040503050406030204" pitchFamily="18" charset="0"/>
                                <a:cs typeface="Times New Roman" panose="02020603050405020304" pitchFamily="18" charset="0"/>
                              </a:rPr>
                              <m:t>𝟐</m:t>
                            </m:r>
                          </m:sub>
                        </m:sSub>
                      </m:den>
                    </m:f>
                  </m:oMath>
                </a14:m>
                <a:r>
                  <a:rPr lang="en-US" altLang="en-US" sz="3200" b="1" baseline="-25000" smtClean="0">
                    <a:solidFill>
                      <a:srgbClr val="0070C0"/>
                    </a:solidFill>
                    <a:latin typeface="Times New Roman" panose="02020603050405020304" pitchFamily="18" charset="0"/>
                    <a:cs typeface="Times New Roman" panose="02020603050405020304" pitchFamily="18" charset="0"/>
                  </a:rPr>
                  <a:t>          </a:t>
                </a:r>
                <a:r>
                  <a:rPr lang="en-US" altLang="en-US" sz="2800" b="1" smtClean="0">
                    <a:solidFill>
                      <a:srgbClr val="0070C0"/>
                    </a:solidFill>
                    <a:latin typeface="Times New Roman" panose="02020603050405020304" pitchFamily="18" charset="0"/>
                    <a:cs typeface="Times New Roman" panose="02020603050405020304" pitchFamily="18" charset="0"/>
                  </a:rPr>
                  <a:t>(3)</a:t>
                </a:r>
                <a:endParaRPr lang="en-US" altLang="en-US" sz="2800" b="1" baseline="-25000">
                  <a:solidFill>
                    <a:srgbClr val="0070C0"/>
                  </a:solidFill>
                  <a:latin typeface="Times New Roman" panose="02020603050405020304" pitchFamily="18" charset="0"/>
                  <a:cs typeface="Times New Roman" panose="02020603050405020304" pitchFamily="18" charset="0"/>
                </a:endParaRPr>
              </a:p>
            </p:txBody>
          </p:sp>
        </mc:Choice>
        <mc:Fallback xmlns="">
          <p:sp>
            <p:nvSpPr>
              <p:cNvPr id="41" name="Text Box 37"/>
              <p:cNvSpPr txBox="1">
                <a:spLocks noRot="1" noChangeAspect="1" noMove="1" noResize="1" noEditPoints="1" noAdjustHandles="1" noChangeArrowheads="1" noChangeShapeType="1" noTextEdit="1"/>
              </p:cNvSpPr>
              <p:nvPr/>
            </p:nvSpPr>
            <p:spPr bwMode="auto">
              <a:xfrm>
                <a:off x="3008234" y="3485728"/>
                <a:ext cx="2743200" cy="860107"/>
              </a:xfrm>
              <a:prstGeom prst="rect">
                <a:avLst/>
              </a:prstGeom>
              <a:blipFill rotWithShape="0">
                <a:blip r:embed="rId2"/>
                <a:stretch>
                  <a:fillRect b="-212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Tree>
    <p:extLst>
      <p:ext uri="{BB962C8B-B14F-4D97-AF65-F5344CB8AC3E}">
        <p14:creationId xmlns:p14="http://schemas.microsoft.com/office/powerpoint/2010/main" val="3572569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8229600" cy="1143000"/>
          </a:xfrm>
        </p:spPr>
        <p:txBody>
          <a:bodyPr>
            <a:normAutofit/>
          </a:bodyPr>
          <a:lstStyle/>
          <a:p>
            <a:pPr algn="just"/>
            <a:r>
              <a:rPr lang="en-US" sz="2800" b="1">
                <a:solidFill>
                  <a:srgbClr val="009900"/>
                </a:solidFill>
                <a:latin typeface="Times New Roman" panose="02020603050405020304" pitchFamily="18" charset="0"/>
                <a:cs typeface="Times New Roman" panose="02020603050405020304" pitchFamily="18" charset="0"/>
              </a:rPr>
              <a:t>II. ĐIỆN TRỞ TƯƠNG ĐƯƠNG CỦA ĐOẠN MẠCH </a:t>
            </a:r>
            <a:r>
              <a:rPr lang="en-US" sz="2800" b="1" smtClean="0">
                <a:solidFill>
                  <a:srgbClr val="009900"/>
                </a:solidFill>
                <a:latin typeface="Times New Roman" panose="02020603050405020304" pitchFamily="18" charset="0"/>
                <a:cs typeface="Times New Roman" panose="02020603050405020304" pitchFamily="18" charset="0"/>
              </a:rPr>
              <a:t>NỐI TIẾP.</a:t>
            </a:r>
            <a:endParaRPr lang="en-US" sz="2800" b="1">
              <a:solidFill>
                <a:srgbClr val="0099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65301" y="1066800"/>
            <a:ext cx="8229600" cy="498767"/>
          </a:xfrm>
        </p:spPr>
        <p:txBody>
          <a:bodyPr>
            <a:normAutofit/>
          </a:bodyPr>
          <a:lstStyle/>
          <a:p>
            <a:pPr marL="0" indent="0">
              <a:buNone/>
            </a:pPr>
            <a:r>
              <a:rPr lang="en-US" sz="2400" b="1">
                <a:solidFill>
                  <a:srgbClr val="009900"/>
                </a:solidFill>
                <a:latin typeface="Times New Roman" panose="02020603050405020304" pitchFamily="18" charset="0"/>
                <a:cs typeface="Times New Roman" panose="02020603050405020304" pitchFamily="18" charset="0"/>
              </a:rPr>
              <a:t>1. </a:t>
            </a:r>
            <a:r>
              <a:rPr lang="en-US" sz="2400" b="1" smtClean="0">
                <a:solidFill>
                  <a:srgbClr val="009900"/>
                </a:solidFill>
                <a:latin typeface="Times New Roman" panose="02020603050405020304" pitchFamily="18" charset="0"/>
                <a:cs typeface="Times New Roman" panose="02020603050405020304" pitchFamily="18" charset="0"/>
              </a:rPr>
              <a:t>Điện trở tương đương</a:t>
            </a:r>
            <a:endParaRPr lang="en-US" sz="2400" b="1">
              <a:solidFill>
                <a:srgbClr val="009900"/>
              </a:solidFill>
              <a:latin typeface="Times New Roman" panose="02020603050405020304" pitchFamily="18" charset="0"/>
              <a:cs typeface="Times New Roman" panose="02020603050405020304" pitchFamily="18" charset="0"/>
            </a:endParaRPr>
          </a:p>
        </p:txBody>
      </p:sp>
      <p:sp>
        <p:nvSpPr>
          <p:cNvPr id="103" name="Hình chữ nhật 102"/>
          <p:cNvSpPr/>
          <p:nvPr/>
        </p:nvSpPr>
        <p:spPr>
          <a:xfrm>
            <a:off x="2017643" y="1419795"/>
            <a:ext cx="7965800" cy="1569660"/>
          </a:xfrm>
          <a:prstGeom prst="rect">
            <a:avLst/>
          </a:prstGeom>
        </p:spPr>
        <p:txBody>
          <a:bodyPr wrap="square">
            <a:spAutoFit/>
          </a:bodyPr>
          <a:lstStyle/>
          <a:p>
            <a:pPr algn="just" eaLnBrk="1" hangingPunct="1">
              <a:defRPr/>
            </a:pPr>
            <a:r>
              <a:rPr lang="vi-VN" sz="2400" b="1" kern="0">
                <a:latin typeface="Times New Roman" panose="02020603050405020304" pitchFamily="18" charset="0"/>
                <a:cs typeface="Times New Roman" panose="02020603050405020304" pitchFamily="18" charset="0"/>
              </a:rPr>
              <a:t>Điện trở tương đương của một đoạn mạch là điện trở ………………</a:t>
            </a:r>
            <a:r>
              <a:rPr lang="en-US" sz="2400" b="1" kern="0">
                <a:latin typeface="Times New Roman" panose="02020603050405020304" pitchFamily="18" charset="0"/>
                <a:cs typeface="Times New Roman" panose="02020603050405020304" pitchFamily="18" charset="0"/>
              </a:rPr>
              <a:t>.. </a:t>
            </a:r>
            <a:r>
              <a:rPr lang="vi-VN" sz="2400" b="1" kern="0">
                <a:latin typeface="Times New Roman" panose="02020603050405020304" pitchFamily="18" charset="0"/>
                <a:cs typeface="Times New Roman" panose="02020603050405020304" pitchFamily="18" charset="0"/>
              </a:rPr>
              <a:t>cho đoạn mạch này, sao cho với cùng ……………</a:t>
            </a:r>
            <a:r>
              <a:rPr lang="en-US" sz="2400" b="1" kern="0">
                <a:latin typeface="Times New Roman" panose="02020603050405020304" pitchFamily="18" charset="0"/>
                <a:cs typeface="Times New Roman" panose="02020603050405020304" pitchFamily="18" charset="0"/>
              </a:rPr>
              <a:t>….</a:t>
            </a:r>
            <a:r>
              <a:rPr lang="vi-VN" sz="2400" b="1" kern="0">
                <a:latin typeface="Times New Roman" panose="02020603050405020304" pitchFamily="18" charset="0"/>
                <a:cs typeface="Times New Roman" panose="02020603050405020304" pitchFamily="18" charset="0"/>
              </a:rPr>
              <a:t>thì cường độ dòng điện chạy qua đoạn mạch ………………….....</a:t>
            </a:r>
            <a:endParaRPr lang="en-US" altLang="en-US" sz="2400" b="1" kern="0" dirty="0">
              <a:latin typeface="Times New Roman" panose="02020603050405020304" pitchFamily="18" charset="0"/>
              <a:cs typeface="Times New Roman" panose="02020603050405020304" pitchFamily="18" charset="0"/>
            </a:endParaRPr>
          </a:p>
        </p:txBody>
      </p:sp>
      <p:sp>
        <p:nvSpPr>
          <p:cNvPr id="104" name="Text Placeholder 2"/>
          <p:cNvSpPr txBox="1">
            <a:spLocks/>
          </p:cNvSpPr>
          <p:nvPr/>
        </p:nvSpPr>
        <p:spPr bwMode="auto">
          <a:xfrm>
            <a:off x="2017643" y="1764659"/>
            <a:ext cx="25908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2400" b="1">
                <a:solidFill>
                  <a:srgbClr val="FF0000"/>
                </a:solidFill>
                <a:latin typeface="Times New Roman" panose="02020603050405020304" pitchFamily="18" charset="0"/>
              </a:rPr>
              <a:t>có thể thay thế</a:t>
            </a:r>
            <a:endParaRPr lang="en-US" altLang="en-US" sz="2400"/>
          </a:p>
        </p:txBody>
      </p:sp>
      <p:sp>
        <p:nvSpPr>
          <p:cNvPr id="105" name="Text Placeholder 2"/>
          <p:cNvSpPr txBox="1">
            <a:spLocks/>
          </p:cNvSpPr>
          <p:nvPr/>
        </p:nvSpPr>
        <p:spPr bwMode="auto">
          <a:xfrm>
            <a:off x="1951382" y="2133084"/>
            <a:ext cx="22860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2400" b="1">
                <a:solidFill>
                  <a:srgbClr val="FF0000"/>
                </a:solidFill>
                <a:latin typeface="Times New Roman" panose="02020603050405020304" pitchFamily="18" charset="0"/>
              </a:rPr>
              <a:t> hiệu điện thế</a:t>
            </a:r>
            <a:endParaRPr lang="en-US" altLang="en-US" sz="2400"/>
          </a:p>
        </p:txBody>
      </p:sp>
      <p:sp>
        <p:nvSpPr>
          <p:cNvPr id="106" name="Text Placeholder 2"/>
          <p:cNvSpPr txBox="1">
            <a:spLocks/>
          </p:cNvSpPr>
          <p:nvPr/>
        </p:nvSpPr>
        <p:spPr bwMode="auto">
          <a:xfrm>
            <a:off x="1978549" y="2495535"/>
            <a:ext cx="60198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2400" b="1">
                <a:solidFill>
                  <a:srgbClr val="FF0000"/>
                </a:solidFill>
                <a:latin typeface="Times New Roman" panose="02020603050405020304" pitchFamily="18" charset="0"/>
              </a:rPr>
              <a:t>vẫn giữ giá trị như trước</a:t>
            </a:r>
            <a:endParaRPr lang="en-US" altLang="en-US" sz="2400"/>
          </a:p>
        </p:txBody>
      </p:sp>
      <p:sp>
        <p:nvSpPr>
          <p:cNvPr id="107" name="AutoShape 22"/>
          <p:cNvSpPr>
            <a:spLocks noChangeArrowheads="1"/>
          </p:cNvSpPr>
          <p:nvPr/>
        </p:nvSpPr>
        <p:spPr bwMode="auto">
          <a:xfrm>
            <a:off x="7040218" y="3733800"/>
            <a:ext cx="1828800" cy="1066800"/>
          </a:xfrm>
          <a:prstGeom prst="irregularSeal1">
            <a:avLst/>
          </a:prstGeom>
          <a:solidFill>
            <a:schemeClr val="bg1"/>
          </a:solidFill>
          <a:ln w="9525" cap="rnd">
            <a:solidFill>
              <a:srgbClr val="6699FF"/>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FF"/>
                </a:solidFill>
              </a:rPr>
              <a:t>I không </a:t>
            </a:r>
          </a:p>
          <a:p>
            <a:pPr algn="ctr" eaLnBrk="1" hangingPunct="1">
              <a:spcBef>
                <a:spcPct val="0"/>
              </a:spcBef>
              <a:buFontTx/>
              <a:buNone/>
            </a:pPr>
            <a:r>
              <a:rPr lang="en-US" altLang="en-US" sz="2400" b="1">
                <a:solidFill>
                  <a:srgbClr val="0000FF"/>
                </a:solidFill>
              </a:rPr>
              <a:t>đổi</a:t>
            </a:r>
          </a:p>
        </p:txBody>
      </p:sp>
      <p:grpSp>
        <p:nvGrpSpPr>
          <p:cNvPr id="108" name="Group 23"/>
          <p:cNvGrpSpPr>
            <a:grpSpLocks/>
          </p:cNvGrpSpPr>
          <p:nvPr/>
        </p:nvGrpSpPr>
        <p:grpSpPr bwMode="auto">
          <a:xfrm>
            <a:off x="7324381" y="3444323"/>
            <a:ext cx="2590800" cy="288925"/>
            <a:chOff x="1980" y="1596"/>
            <a:chExt cx="2520" cy="204"/>
          </a:xfrm>
        </p:grpSpPr>
        <p:grpSp>
          <p:nvGrpSpPr>
            <p:cNvPr id="109" name="Group 24"/>
            <p:cNvGrpSpPr>
              <a:grpSpLocks/>
            </p:cNvGrpSpPr>
            <p:nvPr/>
          </p:nvGrpSpPr>
          <p:grpSpPr bwMode="auto">
            <a:xfrm>
              <a:off x="1980" y="1596"/>
              <a:ext cx="1440" cy="204"/>
              <a:chOff x="2680" y="2600"/>
              <a:chExt cx="2160" cy="160"/>
            </a:xfrm>
          </p:grpSpPr>
          <p:sp>
            <p:nvSpPr>
              <p:cNvPr id="114" name="Rectangle 25"/>
              <p:cNvSpPr>
                <a:spLocks noChangeArrowheads="1"/>
              </p:cNvSpPr>
              <p:nvPr/>
            </p:nvSpPr>
            <p:spPr bwMode="auto">
              <a:xfrm>
                <a:off x="3400" y="2600"/>
                <a:ext cx="720" cy="160"/>
              </a:xfrm>
              <a:prstGeom prst="rect">
                <a:avLst/>
              </a:prstGeom>
              <a:solidFill>
                <a:srgbClr val="FFFFFF"/>
              </a:solidFill>
              <a:ln w="19050">
                <a:solidFill>
                  <a:srgbClr val="FF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5" name="Line 26"/>
              <p:cNvSpPr>
                <a:spLocks noChangeShapeType="1"/>
              </p:cNvSpPr>
              <p:nvPr/>
            </p:nvSpPr>
            <p:spPr bwMode="auto">
              <a:xfrm>
                <a:off x="2680" y="2680"/>
                <a:ext cx="72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6" name="Line 27"/>
              <p:cNvSpPr>
                <a:spLocks noChangeShapeType="1"/>
              </p:cNvSpPr>
              <p:nvPr/>
            </p:nvSpPr>
            <p:spPr bwMode="auto">
              <a:xfrm>
                <a:off x="4120" y="2680"/>
                <a:ext cx="72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110" name="Group 28"/>
            <p:cNvGrpSpPr>
              <a:grpSpLocks/>
            </p:cNvGrpSpPr>
            <p:nvPr/>
          </p:nvGrpSpPr>
          <p:grpSpPr bwMode="auto">
            <a:xfrm>
              <a:off x="3060" y="1596"/>
              <a:ext cx="1440" cy="204"/>
              <a:chOff x="2680" y="2600"/>
              <a:chExt cx="2160" cy="160"/>
            </a:xfrm>
          </p:grpSpPr>
          <p:sp>
            <p:nvSpPr>
              <p:cNvPr id="111" name="Rectangle 29"/>
              <p:cNvSpPr>
                <a:spLocks noChangeArrowheads="1"/>
              </p:cNvSpPr>
              <p:nvPr/>
            </p:nvSpPr>
            <p:spPr bwMode="auto">
              <a:xfrm>
                <a:off x="3400" y="2600"/>
                <a:ext cx="720" cy="160"/>
              </a:xfrm>
              <a:prstGeom prst="rect">
                <a:avLst/>
              </a:prstGeom>
              <a:solidFill>
                <a:srgbClr val="FFFFFF"/>
              </a:solidFill>
              <a:ln w="19050">
                <a:solidFill>
                  <a:srgbClr val="FF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 name="Line 30"/>
              <p:cNvSpPr>
                <a:spLocks noChangeShapeType="1"/>
              </p:cNvSpPr>
              <p:nvPr/>
            </p:nvSpPr>
            <p:spPr bwMode="auto">
              <a:xfrm>
                <a:off x="2680" y="2680"/>
                <a:ext cx="72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3" name="Line 31"/>
              <p:cNvSpPr>
                <a:spLocks noChangeShapeType="1"/>
              </p:cNvSpPr>
              <p:nvPr/>
            </p:nvSpPr>
            <p:spPr bwMode="auto">
              <a:xfrm>
                <a:off x="4120" y="2680"/>
                <a:ext cx="72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grpSp>
        <p:nvGrpSpPr>
          <p:cNvPr id="117" name="Group 32"/>
          <p:cNvGrpSpPr>
            <a:grpSpLocks/>
          </p:cNvGrpSpPr>
          <p:nvPr/>
        </p:nvGrpSpPr>
        <p:grpSpPr bwMode="auto">
          <a:xfrm>
            <a:off x="7163242" y="3445211"/>
            <a:ext cx="2895600" cy="304800"/>
            <a:chOff x="2680" y="2600"/>
            <a:chExt cx="2160" cy="160"/>
          </a:xfrm>
        </p:grpSpPr>
        <p:sp>
          <p:nvSpPr>
            <p:cNvPr id="118" name="Rectangle 33"/>
            <p:cNvSpPr>
              <a:spLocks noChangeArrowheads="1"/>
            </p:cNvSpPr>
            <p:nvPr/>
          </p:nvSpPr>
          <p:spPr bwMode="auto">
            <a:xfrm>
              <a:off x="3400" y="2600"/>
              <a:ext cx="720" cy="160"/>
            </a:xfrm>
            <a:prstGeom prst="rect">
              <a:avLst/>
            </a:prstGeom>
            <a:solidFill>
              <a:srgbClr val="FFFFFF"/>
            </a:solidFill>
            <a:ln w="19050">
              <a:solidFill>
                <a:srgbClr val="FF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9" name="Line 34"/>
            <p:cNvSpPr>
              <a:spLocks noChangeShapeType="1"/>
            </p:cNvSpPr>
            <p:nvPr/>
          </p:nvSpPr>
          <p:spPr bwMode="auto">
            <a:xfrm>
              <a:off x="2680" y="2680"/>
              <a:ext cx="72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0" name="Line 35"/>
            <p:cNvSpPr>
              <a:spLocks noChangeShapeType="1"/>
            </p:cNvSpPr>
            <p:nvPr/>
          </p:nvSpPr>
          <p:spPr bwMode="auto">
            <a:xfrm>
              <a:off x="4120" y="2680"/>
              <a:ext cx="72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121" name="Group 36"/>
          <p:cNvGrpSpPr>
            <a:grpSpLocks/>
          </p:cNvGrpSpPr>
          <p:nvPr/>
        </p:nvGrpSpPr>
        <p:grpSpPr bwMode="auto">
          <a:xfrm>
            <a:off x="6338543" y="3597275"/>
            <a:ext cx="4079875" cy="1839913"/>
            <a:chOff x="2998" y="2494"/>
            <a:chExt cx="2570" cy="1159"/>
          </a:xfrm>
        </p:grpSpPr>
        <p:pic>
          <p:nvPicPr>
            <p:cNvPr id="122" name="Picture 37" descr="001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029" y="2975"/>
              <a:ext cx="70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 name="Group 38"/>
            <p:cNvGrpSpPr>
              <a:grpSpLocks/>
            </p:cNvGrpSpPr>
            <p:nvPr/>
          </p:nvGrpSpPr>
          <p:grpSpPr bwMode="auto">
            <a:xfrm>
              <a:off x="3736" y="3298"/>
              <a:ext cx="397" cy="355"/>
              <a:chOff x="2980" y="3485"/>
              <a:chExt cx="613" cy="554"/>
            </a:xfrm>
          </p:grpSpPr>
          <p:sp>
            <p:nvSpPr>
              <p:cNvPr id="142" name="Line 39"/>
              <p:cNvSpPr>
                <a:spLocks noChangeShapeType="1"/>
              </p:cNvSpPr>
              <p:nvPr/>
            </p:nvSpPr>
            <p:spPr bwMode="auto">
              <a:xfrm flipV="1">
                <a:off x="3014" y="3489"/>
                <a:ext cx="519" cy="2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43" name="Oval 40"/>
              <p:cNvSpPr>
                <a:spLocks noChangeArrowheads="1"/>
              </p:cNvSpPr>
              <p:nvPr/>
            </p:nvSpPr>
            <p:spPr bwMode="auto">
              <a:xfrm>
                <a:off x="2980" y="3485"/>
                <a:ext cx="44" cy="44"/>
              </a:xfrm>
              <a:prstGeom prst="ellipse">
                <a:avLst/>
              </a:prstGeom>
              <a:solidFill>
                <a:srgbClr val="FF0000"/>
              </a:solidFill>
              <a:ln w="190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4" name="Oval 41"/>
              <p:cNvSpPr>
                <a:spLocks noChangeArrowheads="1"/>
              </p:cNvSpPr>
              <p:nvPr/>
            </p:nvSpPr>
            <p:spPr bwMode="auto">
              <a:xfrm>
                <a:off x="3503" y="3488"/>
                <a:ext cx="44" cy="52"/>
              </a:xfrm>
              <a:prstGeom prst="ellipse">
                <a:avLst/>
              </a:prstGeom>
              <a:solidFill>
                <a:srgbClr val="FF0000"/>
              </a:solidFill>
              <a:ln w="19050">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5" name="Line 42"/>
              <p:cNvSpPr>
                <a:spLocks noChangeShapeType="1"/>
              </p:cNvSpPr>
              <p:nvPr/>
            </p:nvSpPr>
            <p:spPr bwMode="auto">
              <a:xfrm flipV="1">
                <a:off x="3225" y="3674"/>
                <a:ext cx="368" cy="365"/>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124" name="Group 43"/>
            <p:cNvGrpSpPr>
              <a:grpSpLocks/>
            </p:cNvGrpSpPr>
            <p:nvPr/>
          </p:nvGrpSpPr>
          <p:grpSpPr bwMode="auto">
            <a:xfrm flipH="1">
              <a:off x="4587" y="3192"/>
              <a:ext cx="47" cy="240"/>
              <a:chOff x="2705" y="3468"/>
              <a:chExt cx="100" cy="400"/>
            </a:xfrm>
          </p:grpSpPr>
          <p:sp>
            <p:nvSpPr>
              <p:cNvPr id="140" name="Line 44"/>
              <p:cNvSpPr>
                <a:spLocks noChangeShapeType="1"/>
              </p:cNvSpPr>
              <p:nvPr/>
            </p:nvSpPr>
            <p:spPr bwMode="auto">
              <a:xfrm>
                <a:off x="2705" y="3568"/>
                <a:ext cx="0" cy="2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41" name="Line 45"/>
              <p:cNvSpPr>
                <a:spLocks noChangeShapeType="1"/>
              </p:cNvSpPr>
              <p:nvPr/>
            </p:nvSpPr>
            <p:spPr bwMode="auto">
              <a:xfrm>
                <a:off x="2805" y="3468"/>
                <a:ext cx="0" cy="4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125" name="Group 46"/>
            <p:cNvGrpSpPr>
              <a:grpSpLocks/>
            </p:cNvGrpSpPr>
            <p:nvPr/>
          </p:nvGrpSpPr>
          <p:grpSpPr bwMode="auto">
            <a:xfrm flipH="1">
              <a:off x="4677" y="3216"/>
              <a:ext cx="47" cy="192"/>
              <a:chOff x="2705" y="3468"/>
              <a:chExt cx="100" cy="400"/>
            </a:xfrm>
          </p:grpSpPr>
          <p:sp>
            <p:nvSpPr>
              <p:cNvPr id="138" name="Line 47"/>
              <p:cNvSpPr>
                <a:spLocks noChangeShapeType="1"/>
              </p:cNvSpPr>
              <p:nvPr/>
            </p:nvSpPr>
            <p:spPr bwMode="auto">
              <a:xfrm>
                <a:off x="2705" y="3568"/>
                <a:ext cx="0" cy="2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9" name="Line 48"/>
              <p:cNvSpPr>
                <a:spLocks noChangeShapeType="1"/>
              </p:cNvSpPr>
              <p:nvPr/>
            </p:nvSpPr>
            <p:spPr bwMode="auto">
              <a:xfrm>
                <a:off x="2805" y="3468"/>
                <a:ext cx="0" cy="4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126" name="Line 49"/>
            <p:cNvSpPr>
              <a:spLocks noChangeShapeType="1"/>
            </p:cNvSpPr>
            <p:nvPr/>
          </p:nvSpPr>
          <p:spPr bwMode="auto">
            <a:xfrm>
              <a:off x="4110" y="3323"/>
              <a:ext cx="466"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127" name="Group 50"/>
            <p:cNvGrpSpPr>
              <a:grpSpLocks/>
            </p:cNvGrpSpPr>
            <p:nvPr/>
          </p:nvGrpSpPr>
          <p:grpSpPr bwMode="auto">
            <a:xfrm>
              <a:off x="3186" y="2494"/>
              <a:ext cx="583" cy="829"/>
              <a:chOff x="3600" y="5040"/>
              <a:chExt cx="900" cy="1275"/>
            </a:xfrm>
          </p:grpSpPr>
          <p:sp>
            <p:nvSpPr>
              <p:cNvPr id="135" name="Line 51"/>
              <p:cNvSpPr>
                <a:spLocks noChangeShapeType="1"/>
              </p:cNvSpPr>
              <p:nvPr/>
            </p:nvSpPr>
            <p:spPr bwMode="auto">
              <a:xfrm flipH="1">
                <a:off x="3600" y="6315"/>
                <a:ext cx="9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6" name="Line 52"/>
              <p:cNvSpPr>
                <a:spLocks noChangeShapeType="1"/>
              </p:cNvSpPr>
              <p:nvPr/>
            </p:nvSpPr>
            <p:spPr bwMode="auto">
              <a:xfrm flipV="1">
                <a:off x="3600" y="5040"/>
                <a:ext cx="0" cy="126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7" name="Line 53"/>
              <p:cNvSpPr>
                <a:spLocks noChangeShapeType="1"/>
              </p:cNvSpPr>
              <p:nvPr/>
            </p:nvSpPr>
            <p:spPr bwMode="auto">
              <a:xfrm>
                <a:off x="3600" y="5040"/>
                <a:ext cx="72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128" name="Group 54"/>
            <p:cNvGrpSpPr>
              <a:grpSpLocks/>
            </p:cNvGrpSpPr>
            <p:nvPr/>
          </p:nvGrpSpPr>
          <p:grpSpPr bwMode="auto">
            <a:xfrm>
              <a:off x="4751" y="2494"/>
              <a:ext cx="817" cy="819"/>
              <a:chOff x="6030" y="5040"/>
              <a:chExt cx="1260" cy="1260"/>
            </a:xfrm>
          </p:grpSpPr>
          <p:sp>
            <p:nvSpPr>
              <p:cNvPr id="132" name="Line 55"/>
              <p:cNvSpPr>
                <a:spLocks noChangeShapeType="1"/>
              </p:cNvSpPr>
              <p:nvPr/>
            </p:nvSpPr>
            <p:spPr bwMode="auto">
              <a:xfrm>
                <a:off x="6720" y="5040"/>
                <a:ext cx="54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3" name="Line 56"/>
              <p:cNvSpPr>
                <a:spLocks noChangeShapeType="1"/>
              </p:cNvSpPr>
              <p:nvPr/>
            </p:nvSpPr>
            <p:spPr bwMode="auto">
              <a:xfrm>
                <a:off x="7260" y="5040"/>
                <a:ext cx="0" cy="126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4" name="Line 57"/>
              <p:cNvSpPr>
                <a:spLocks noChangeShapeType="1"/>
              </p:cNvSpPr>
              <p:nvPr/>
            </p:nvSpPr>
            <p:spPr bwMode="auto">
              <a:xfrm>
                <a:off x="6030" y="6300"/>
                <a:ext cx="126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129" name="Group 58"/>
            <p:cNvGrpSpPr>
              <a:grpSpLocks/>
            </p:cNvGrpSpPr>
            <p:nvPr/>
          </p:nvGrpSpPr>
          <p:grpSpPr bwMode="auto">
            <a:xfrm>
              <a:off x="2998" y="2688"/>
              <a:ext cx="414" cy="354"/>
              <a:chOff x="4860" y="2844"/>
              <a:chExt cx="446" cy="406"/>
            </a:xfrm>
          </p:grpSpPr>
          <p:sp>
            <p:nvSpPr>
              <p:cNvPr id="130" name="Oval 59"/>
              <p:cNvSpPr>
                <a:spLocks noChangeArrowheads="1"/>
              </p:cNvSpPr>
              <p:nvPr/>
            </p:nvSpPr>
            <p:spPr bwMode="auto">
              <a:xfrm>
                <a:off x="4860" y="2844"/>
                <a:ext cx="406" cy="406"/>
              </a:xfrm>
              <a:prstGeom prst="ellipse">
                <a:avLst/>
              </a:prstGeom>
              <a:solidFill>
                <a:srgbClr val="FFFFFF"/>
              </a:solidFill>
              <a:ln w="19050">
                <a:solidFill>
                  <a:srgbClr val="FF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1" name="Text Box 60"/>
              <p:cNvSpPr txBox="1">
                <a:spLocks noChangeArrowheads="1"/>
              </p:cNvSpPr>
              <p:nvPr/>
            </p:nvSpPr>
            <p:spPr bwMode="auto">
              <a:xfrm>
                <a:off x="5006" y="2898"/>
                <a:ext cx="30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rgbClr val="FF0000"/>
                    </a:solidFill>
                    <a:latin typeface="Times New Roman" panose="02020603050405020304" pitchFamily="18" charset="0"/>
                  </a:rPr>
                  <a:t>A</a:t>
                </a:r>
                <a:endParaRPr lang="en-US" altLang="en-US" sz="4000">
                  <a:latin typeface="Times New Roman" panose="02020603050405020304" pitchFamily="18" charset="0"/>
                </a:endParaRPr>
              </a:p>
            </p:txBody>
          </p:sp>
        </p:grpSp>
      </p:grpSp>
      <p:sp>
        <p:nvSpPr>
          <p:cNvPr id="146" name="Text Box 64"/>
          <p:cNvSpPr txBox="1">
            <a:spLocks noChangeArrowheads="1"/>
          </p:cNvSpPr>
          <p:nvPr/>
        </p:nvSpPr>
        <p:spPr bwMode="auto">
          <a:xfrm>
            <a:off x="8605493" y="4883150"/>
            <a:ext cx="1377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latin typeface=".VnTime" panose="020B7200000000000000" pitchFamily="34" charset="0"/>
              </a:rPr>
              <a:t>U kh«ng ®æi</a:t>
            </a:r>
          </a:p>
        </p:txBody>
      </p:sp>
    </p:spTree>
    <p:extLst>
      <p:ext uri="{BB962C8B-B14F-4D97-AF65-F5344CB8AC3E}">
        <p14:creationId xmlns:p14="http://schemas.microsoft.com/office/powerpoint/2010/main" val="10640072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checkerboard(across)">
                                      <p:cBhvr>
                                        <p:cTn id="7" dur="500"/>
                                        <p:tgtEl>
                                          <p:spTgt spid="108"/>
                                        </p:tgtEl>
                                      </p:cBhvr>
                                    </p:animEffect>
                                  </p:childTnLst>
                                </p:cTn>
                              </p:par>
                              <p:par>
                                <p:cTn id="8" presetID="5" presetClass="entr" presetSubtype="10"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Effect transition="in" filter="checkerboard(across)">
                                      <p:cBhvr>
                                        <p:cTn id="10" dur="500"/>
                                        <p:tgtEl>
                                          <p:spTgt spid="12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108"/>
                                        </p:tgtEl>
                                      </p:cBhvr>
                                    </p:animEffect>
                                    <p:set>
                                      <p:cBhvr>
                                        <p:cTn id="15" dur="1" fill="hold">
                                          <p:stCondLst>
                                            <p:cond delay="499"/>
                                          </p:stCondLst>
                                        </p:cTn>
                                        <p:tgtEl>
                                          <p:spTgt spid="10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checkerboard(across)">
                                      <p:cBhvr>
                                        <p:cTn id="20" dur="500"/>
                                        <p:tgtEl>
                                          <p:spTgt spid="117"/>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46"/>
                                        </p:tgtEl>
                                        <p:attrNameLst>
                                          <p:attrName>style.visibility</p:attrName>
                                        </p:attrNameLst>
                                      </p:cBhvr>
                                      <p:to>
                                        <p:strVal val="visible"/>
                                      </p:to>
                                    </p:set>
                                    <p:animEffect transition="in" filter="checkerboard(across)">
                                      <p:cBhvr>
                                        <p:cTn id="25" dur="500"/>
                                        <p:tgtEl>
                                          <p:spTgt spid="146"/>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checkerboard(across)">
                                      <p:cBhvr>
                                        <p:cTn id="30" dur="500"/>
                                        <p:tgtEl>
                                          <p:spTgt spid="10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04"/>
                                        </p:tgtEl>
                                        <p:attrNameLst>
                                          <p:attrName>style.visibility</p:attrName>
                                        </p:attrNameLst>
                                      </p:cBhvr>
                                      <p:to>
                                        <p:strVal val="visible"/>
                                      </p:to>
                                    </p:set>
                                    <p:animEffect transition="in" filter="dissolve">
                                      <p:cBhvr>
                                        <p:cTn id="35" dur="500"/>
                                        <p:tgtEl>
                                          <p:spTgt spid="10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5"/>
                                        </p:tgtEl>
                                        <p:attrNameLst>
                                          <p:attrName>style.visibility</p:attrName>
                                        </p:attrNameLst>
                                      </p:cBhvr>
                                      <p:to>
                                        <p:strVal val="visible"/>
                                      </p:to>
                                    </p:set>
                                    <p:anim calcmode="lin" valueType="num">
                                      <p:cBhvr additive="base">
                                        <p:cTn id="40" dur="500" fill="hold"/>
                                        <p:tgtEl>
                                          <p:spTgt spid="105"/>
                                        </p:tgtEl>
                                        <p:attrNameLst>
                                          <p:attrName>ppt_x</p:attrName>
                                        </p:attrNameLst>
                                      </p:cBhvr>
                                      <p:tavLst>
                                        <p:tav tm="0">
                                          <p:val>
                                            <p:strVal val="#ppt_x"/>
                                          </p:val>
                                        </p:tav>
                                        <p:tav tm="100000">
                                          <p:val>
                                            <p:strVal val="#ppt_x"/>
                                          </p:val>
                                        </p:tav>
                                      </p:tavLst>
                                    </p:anim>
                                    <p:anim calcmode="lin" valueType="num">
                                      <p:cBhvr additive="base">
                                        <p:cTn id="41"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6"/>
                                        </p:tgtEl>
                                        <p:attrNameLst>
                                          <p:attrName>style.visibility</p:attrName>
                                        </p:attrNameLst>
                                      </p:cBhvr>
                                      <p:to>
                                        <p:strVal val="visible"/>
                                      </p:to>
                                    </p:set>
                                    <p:animEffect transition="in" filter="fade">
                                      <p:cBhvr>
                                        <p:cTn id="46"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106" grpId="0"/>
      <p:bldP spid="107" grpId="0" animBg="1"/>
      <p:bldP spid="1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581</TotalTime>
  <Words>3316</Words>
  <Application>Microsoft Office PowerPoint</Application>
  <PresentationFormat>Màn hình rộng</PresentationFormat>
  <Paragraphs>555</Paragraphs>
  <Slides>33</Slides>
  <Notes>4</Notes>
  <HiddenSlides>0</HiddenSlides>
  <MMClips>0</MMClips>
  <ScaleCrop>false</ScaleCrop>
  <HeadingPairs>
    <vt:vector size="8" baseType="variant">
      <vt:variant>
        <vt:lpstr>Phông được Dùng</vt:lpstr>
      </vt:variant>
      <vt:variant>
        <vt:i4>7</vt:i4>
      </vt:variant>
      <vt:variant>
        <vt:lpstr>Chủ đề</vt:lpstr>
      </vt:variant>
      <vt:variant>
        <vt:i4>1</vt:i4>
      </vt:variant>
      <vt:variant>
        <vt:lpstr>Máy chủ nhúng OLE</vt:lpstr>
      </vt:variant>
      <vt:variant>
        <vt:i4>1</vt:i4>
      </vt:variant>
      <vt:variant>
        <vt:lpstr>Tiêu đề Bản chiếu</vt:lpstr>
      </vt:variant>
      <vt:variant>
        <vt:i4>33</vt:i4>
      </vt:variant>
    </vt:vector>
  </HeadingPairs>
  <TitlesOfParts>
    <vt:vector size="42" baseType="lpstr">
      <vt:lpstr>.VnTime</vt:lpstr>
      <vt:lpstr>Arial</vt:lpstr>
      <vt:lpstr>Calibri</vt:lpstr>
      <vt:lpstr>Cambria Math</vt:lpstr>
      <vt:lpstr>Euclid Symbol</vt:lpstr>
      <vt:lpstr>Times New Roman</vt:lpstr>
      <vt:lpstr>Wingdings</vt:lpstr>
      <vt:lpstr>Office Theme</vt:lpstr>
      <vt:lpstr>Equation</vt:lpstr>
      <vt:lpstr>Bản trình bày PowerPoint</vt:lpstr>
      <vt:lpstr>Bản trình bày PowerPoint</vt:lpstr>
      <vt:lpstr>Bản trình bày PowerPoint</vt:lpstr>
      <vt:lpstr>Bài 4</vt:lpstr>
      <vt:lpstr>I. CƯỜNG ĐỘ DÒNG ĐIỆN VÀ HIỆU ĐIỆN THẾ TRONG ĐOẠN MẠCH NỐI TIẾP</vt:lpstr>
      <vt:lpstr>2. Đoạn mạch gồm hai điện trở mắc nối tiếp</vt:lpstr>
      <vt:lpstr> </vt:lpstr>
      <vt:lpstr>2. Đoạn mạch gồm hai điện trở mắc nối tiếp</vt:lpstr>
      <vt:lpstr>II. ĐIỆN TRỞ TƯƠNG ĐƯƠNG CỦA ĐOẠN MẠCH NỐI TIẾP.</vt:lpstr>
      <vt:lpstr>II. ĐIỆN TRỞ TƯƠNG ĐƯƠNG CỦA ĐOẠN MẠCH NỐI TIẾP.</vt:lpstr>
      <vt:lpstr>II. ĐIỆN TRỞ TƯƠNG ĐƯƠNG CỦA ĐOẠN MẠCH NỐI TIẾP.</vt:lpstr>
      <vt:lpstr>Bản trình bày PowerPoint</vt:lpstr>
      <vt:lpstr>II. ĐIỆN TRỞ TƯƠNG ĐƯƠNG CỦA ĐOẠN MẠCH NỐI TIẾP.</vt:lpstr>
      <vt:lpstr>III/ VẬN DỤNG:</vt:lpstr>
      <vt:lpstr>III/ VẬN DỤNG:</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PC</dc:creator>
  <cp:lastModifiedBy>PC</cp:lastModifiedBy>
  <cp:revision>27</cp:revision>
  <dcterms:created xsi:type="dcterms:W3CDTF">2021-09-15T02:48:27Z</dcterms:created>
  <dcterms:modified xsi:type="dcterms:W3CDTF">2021-09-21T10:25:33Z</dcterms:modified>
</cp:coreProperties>
</file>